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183" r:id="rId4"/>
    <p:sldId id="2246" r:id="rId5"/>
    <p:sldId id="2247" r:id="rId6"/>
    <p:sldId id="2248" r:id="rId7"/>
    <p:sldId id="2215" r:id="rId8"/>
    <p:sldId id="2249" r:id="rId9"/>
    <p:sldId id="2250" r:id="rId10"/>
    <p:sldId id="2251" r:id="rId11"/>
    <p:sldId id="2253" r:id="rId12"/>
    <p:sldId id="2254" r:id="rId13"/>
    <p:sldId id="2255" r:id="rId14"/>
    <p:sldId id="2224" r:id="rId15"/>
    <p:sldId id="2257" r:id="rId16"/>
    <p:sldId id="2256" r:id="rId17"/>
    <p:sldId id="2258" r:id="rId18"/>
    <p:sldId id="2259" r:id="rId19"/>
    <p:sldId id="2260" r:id="rId20"/>
    <p:sldId id="2262" r:id="rId21"/>
    <p:sldId id="2261" r:id="rId22"/>
    <p:sldId id="2162" r:id="rId23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" initials="s" lastIdx="1" clrIdx="0">
    <p:extLst>
      <p:ext uri="{19B8F6BF-5375-455C-9EA6-DF929625EA0E}">
        <p15:presenceInfo xmlns:p15="http://schemas.microsoft.com/office/powerpoint/2012/main" userId="S::11378@office.kornu.ac.kr::5a3c9f99-5e0e-4c26-89a6-77d83ba9a5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105" d="100"/>
          <a:sy n="105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78D6-F689-4DD9-958B-3ED725F18E2D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7011-A7F4-4CA9-8946-BCED6F337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1FD0-D0F8-4E1D-8144-8814BDA5AAD8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3304-AF28-4B39-9672-93AF2D17B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03304-AF28-4B39-9672-93AF2D17B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5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1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8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5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8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0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61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18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5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2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0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77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2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1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7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3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6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-7S6TlfdBJU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2C28-7AD9-475B-BFCD-630220B78C88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편의성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20B2C-CA64-4196-AB6C-3E31EFFEBEB0}"/>
              </a:ext>
            </a:extLst>
          </p:cNvPr>
          <p:cNvSpPr txBox="1"/>
          <p:nvPr/>
        </p:nvSpPr>
        <p:spPr>
          <a:xfrm>
            <a:off x="4187574" y="1873753"/>
            <a:ext cx="309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▶ 이동 중 학습</a:t>
            </a:r>
            <a:r>
              <a:rPr lang="en-US" altLang="ko-KR" sz="1600" dirty="0"/>
              <a:t>, </a:t>
            </a:r>
            <a:r>
              <a:rPr lang="ko-KR" altLang="en-US" sz="1600" dirty="0"/>
              <a:t>영화</a:t>
            </a:r>
            <a:r>
              <a:rPr lang="en-US" altLang="ko-KR" sz="1600" dirty="0"/>
              <a:t>, TV </a:t>
            </a:r>
            <a:r>
              <a:rPr lang="ko-KR" altLang="en-US" sz="1600" dirty="0"/>
              <a:t>시청</a:t>
            </a:r>
          </a:p>
          <a:p>
            <a:r>
              <a:rPr lang="ko-KR" altLang="en-US" sz="1600" dirty="0"/>
              <a:t>▶ 엔터테인먼트 시스템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687987" y="4120952"/>
            <a:ext cx="413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https://www.gettyimagesbank.com/s/?lv=&amp;st=union&amp;mi=2&amp;q=692832546&amp;ssi=go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8CF8C-A773-415D-B61B-F536CCFA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7" y="1772770"/>
            <a:ext cx="3295650" cy="219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F0D2F-4511-45AF-84A2-2241D84CC57A}"/>
              </a:ext>
            </a:extLst>
          </p:cNvPr>
          <p:cNvSpPr txBox="1"/>
          <p:nvPr/>
        </p:nvSpPr>
        <p:spPr>
          <a:xfrm>
            <a:off x="5461744" y="3429000"/>
            <a:ext cx="29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교통사고 저감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00CD41-E8F0-4AA4-911D-AC79F667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744" y="3801804"/>
            <a:ext cx="2857500" cy="2324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E63A5-B14D-4DDD-A36C-BA5505BE7EF9}"/>
              </a:ext>
            </a:extLst>
          </p:cNvPr>
          <p:cNvSpPr txBox="1"/>
          <p:nvPr/>
        </p:nvSpPr>
        <p:spPr>
          <a:xfrm>
            <a:off x="3201656" y="5073951"/>
            <a:ext cx="2206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▶ 교통사고의 원인은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사람의 과실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D320D-0C74-4E7F-9CB9-D2CC10C4E371}"/>
              </a:ext>
            </a:extLst>
          </p:cNvPr>
          <p:cNvSpPr txBox="1"/>
          <p:nvPr/>
        </p:nvSpPr>
        <p:spPr>
          <a:xfrm>
            <a:off x="4891017" y="6093370"/>
            <a:ext cx="413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https://www.gettyimagesbank.com/s/?lv=&amp;st=union&amp;mi=2&amp;q=1059697750&amp;ssi=go</a:t>
            </a:r>
          </a:p>
        </p:txBody>
      </p:sp>
    </p:spTree>
    <p:extLst>
      <p:ext uri="{BB962C8B-B14F-4D97-AF65-F5344CB8AC3E}">
        <p14:creationId xmlns:p14="http://schemas.microsoft.com/office/powerpoint/2010/main" val="183644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필요성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796728" y="6473743"/>
            <a:ext cx="73453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https://www.gettyimagesbank.com/s/?lv=&amp;st=union&amp;mi=2&amp;q=a10648884&amp;ssi=go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F0D2F-4511-45AF-84A2-2241D84CC57A}"/>
              </a:ext>
            </a:extLst>
          </p:cNvPr>
          <p:cNvSpPr txBox="1"/>
          <p:nvPr/>
        </p:nvSpPr>
        <p:spPr>
          <a:xfrm>
            <a:off x="395420" y="1268700"/>
            <a:ext cx="29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교통사고 저감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70C4B-1478-4865-AAA9-D57DDB851403}"/>
              </a:ext>
            </a:extLst>
          </p:cNvPr>
          <p:cNvSpPr txBox="1"/>
          <p:nvPr/>
        </p:nvSpPr>
        <p:spPr>
          <a:xfrm>
            <a:off x="467060" y="1788303"/>
            <a:ext cx="6553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ADAS 장착 차량의 운전사고 발생확률 감소 연구 결과</a:t>
            </a:r>
          </a:p>
          <a:p>
            <a:r>
              <a:rPr lang="ko-KR" altLang="en-US" sz="1400" dirty="0"/>
              <a:t>* 미국의 General </a:t>
            </a:r>
            <a:r>
              <a:rPr lang="ko-KR" altLang="en-US" sz="1400" dirty="0" err="1"/>
              <a:t>Motors가</a:t>
            </a:r>
            <a:r>
              <a:rPr lang="ko-KR" altLang="en-US" sz="1400" dirty="0"/>
              <a:t> 미시건 대학교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7AA3F-4BA6-4DD9-BECC-F57C2CB9A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2" y="2469409"/>
            <a:ext cx="3859581" cy="17512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39EE3E-29F7-4114-BEB1-17F97C2D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533" y="2469409"/>
            <a:ext cx="3783027" cy="17512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46270F-9049-444B-B5E2-7AE643C2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30" y="4378243"/>
            <a:ext cx="3533775" cy="2095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1B8855-F758-4F39-B9AB-23BF77633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0" y="4322570"/>
            <a:ext cx="480291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필요성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395420" y="5126183"/>
            <a:ext cx="5184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https://news.hmgjournal.com/Tech/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F0D2F-4511-45AF-84A2-2241D84CC57A}"/>
              </a:ext>
            </a:extLst>
          </p:cNvPr>
          <p:cNvSpPr txBox="1"/>
          <p:nvPr/>
        </p:nvSpPr>
        <p:spPr>
          <a:xfrm>
            <a:off x="395420" y="1268700"/>
            <a:ext cx="29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취약층을 위한 이동수단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70C4B-1478-4865-AAA9-D57DDB851403}"/>
              </a:ext>
            </a:extLst>
          </p:cNvPr>
          <p:cNvSpPr txBox="1"/>
          <p:nvPr/>
        </p:nvSpPr>
        <p:spPr>
          <a:xfrm>
            <a:off x="582333" y="4487994"/>
            <a:ext cx="3887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라스베이거스에서 시각장애인들을 대상으로 자율주행 택시서비스 시험 운행</a:t>
            </a:r>
          </a:p>
        </p:txBody>
      </p:sp>
      <p:pic>
        <p:nvPicPr>
          <p:cNvPr id="2050" name="Picture 2" descr="앱티브_로보택시_자율주행차">
            <a:extLst>
              <a:ext uri="{FF2B5EF4-FFF2-40B4-BE49-F238E27FC236}">
                <a16:creationId xmlns:a16="http://schemas.microsoft.com/office/drawing/2014/main" id="{9284243F-92D1-4963-A804-8A137C2B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26" y="2117328"/>
            <a:ext cx="3887089" cy="218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E469FE-CDCB-491A-A11C-775C34DA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11" y="2117328"/>
            <a:ext cx="2842949" cy="2103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3620D6-870E-42C4-B17A-66DA887EC77D}"/>
              </a:ext>
            </a:extLst>
          </p:cNvPr>
          <p:cNvSpPr txBox="1"/>
          <p:nvPr/>
        </p:nvSpPr>
        <p:spPr>
          <a:xfrm>
            <a:off x="4902933" y="5159637"/>
            <a:ext cx="3672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https://www.cnet.com/roadshow/news/autonomous-car-beta-test-benefits-blind/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9D19C-38EE-4D3F-936A-462E2FB34482}"/>
              </a:ext>
            </a:extLst>
          </p:cNvPr>
          <p:cNvSpPr txBox="1"/>
          <p:nvPr/>
        </p:nvSpPr>
        <p:spPr>
          <a:xfrm>
            <a:off x="4902933" y="4541408"/>
            <a:ext cx="3887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영국 시각장애인 재활센터에 자율주행자동차를 시범적으로 운영</a:t>
            </a:r>
          </a:p>
        </p:txBody>
      </p:sp>
    </p:spTree>
    <p:extLst>
      <p:ext uri="{BB962C8B-B14F-4D97-AF65-F5344CB8AC3E}">
        <p14:creationId xmlns:p14="http://schemas.microsoft.com/office/powerpoint/2010/main" val="52846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필요성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881405" y="4085208"/>
            <a:ext cx="35880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latin typeface="Noto Sans KR"/>
              </a:rPr>
              <a:t>쏘카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Noto Sans KR"/>
              </a:rPr>
              <a:t> 공식 홈페이지 캡처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F0D2F-4511-45AF-84A2-2241D84CC57A}"/>
              </a:ext>
            </a:extLst>
          </p:cNvPr>
          <p:cNvSpPr txBox="1"/>
          <p:nvPr/>
        </p:nvSpPr>
        <p:spPr>
          <a:xfrm>
            <a:off x="395420" y="1268700"/>
            <a:ext cx="40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자동차 공유 서비스의 보편화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70C4B-1478-4865-AAA9-D57DDB851403}"/>
              </a:ext>
            </a:extLst>
          </p:cNvPr>
          <p:cNvSpPr txBox="1"/>
          <p:nvPr/>
        </p:nvSpPr>
        <p:spPr>
          <a:xfrm>
            <a:off x="582332" y="4487994"/>
            <a:ext cx="39896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여러 사람들이 자동차를 회원제를 통해 공유</a:t>
            </a:r>
            <a:r>
              <a:rPr lang="en-US" altLang="ko-KR" sz="1600" dirty="0"/>
              <a:t>, </a:t>
            </a:r>
            <a:r>
              <a:rPr lang="ko-KR" altLang="en-US" sz="1600" dirty="0"/>
              <a:t>필요 시 예약해서 사용</a:t>
            </a:r>
            <a:r>
              <a:rPr lang="en-US" altLang="ko-KR" sz="1600" dirty="0"/>
              <a:t>, </a:t>
            </a:r>
            <a:r>
              <a:rPr lang="ko-KR" altLang="en-US" sz="1600" dirty="0"/>
              <a:t>사용 후 지정된 장소에 반납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인구 도시집중으로 확산 추세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완전자율주행이 가능해지면 자동차 공유 서비스 가입자가 크게 늘어날 전망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620D6-870E-42C4-B17A-66DA887EC77D}"/>
              </a:ext>
            </a:extLst>
          </p:cNvPr>
          <p:cNvSpPr txBox="1"/>
          <p:nvPr/>
        </p:nvSpPr>
        <p:spPr>
          <a:xfrm>
            <a:off x="5272237" y="5126183"/>
            <a:ext cx="3672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Mckinsey</a:t>
            </a:r>
            <a:r>
              <a:rPr lang="en-US" altLang="ko-KR" sz="1200" dirty="0"/>
              <a:t> 2016 report -“Automotive Revolution – perspective towards 2030”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9D19C-38EE-4D3F-936A-462E2FB34482}"/>
              </a:ext>
            </a:extLst>
          </p:cNvPr>
          <p:cNvSpPr txBox="1"/>
          <p:nvPr/>
        </p:nvSpPr>
        <p:spPr>
          <a:xfrm>
            <a:off x="4902933" y="4541408"/>
            <a:ext cx="3887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2030</a:t>
            </a:r>
            <a:r>
              <a:rPr lang="ko-KR" altLang="en-US" sz="1600" dirty="0"/>
              <a:t>년까지 전체 차량의 </a:t>
            </a:r>
            <a:r>
              <a:rPr lang="en-US" altLang="ko-KR" sz="1600" dirty="0"/>
              <a:t>10%</a:t>
            </a:r>
            <a:r>
              <a:rPr lang="ko-KR" altLang="en-US" sz="1600" dirty="0"/>
              <a:t>는 공유차량이 차지할 것으로 전망</a:t>
            </a:r>
          </a:p>
        </p:txBody>
      </p:sp>
      <p:pic>
        <p:nvPicPr>
          <p:cNvPr id="10242" name="Picture 2" descr="출처= 쏘카 공식 홈페이지 캡처">
            <a:extLst>
              <a:ext uri="{FF2B5EF4-FFF2-40B4-BE49-F238E27FC236}">
                <a16:creationId xmlns:a16="http://schemas.microsoft.com/office/drawing/2014/main" id="{ED7F6035-DE78-495C-B762-732625E7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1" y="1844373"/>
            <a:ext cx="2987780" cy="22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02655-D43F-4E4B-94EB-4722232F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00" y="1838797"/>
            <a:ext cx="2592360" cy="21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구성요소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자동차의 동작 원리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801BB-6EC8-4A1D-A1A1-B8D732EB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7" y="1916790"/>
            <a:ext cx="4214921" cy="1347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1ED2A-7C68-4327-836D-D2B423E0196D}"/>
              </a:ext>
            </a:extLst>
          </p:cNvPr>
          <p:cNvSpPr txBox="1"/>
          <p:nvPr/>
        </p:nvSpPr>
        <p:spPr>
          <a:xfrm>
            <a:off x="5220090" y="1772770"/>
            <a:ext cx="34806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센서</a:t>
            </a:r>
          </a:p>
          <a:p>
            <a:r>
              <a:rPr lang="ko-KR" altLang="en-US" sz="1600" dirty="0"/>
              <a:t>• 카메라, 레이다, 라이다 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34A4-5629-4F89-97D4-D67CADCE995C}"/>
              </a:ext>
            </a:extLst>
          </p:cNvPr>
          <p:cNvSpPr txBox="1"/>
          <p:nvPr/>
        </p:nvSpPr>
        <p:spPr>
          <a:xfrm>
            <a:off x="5220090" y="2729809"/>
            <a:ext cx="34806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연산장치</a:t>
            </a:r>
            <a:endParaRPr lang="en-US" altLang="ko-KR" dirty="0"/>
          </a:p>
          <a:p>
            <a:r>
              <a:rPr lang="ko-KR" altLang="en-US" sz="1600" dirty="0"/>
              <a:t>• </a:t>
            </a:r>
            <a:r>
              <a:rPr lang="en-US" altLang="ko-KR" sz="1600" dirty="0"/>
              <a:t>ECU(Electronic Control Units)</a:t>
            </a:r>
          </a:p>
          <a:p>
            <a:r>
              <a:rPr lang="ko-KR" altLang="en-US" sz="1600" dirty="0"/>
              <a:t>• 데이터 처리 능력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248547" y="3933070"/>
            <a:ext cx="34806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구동시스템</a:t>
            </a:r>
            <a:endParaRPr lang="en-US" altLang="ko-KR" dirty="0"/>
          </a:p>
          <a:p>
            <a:r>
              <a:rPr lang="ko-KR" altLang="en-US" sz="1600" dirty="0"/>
              <a:t>• 전자식 파워 스티어링</a:t>
            </a:r>
            <a:endParaRPr lang="en-US" altLang="ko-KR" sz="1600" dirty="0"/>
          </a:p>
          <a:p>
            <a:r>
              <a:rPr lang="ko-KR" altLang="en-US" sz="1600" dirty="0"/>
              <a:t>• 전자식 </a:t>
            </a:r>
            <a:r>
              <a:rPr lang="ko-KR" altLang="en-US" sz="1600" dirty="0" err="1"/>
              <a:t>스로틀</a:t>
            </a:r>
            <a:r>
              <a:rPr lang="ko-KR" altLang="en-US" sz="1600" dirty="0"/>
              <a:t> 밸브</a:t>
            </a:r>
            <a:endParaRPr lang="en-US" altLang="ko-KR" sz="1600" dirty="0"/>
          </a:p>
          <a:p>
            <a:r>
              <a:rPr lang="ko-KR" altLang="en-US" sz="1600" dirty="0"/>
              <a:t>• 회생제동 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C94163-E801-4B8A-8DC0-179CD6511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44" y="3593240"/>
            <a:ext cx="3324225" cy="1924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4772A1-9781-4713-8314-9D2F650C6C59}"/>
              </a:ext>
            </a:extLst>
          </p:cNvPr>
          <p:cNvSpPr txBox="1"/>
          <p:nvPr/>
        </p:nvSpPr>
        <p:spPr>
          <a:xfrm>
            <a:off x="558543" y="5656522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</a:t>
            </a:r>
            <a:r>
              <a:rPr lang="ko-KR" altLang="en-US" sz="1000" dirty="0"/>
              <a:t>https://www.gettyimagesbank.com/s/?q=1156739757&amp;mi=2&amp;ssi=go&amp;st=union&amp;lv=</a:t>
            </a:r>
          </a:p>
        </p:txBody>
      </p:sp>
    </p:spTree>
    <p:extLst>
      <p:ext uri="{BB962C8B-B14F-4D97-AF65-F5344CB8AC3E}">
        <p14:creationId xmlns:p14="http://schemas.microsoft.com/office/powerpoint/2010/main" val="73991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구성요소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/>
              <a:t>센서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1ED2A-7C68-4327-836D-D2B423E0196D}"/>
              </a:ext>
            </a:extLst>
          </p:cNvPr>
          <p:cNvSpPr txBox="1"/>
          <p:nvPr/>
        </p:nvSpPr>
        <p:spPr>
          <a:xfrm>
            <a:off x="706923" y="1710042"/>
            <a:ext cx="5161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• 자율주행자동차 등장 초기에는 매우 고가</a:t>
            </a:r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최근</a:t>
            </a:r>
            <a:r>
              <a:rPr lang="en-US" altLang="ko-KR" sz="1600" dirty="0"/>
              <a:t>, </a:t>
            </a:r>
            <a:r>
              <a:rPr lang="ko-KR" altLang="en-US" sz="1600" dirty="0"/>
              <a:t>가격은 낮아지고 정밀도와 인식률은 높아짐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34A4-5629-4F89-97D4-D67CADCE995C}"/>
              </a:ext>
            </a:extLst>
          </p:cNvPr>
          <p:cNvSpPr txBox="1"/>
          <p:nvPr/>
        </p:nvSpPr>
        <p:spPr>
          <a:xfrm>
            <a:off x="558543" y="2664149"/>
            <a:ext cx="55256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라이다</a:t>
            </a:r>
            <a:r>
              <a:rPr lang="en-US" altLang="ko-KR" b="1" dirty="0"/>
              <a:t>(Lidar)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r>
              <a:rPr lang="ko-KR" altLang="en-US" sz="1600" dirty="0"/>
              <a:t>• 레이저를 사용해 물체까지의 거리 측정</a:t>
            </a:r>
            <a:endParaRPr lang="en-US" altLang="ko-KR" sz="1600" dirty="0"/>
          </a:p>
          <a:p>
            <a:r>
              <a:rPr lang="ko-KR" altLang="en-US" sz="1600" dirty="0"/>
              <a:t>• 레이저가 도달하는 모든 지점의 거리 동시 측정 가능</a:t>
            </a:r>
          </a:p>
          <a:p>
            <a:r>
              <a:rPr lang="ko-KR" altLang="en-US" sz="1600" dirty="0"/>
              <a:t>• </a:t>
            </a:r>
            <a:r>
              <a:rPr lang="ko-KR" altLang="en-US" sz="1600" dirty="0" err="1"/>
              <a:t>라이다의</a:t>
            </a:r>
            <a:r>
              <a:rPr lang="ko-KR" altLang="en-US" sz="1600" dirty="0"/>
              <a:t> 빛의 세기는 법으로 규제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58543" y="4125624"/>
            <a:ext cx="4733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• 라이다 센서의 장점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높은 정밀도와 해상도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• 라이다 센서의 단점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악천후 환경에서 성능 보장이 어려움 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고가의 제품 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데이터 처리를 위한 고가의 연산장치 필요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최근 소형화와 가격저하로 단점 극복 중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772A1-9781-4713-8314-9D2F650C6C59}"/>
              </a:ext>
            </a:extLst>
          </p:cNvPr>
          <p:cNvSpPr txBox="1"/>
          <p:nvPr/>
        </p:nvSpPr>
        <p:spPr>
          <a:xfrm>
            <a:off x="5176425" y="6048763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https://www.gettyimagesbank.com/s/?q=959189898&amp;mi=2&amp;ssi=go&amp;st=union&amp;lv=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12A34-BD97-47A0-8216-0EF33D92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0" y="3692962"/>
            <a:ext cx="3327909" cy="21762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6EA5AE-D9F9-49E6-9607-E07DF4F62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998" y="1343604"/>
            <a:ext cx="1562100" cy="1428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1593D2-2189-4FD0-B7BA-6F5A303B7669}"/>
              </a:ext>
            </a:extLst>
          </p:cNvPr>
          <p:cNvSpPr txBox="1"/>
          <p:nvPr/>
        </p:nvSpPr>
        <p:spPr>
          <a:xfrm>
            <a:off x="5436120" y="2738855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http://market-news24.com/21405/global-automotive-lidar-sensor-market-insights-2019-2026-velodyne-ibeo-quanergy-systems-leddartechtrilumina-luminar/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932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구성요소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34A4-5629-4F89-97D4-D67CADCE995C}"/>
              </a:ext>
            </a:extLst>
          </p:cNvPr>
          <p:cNvSpPr txBox="1"/>
          <p:nvPr/>
        </p:nvSpPr>
        <p:spPr>
          <a:xfrm>
            <a:off x="558543" y="1264819"/>
            <a:ext cx="55256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레이더</a:t>
            </a:r>
            <a:r>
              <a:rPr lang="en-US" altLang="ko-KR" b="1" dirty="0"/>
              <a:t>(Radar)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600" dirty="0"/>
              <a:t>• 전자파를 이용하여 목표물까지의 거리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461717" y="4786879"/>
            <a:ext cx="75667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• 레이더</a:t>
            </a:r>
            <a:r>
              <a:rPr lang="en-US" altLang="ko-KR" sz="1600" dirty="0"/>
              <a:t> </a:t>
            </a:r>
            <a:r>
              <a:rPr lang="ko-KR" altLang="en-US" sz="1600" dirty="0"/>
              <a:t>센서의 장점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목표물의 속도 정밀 측정가능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날씨나 환경조건의 영향을 적게 받는 주파수 대역의 전자파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• 레이더 센서의 단점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측정값의 정밀도와 해상도가 떨어짐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772A1-9781-4713-8314-9D2F650C6C59}"/>
              </a:ext>
            </a:extLst>
          </p:cNvPr>
          <p:cNvSpPr txBox="1"/>
          <p:nvPr/>
        </p:nvSpPr>
        <p:spPr>
          <a:xfrm>
            <a:off x="899490" y="3985955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https://www.gettyimagesbank.com/s/?q=1171866683&amp;mi=2&amp;ssi=go&amp;st=union&amp;lv=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18C28-E4E8-49F2-85D0-14E8B1DA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0" y="2179974"/>
            <a:ext cx="3124200" cy="175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433BC1-BD5E-4007-86A1-D57864F4A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68" y="2179974"/>
            <a:ext cx="4019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구성요소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34A4-5629-4F89-97D4-D67CADCE995C}"/>
              </a:ext>
            </a:extLst>
          </p:cNvPr>
          <p:cNvSpPr txBox="1"/>
          <p:nvPr/>
        </p:nvSpPr>
        <p:spPr>
          <a:xfrm>
            <a:off x="558543" y="1264819"/>
            <a:ext cx="55256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카메라 센서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600" dirty="0"/>
              <a:t>• 가시광선이나 적외선 영역의 빛 감지</a:t>
            </a:r>
            <a:endParaRPr lang="en-US" altLang="ko-KR" sz="1600" dirty="0"/>
          </a:p>
          <a:p>
            <a:r>
              <a:rPr lang="ko-KR" altLang="en-US" sz="1600" dirty="0"/>
              <a:t>• 이미지 처리 알고리즘</a:t>
            </a:r>
            <a:endParaRPr lang="en-US" altLang="ko-KR" sz="1600" dirty="0"/>
          </a:p>
          <a:p>
            <a:r>
              <a:rPr lang="ko-KR" altLang="en-US" sz="1600" dirty="0"/>
              <a:t>• 차선 이탈 방지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보행자 감시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58543" y="2996940"/>
            <a:ext cx="509360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• 카메라</a:t>
            </a:r>
            <a:r>
              <a:rPr lang="en-US" altLang="ko-KR" sz="1600" dirty="0"/>
              <a:t> </a:t>
            </a:r>
            <a:r>
              <a:rPr lang="ko-KR" altLang="en-US" sz="1600" dirty="0"/>
              <a:t>센서의 장점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저렴한 가격으로 인해 적극 활용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• 카메라 센서의 단점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역광 조건이나 기상 조건에 따라 불확실성 증대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이미지 처리에 많은 </a:t>
            </a:r>
            <a:r>
              <a:rPr lang="ko-KR" altLang="en-US" sz="1600" dirty="0" err="1"/>
              <a:t>연산량</a:t>
            </a:r>
            <a:r>
              <a:rPr lang="ko-KR" altLang="en-US" sz="1600" dirty="0"/>
              <a:t> 필요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빠른 데이터 처리 프로세서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-457200"/>
            <a:r>
              <a:rPr lang="ko-KR" altLang="en-US" sz="1600" dirty="0"/>
              <a:t>• 카메라 센서의 발전 방향</a:t>
            </a:r>
            <a:endParaRPr lang="en-US" altLang="ko-KR" sz="1600" dirty="0"/>
          </a:p>
          <a:p>
            <a:pPr lvl="2" indent="-457200"/>
            <a:r>
              <a:rPr lang="en-US" altLang="ko-KR" sz="1600" dirty="0"/>
              <a:t>• </a:t>
            </a:r>
            <a:r>
              <a:rPr lang="ko-KR" altLang="en-US" sz="1600" dirty="0"/>
              <a:t>최근 딥러닝 기법의 발달로 인식률 상승</a:t>
            </a:r>
            <a:endParaRPr lang="en-US" altLang="ko-KR" sz="1600" dirty="0"/>
          </a:p>
          <a:p>
            <a:pPr lvl="1" indent="-457200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772A1-9781-4713-8314-9D2F650C6C59}"/>
              </a:ext>
            </a:extLst>
          </p:cNvPr>
          <p:cNvSpPr txBox="1"/>
          <p:nvPr/>
        </p:nvSpPr>
        <p:spPr>
          <a:xfrm>
            <a:off x="5793219" y="2899352"/>
            <a:ext cx="33194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https://www.whichcar.com.au/car-news/lane-departure-warning-systems-work-us-study-shows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10C88-8D12-44B5-91F3-A6B65979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50" y="1351983"/>
            <a:ext cx="2343150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ABB5E0-C840-4702-8E09-F5B108E9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08" y="3600186"/>
            <a:ext cx="2314575" cy="1428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65CA2C-F0C3-45EE-A9A9-E877F71687FD}"/>
              </a:ext>
            </a:extLst>
          </p:cNvPr>
          <p:cNvSpPr txBox="1"/>
          <p:nvPr/>
        </p:nvSpPr>
        <p:spPr>
          <a:xfrm>
            <a:off x="5793218" y="5067195"/>
            <a:ext cx="33194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https://www.gettyimagesbank.com/s/?q=jv11113165&amp;mi=2&amp;ssi=go&amp;st=union&amp;lv=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195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구성요소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8165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/>
              <a:t>연산시스템</a:t>
            </a:r>
            <a:endParaRPr lang="en-US" altLang="ko-KR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높은 연산성능과 전문화된 시스템 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적절한 보안 시스템 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안전성 보장을 위한 다중화 제어구조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34A4-5629-4F89-97D4-D67CADCE995C}"/>
              </a:ext>
            </a:extLst>
          </p:cNvPr>
          <p:cNvSpPr txBox="1"/>
          <p:nvPr/>
        </p:nvSpPr>
        <p:spPr>
          <a:xfrm>
            <a:off x="535143" y="2672726"/>
            <a:ext cx="49308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ECU(Electronic Control Units)</a:t>
            </a:r>
          </a:p>
          <a:p>
            <a:pPr marL="630238" lvl="1" indent="-173038"/>
            <a:r>
              <a:rPr lang="ko-KR" altLang="en-US" sz="1600" dirty="0"/>
              <a:t>• 자동차 구동에 필요한 전자장치 제어나 차량상태 모니터링 등 다양한 기능 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• 신경망과 같은 신호체계를 갖춤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35143" y="4085967"/>
            <a:ext cx="52237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 처리 능력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다양한 종류의 센서 데이터 실시간 처리</a:t>
            </a:r>
            <a:endParaRPr lang="en-US" altLang="ko-KR" sz="1600" dirty="0"/>
          </a:p>
          <a:p>
            <a:pPr lvl="1"/>
            <a:r>
              <a:rPr lang="en-US" altLang="ko-KR" sz="1600" dirty="0"/>
              <a:t>• 5G </a:t>
            </a:r>
            <a:r>
              <a:rPr lang="ko-KR" altLang="en-US" sz="1600" dirty="0"/>
              <a:t>등의 초고속 무선통신망 상용화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카메라 센서가 </a:t>
            </a:r>
            <a:r>
              <a:rPr lang="en-US" altLang="ko-KR" sz="1600" dirty="0"/>
              <a:t>1</a:t>
            </a:r>
            <a:r>
              <a:rPr lang="ko-KR" altLang="en-US" sz="1600" dirty="0"/>
              <a:t>초에 생산하는 데이터 </a:t>
            </a:r>
            <a:r>
              <a:rPr lang="en-US" altLang="ko-KR" sz="1600" dirty="0"/>
              <a:t>20~40MB</a:t>
            </a:r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라이다 센서가 </a:t>
            </a:r>
            <a:r>
              <a:rPr lang="en-US" altLang="ko-KR" sz="1600" dirty="0"/>
              <a:t>1</a:t>
            </a:r>
            <a:r>
              <a:rPr lang="ko-KR" altLang="en-US" sz="1600" dirty="0"/>
              <a:t>초에 생산하는 데이터 </a:t>
            </a:r>
            <a:r>
              <a:rPr lang="en-US" altLang="ko-KR" sz="1600" dirty="0"/>
              <a:t>10~70MB</a:t>
            </a:r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하루동안 생산한 데이터의 양</a:t>
            </a:r>
            <a:r>
              <a:rPr lang="en-US" altLang="ko-KR" sz="1600" dirty="0"/>
              <a:t> 4,000 GB</a:t>
            </a:r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신속한 판단 및 거동제어능력 필요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오류 발생 시 안전에 치명적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593D2-2189-4FD0-B7BA-6F5A303B7669}"/>
              </a:ext>
            </a:extLst>
          </p:cNvPr>
          <p:cNvSpPr txBox="1"/>
          <p:nvPr/>
        </p:nvSpPr>
        <p:spPr>
          <a:xfrm>
            <a:off x="5305973" y="3631276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https://www.gettyimagesbank.com/s/?q=1169660387&amp;mi=2&amp;ssi=go&amp;st=union&amp;lv=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418408-138B-46A4-887E-D9519237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36" y="1679924"/>
            <a:ext cx="3295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인지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49009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endParaRPr lang="en-US" altLang="ko-KR" b="1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다양한 센서를 이용해 주변 환경이나 상태를 인지하는 기술 </a:t>
            </a:r>
            <a:endParaRPr lang="en-US" altLang="ko-KR" sz="1600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센서 데이터를 이용해 어느 곳에 어떤 상태로 존재하는지 까지 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 </a:t>
            </a:r>
            <a:endParaRPr lang="en-US" altLang="ko-KR" sz="1600" dirty="0"/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ko-KR" altLang="en-US" b="1" dirty="0"/>
              <a:t>인지 기술의 특징</a:t>
            </a:r>
            <a:endParaRPr lang="en-US" altLang="ko-KR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센서 융합 기술 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인공지능 기능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35143" y="4042792"/>
            <a:ext cx="81655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자율주행 인지 기술 종류</a:t>
            </a:r>
            <a:endParaRPr lang="en-US" altLang="ko-KR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자율주행 인지 시스템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도로환경인식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라이다 센서에 의존</a:t>
            </a:r>
            <a:r>
              <a:rPr lang="en-US" altLang="ko-KR" sz="1600" dirty="0"/>
              <a:t>, </a:t>
            </a:r>
            <a:r>
              <a:rPr lang="ko-KR" altLang="en-US" sz="1600" dirty="0"/>
              <a:t>인식된 도로정보로 주변 환경 지도 작성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위치인식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정밀한 제어를 위해 자기위치인식 기능</a:t>
            </a:r>
            <a:r>
              <a:rPr lang="en-US" altLang="ko-KR" sz="1600" dirty="0"/>
              <a:t> </a:t>
            </a:r>
            <a:r>
              <a:rPr lang="ko-KR" altLang="en-US" sz="1600" dirty="0"/>
              <a:t>필수적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동적 개체 추적 및 분류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충돌하지 않고 교통 흐름에 맞춰 주행 가능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상황인식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도로 환경정보를 통해 상황을 인식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593D2-2189-4FD0-B7BA-6F5A303B7669}"/>
              </a:ext>
            </a:extLst>
          </p:cNvPr>
          <p:cNvSpPr txBox="1"/>
          <p:nvPr/>
        </p:nvSpPr>
        <p:spPr>
          <a:xfrm>
            <a:off x="5198200" y="3593940"/>
            <a:ext cx="3967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https://www.gettyimagesbank.com/s/?lv=&amp;st=union&amp;mi=2&amp;q=685452052&amp;ssi=go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B92DC-389B-47CC-A537-5EE556E9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79" y="1322041"/>
            <a:ext cx="3355216" cy="21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6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Ⅰ.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자율주행자동차의 등장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5531" y="2730396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자율주행자동차 정의 및 필요성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자율주행자동차 요소 기술</a:t>
            </a: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자율주행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자동차 기술</a:t>
              </a: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6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code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센서융합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7341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확률이론 기반 센서융합 기법</a:t>
            </a:r>
            <a:endParaRPr lang="en-US" altLang="ko-KR" b="1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칼만필터 기법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파티클</a:t>
            </a:r>
            <a:r>
              <a:rPr lang="ko-KR" altLang="en-US" sz="1600" dirty="0"/>
              <a:t> 필터 기법 </a:t>
            </a:r>
            <a:endParaRPr lang="en-US" altLang="ko-KR" sz="1600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 err="1"/>
              <a:t>동력학</a:t>
            </a:r>
            <a:r>
              <a:rPr lang="ko-KR" altLang="en-US" sz="1600" dirty="0"/>
              <a:t> 모델과 센서 측정값 노이즈를 반영한 추정 제공</a:t>
            </a:r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재귀적인 구조의 추정방식</a:t>
            </a:r>
            <a:r>
              <a:rPr lang="en-US" altLang="ko-KR" sz="1600" dirty="0"/>
              <a:t>(Recursive Estimation)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연산량이</a:t>
            </a:r>
            <a:r>
              <a:rPr lang="ko-KR" altLang="en-US" sz="1600" dirty="0"/>
              <a:t> 적음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35143" y="2705675"/>
            <a:ext cx="81655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인공지능 기반 센서융합 기법</a:t>
            </a:r>
            <a:endParaRPr lang="en-US" altLang="ko-KR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기계학습</a:t>
            </a:r>
            <a:r>
              <a:rPr lang="en-US" altLang="ko-KR" sz="1600" dirty="0"/>
              <a:t>, </a:t>
            </a:r>
            <a:r>
              <a:rPr lang="ko-KR" altLang="en-US" sz="1600" dirty="0"/>
              <a:t>딥러닝 등의 인공지능 기법에 기반한 정보추출 기법</a:t>
            </a:r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방대한 학습데이터로 인해 </a:t>
            </a:r>
            <a:r>
              <a:rPr lang="ko-KR" altLang="en-US" sz="1600" dirty="0" err="1"/>
              <a:t>연산량이</a:t>
            </a:r>
            <a:r>
              <a:rPr lang="ko-KR" altLang="en-US" sz="1600" dirty="0"/>
              <a:t> 많이 요구됨</a:t>
            </a:r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다양한 방향의 추론이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센서로 불가능한 정보 파악을 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6688A-2283-47B2-A424-655290BD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00" y="4070640"/>
            <a:ext cx="3646941" cy="2153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13C4D-A7FC-4F09-8FBC-D87FCC11E14D}"/>
              </a:ext>
            </a:extLst>
          </p:cNvPr>
          <p:cNvSpPr txBox="1"/>
          <p:nvPr/>
        </p:nvSpPr>
        <p:spPr>
          <a:xfrm>
            <a:off x="1809804" y="6291092"/>
            <a:ext cx="60665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https://www.gettyimagesbank.com/s/?lv=&amp;st=union&amp;mi=2&amp;q=971246714&amp;ssi=go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766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요소 기술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판단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4F681-2156-4545-B370-41E0E67956D9}"/>
              </a:ext>
            </a:extLst>
          </p:cNvPr>
          <p:cNvSpPr txBox="1"/>
          <p:nvPr/>
        </p:nvSpPr>
        <p:spPr>
          <a:xfrm>
            <a:off x="535143" y="1340710"/>
            <a:ext cx="49009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정의</a:t>
            </a:r>
            <a:endParaRPr lang="en-US" altLang="ko-KR" b="1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주행 시작 순간부터 끝나는 순간까지 수많은 결정을 내리는 것 </a:t>
            </a:r>
            <a:endParaRPr lang="en-US" altLang="ko-KR" sz="1600" dirty="0"/>
          </a:p>
          <a:p>
            <a:pPr marL="625475" lvl="1" indent="-168275"/>
            <a:r>
              <a:rPr lang="en-US" altLang="ko-KR" sz="1600" dirty="0"/>
              <a:t>• </a:t>
            </a:r>
            <a:r>
              <a:rPr lang="ko-KR" altLang="en-US" sz="1600" dirty="0"/>
              <a:t>다양한 종류의 인공지능 알고리즘과 최적화된 연산장치 필요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F3E9D-4A8E-43F0-A5BA-63E3BD5A9854}"/>
              </a:ext>
            </a:extLst>
          </p:cNvPr>
          <p:cNvSpPr txBox="1"/>
          <p:nvPr/>
        </p:nvSpPr>
        <p:spPr>
          <a:xfrm>
            <a:off x="535143" y="3284980"/>
            <a:ext cx="816559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자율주행 판단 기술 종류</a:t>
            </a:r>
            <a:endParaRPr lang="en-US" altLang="ko-KR" b="1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경로설계 기능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긴급 상황 대처기능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항상 센서를 통해 주변 상황을 인식하고 모니터링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모든 경우의 수를 예측해 가장 안전한 방법으로 차량 주행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자기차량 및 운전자 상태 판단 기능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오류 사실을 빠르게 인식하고 적절한 조치</a:t>
            </a:r>
            <a:endParaRPr lang="en-US" altLang="ko-KR" sz="1600" dirty="0"/>
          </a:p>
          <a:p>
            <a:pPr lvl="2"/>
            <a:r>
              <a:rPr lang="en-US" altLang="ko-KR" sz="1600" dirty="0"/>
              <a:t>• </a:t>
            </a:r>
            <a:r>
              <a:rPr lang="ko-KR" altLang="en-US" sz="1600" dirty="0"/>
              <a:t>자율주행이 불가피할 때 운전자에게 주행 제어권을 이전</a:t>
            </a:r>
            <a:endParaRPr lang="en-US" altLang="ko-KR" sz="1600" dirty="0"/>
          </a:p>
          <a:p>
            <a:pPr lvl="1"/>
            <a:r>
              <a:rPr lang="en-US" altLang="ko-KR" sz="1600" dirty="0"/>
              <a:t>• </a:t>
            </a:r>
            <a:r>
              <a:rPr lang="ko-KR" altLang="en-US" sz="1600" dirty="0"/>
              <a:t>제어 기능</a:t>
            </a:r>
            <a:endParaRPr lang="en-US" altLang="ko-KR" sz="1600" dirty="0"/>
          </a:p>
          <a:p>
            <a:pPr marL="1076325" lvl="2" indent="-161925"/>
            <a:r>
              <a:rPr lang="en-US" altLang="ko-KR" sz="1600" dirty="0"/>
              <a:t>• </a:t>
            </a:r>
            <a:r>
              <a:rPr lang="ko-KR" altLang="en-US" sz="1600" dirty="0"/>
              <a:t>상황 판단 결과에 따라 자동차가 원하는 경로나 속도</a:t>
            </a:r>
            <a:r>
              <a:rPr lang="en-US" altLang="ko-KR" sz="1600" dirty="0"/>
              <a:t>, </a:t>
            </a:r>
            <a:r>
              <a:rPr lang="ko-KR" altLang="en-US" sz="1600" dirty="0"/>
              <a:t>가속도 등을 유지할 수 있도록 제어하는 기능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3B03E-4922-4BF0-93E2-13FF544E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220" y="1182516"/>
            <a:ext cx="2322408" cy="25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code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실습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별도의 한글 파일로 설명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자율주행자동차의 등장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09DFB-8AFE-4CF0-B45A-A84039A97B10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기술이란</a:t>
            </a:r>
            <a:r>
              <a:rPr lang="en-US" altLang="ko-KR" dirty="0"/>
              <a:t>?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0C1901-CED5-4739-B0FB-5F919280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1" y="1700760"/>
            <a:ext cx="3277761" cy="2173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EA91E1-AD63-4310-B753-AC3329827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34" y="1700760"/>
            <a:ext cx="4250789" cy="2173426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BDB11C21-CCA0-48DA-A77E-EF4E518F6250}"/>
              </a:ext>
            </a:extLst>
          </p:cNvPr>
          <p:cNvSpPr txBox="1"/>
          <p:nvPr/>
        </p:nvSpPr>
        <p:spPr>
          <a:xfrm>
            <a:off x="395420" y="4149100"/>
            <a:ext cx="58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https://www.youtube.com/watch?v=-7S6TlfdBJU</a:t>
            </a:r>
          </a:p>
        </p:txBody>
      </p:sp>
    </p:spTree>
    <p:extLst>
      <p:ext uri="{BB962C8B-B14F-4D97-AF65-F5344CB8AC3E}">
        <p14:creationId xmlns:p14="http://schemas.microsoft.com/office/powerpoint/2010/main" val="26374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자율주행자동차의 등장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09DFB-8AFE-4CF0-B45A-A84039A97B10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기술이란</a:t>
            </a:r>
            <a:r>
              <a:rPr lang="en-US" altLang="ko-KR" dirty="0"/>
              <a:t>?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3B6A9-757C-4E93-A161-9A0DEAFD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873894"/>
            <a:ext cx="3948528" cy="2923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316E39-C47A-4895-AD8F-C9DFBC89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97" y="1900826"/>
            <a:ext cx="4440241" cy="2896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9A77D-2817-410C-A809-0FAAECEC7F38}"/>
              </a:ext>
            </a:extLst>
          </p:cNvPr>
          <p:cNvSpPr txBox="1"/>
          <p:nvPr/>
        </p:nvSpPr>
        <p:spPr>
          <a:xfrm>
            <a:off x="2283212" y="5075883"/>
            <a:ext cx="4737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자동차는 현대 문명시대에 생활과 밀접하게 연관된 필수 도구</a:t>
            </a:r>
          </a:p>
        </p:txBody>
      </p:sp>
    </p:spTree>
    <p:extLst>
      <p:ext uri="{BB962C8B-B14F-4D97-AF65-F5344CB8AC3E}">
        <p14:creationId xmlns:p14="http://schemas.microsoft.com/office/powerpoint/2010/main" val="231904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자율주행자동차의 등장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09DFB-8AFE-4CF0-B45A-A84039A97B10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자동차에 대한 상상도</a:t>
            </a:r>
            <a:r>
              <a:rPr lang="en-US" altLang="ko-KR" dirty="0"/>
              <a:t>(1950)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9A77D-2817-410C-A809-0FAAECEC7F38}"/>
              </a:ext>
            </a:extLst>
          </p:cNvPr>
          <p:cNvSpPr txBox="1"/>
          <p:nvPr/>
        </p:nvSpPr>
        <p:spPr>
          <a:xfrm>
            <a:off x="520191" y="4815582"/>
            <a:ext cx="441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차 이동 시간을 여가 시간으로 활용 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필요에 의한 호출 및 활용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4A6B2-DDC2-4562-86FE-7C86B9B50323}"/>
              </a:ext>
            </a:extLst>
          </p:cNvPr>
          <p:cNvSpPr txBox="1"/>
          <p:nvPr/>
        </p:nvSpPr>
        <p:spPr>
          <a:xfrm>
            <a:off x="520190" y="4278282"/>
            <a:ext cx="473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https://www.nytimes.com/2018/03/31/opinion/distraction-self-driving-cars.html</a:t>
            </a:r>
          </a:p>
        </p:txBody>
      </p:sp>
      <p:pic>
        <p:nvPicPr>
          <p:cNvPr id="1026" name="Picture 2" descr="A 1950’s advertisement imagining an electric car of the future.">
            <a:extLst>
              <a:ext uri="{FF2B5EF4-FFF2-40B4-BE49-F238E27FC236}">
                <a16:creationId xmlns:a16="http://schemas.microsoft.com/office/drawing/2014/main" id="{75D6BB3C-E2DE-41D5-8EBE-7535D158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7" y="1715263"/>
            <a:ext cx="2641470" cy="248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8AC927-7409-4EB2-9461-A53E03F8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55" y="1908294"/>
            <a:ext cx="2952750" cy="1657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E1FDA6-35AA-4B91-A0BA-B5232AB2AEE4}"/>
              </a:ext>
            </a:extLst>
          </p:cNvPr>
          <p:cNvSpPr txBox="1"/>
          <p:nvPr/>
        </p:nvSpPr>
        <p:spPr>
          <a:xfrm>
            <a:off x="5033900" y="4529672"/>
            <a:ext cx="4110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소형 개인 이동수단으로 진화한 자동차 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승객 인원수에 따른 복수 이동수단 호출 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군집주행기술 활용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자율주행 기술 사용시현재의 교통체계는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혁신적으로 변경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EFA65-738F-4C06-A77D-035C8E30BD09}"/>
              </a:ext>
            </a:extLst>
          </p:cNvPr>
          <p:cNvSpPr txBox="1"/>
          <p:nvPr/>
        </p:nvSpPr>
        <p:spPr>
          <a:xfrm>
            <a:off x="4832832" y="3680937"/>
            <a:ext cx="4314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https://www.youtube.com/watch?v=hynbWQK-tAk</a:t>
            </a:r>
          </a:p>
        </p:txBody>
      </p:sp>
    </p:spTree>
    <p:extLst>
      <p:ext uri="{BB962C8B-B14F-4D97-AF65-F5344CB8AC3E}">
        <p14:creationId xmlns:p14="http://schemas.microsoft.com/office/powerpoint/2010/main" val="6191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자율주행자동차의 등장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 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09DFB-8AFE-4CF0-B45A-A84039A97B10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기술의 필요성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4A6B2-DDC2-4562-86FE-7C86B9B50323}"/>
              </a:ext>
            </a:extLst>
          </p:cNvPr>
          <p:cNvSpPr txBox="1"/>
          <p:nvPr/>
        </p:nvSpPr>
        <p:spPr>
          <a:xfrm>
            <a:off x="475985" y="5194625"/>
            <a:ext cx="413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https://www.nytimes.com/2012/10/07/opinion/sunday/republicans-to-cities-drop-dead.html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1FDA6-35AA-4B91-A0BA-B5232AB2AEE4}"/>
              </a:ext>
            </a:extLst>
          </p:cNvPr>
          <p:cNvSpPr txBox="1"/>
          <p:nvPr/>
        </p:nvSpPr>
        <p:spPr>
          <a:xfrm>
            <a:off x="2987780" y="1807807"/>
            <a:ext cx="4110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자동차 </a:t>
            </a:r>
            <a:r>
              <a:rPr lang="en-US" altLang="ko-KR" sz="1600" dirty="0"/>
              <a:t>1800</a:t>
            </a:r>
            <a:r>
              <a:rPr lang="ko-KR" altLang="en-US" sz="1600" dirty="0"/>
              <a:t>년대 후반 등장 </a:t>
            </a:r>
            <a:endParaRPr lang="en-US" altLang="ko-KR" sz="1600" dirty="0"/>
          </a:p>
          <a:p>
            <a:r>
              <a:rPr lang="en-US" altLang="ko-KR" sz="1600" dirty="0"/>
              <a:t>• 1900</a:t>
            </a:r>
            <a:r>
              <a:rPr lang="ko-KR" altLang="en-US" sz="1600" dirty="0"/>
              <a:t>년대 초반 대중화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EFA65-738F-4C06-A77D-035C8E30BD09}"/>
              </a:ext>
            </a:extLst>
          </p:cNvPr>
          <p:cNvSpPr txBox="1"/>
          <p:nvPr/>
        </p:nvSpPr>
        <p:spPr>
          <a:xfrm>
            <a:off x="1874275" y="6121815"/>
            <a:ext cx="5474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https://www.youtube.com/watch?v=fIKRmQwfr9M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4E6D6-F75C-4EB8-93D3-E90D97E8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3" y="2493844"/>
            <a:ext cx="3468867" cy="2616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9BBD83-0D84-402A-BF28-D40553A4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1" y="2497196"/>
            <a:ext cx="3410334" cy="2617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8D86DF-18F9-4241-ACB1-BB4E249BD206}"/>
              </a:ext>
            </a:extLst>
          </p:cNvPr>
          <p:cNvSpPr txBox="1"/>
          <p:nvPr/>
        </p:nvSpPr>
        <p:spPr>
          <a:xfrm>
            <a:off x="4762495" y="5157240"/>
            <a:ext cx="413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https://https://www.npr.org/sections/thetwo-way/2013/10/22/239870539/the-sounds-of-new-york-city-circa-1920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434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2C28-7AD9-475B-BFCD-630220B78C88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자동차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20B2C-CA64-4196-AB6C-3E31EFFEBEB0}"/>
              </a:ext>
            </a:extLst>
          </p:cNvPr>
          <p:cNvSpPr txBox="1"/>
          <p:nvPr/>
        </p:nvSpPr>
        <p:spPr>
          <a:xfrm>
            <a:off x="827480" y="1722256"/>
            <a:ext cx="6768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환경을 인식해서 스스로 이동할 수 있는 능력을 가지고 있는 자동차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75C75-237A-42D1-927B-6FE4F566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0" y="2171510"/>
            <a:ext cx="3730728" cy="2409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829944" y="4691859"/>
            <a:ext cx="413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이미지 출처</a:t>
            </a:r>
            <a:r>
              <a:rPr lang="en-US" altLang="ko-KR" sz="1200" dirty="0"/>
              <a:t>: https://www.gettyimagesbank.com/s/?lv=&amp;st=union&amp;mi=2&amp;q=685450008&amp;ssi=go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18016-9861-4325-9258-98787250C9E8}"/>
              </a:ext>
            </a:extLst>
          </p:cNvPr>
          <p:cNvSpPr txBox="1"/>
          <p:nvPr/>
        </p:nvSpPr>
        <p:spPr>
          <a:xfrm>
            <a:off x="5508130" y="2349395"/>
            <a:ext cx="330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첨단 운전보조장치</a:t>
            </a:r>
          </a:p>
          <a:p>
            <a:r>
              <a:rPr lang="en-US" altLang="ko-KR" dirty="0"/>
              <a:t>(Advanced Driver Assistance System, ADAS)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9A9D8-1470-49AF-B2CD-B58F365EEDE3}"/>
              </a:ext>
            </a:extLst>
          </p:cNvPr>
          <p:cNvSpPr txBox="1"/>
          <p:nvPr/>
        </p:nvSpPr>
        <p:spPr>
          <a:xfrm>
            <a:off x="5508130" y="3410381"/>
            <a:ext cx="33047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운전의 편의를 돕거나 안전성을 높이기 위해 자동차에 설치된 전자장치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적응형 순항제어 시스템</a:t>
            </a:r>
            <a:r>
              <a:rPr lang="en-US" altLang="ko-KR" sz="1600" dirty="0"/>
              <a:t>(Adaptive Cruise Control, ACC)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차선 유지 시스템 </a:t>
            </a:r>
            <a:r>
              <a:rPr lang="en-US" altLang="ko-KR" sz="1600" dirty="0"/>
              <a:t>(Lane Keeping Assistance System, LKAS)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사각지역감시</a:t>
            </a:r>
            <a:r>
              <a:rPr lang="en-US" altLang="ko-KR" sz="1600" dirty="0"/>
              <a:t>(Blind Spot Monitor)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자율긴급제동 시스템</a:t>
            </a:r>
            <a:r>
              <a:rPr lang="en-US" altLang="ko-KR" sz="1600" dirty="0"/>
              <a:t>(Autonomous Emergency Braking System, AEBS)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595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자동차의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2C28-7AD9-475B-BFCD-630220B78C88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자율주행 자동차 관련 기술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300C-FB53-4507-A06A-0949728AE318}"/>
              </a:ext>
            </a:extLst>
          </p:cNvPr>
          <p:cNvSpPr txBox="1"/>
          <p:nvPr/>
        </p:nvSpPr>
        <p:spPr>
          <a:xfrm>
            <a:off x="2081514" y="5796635"/>
            <a:ext cx="45787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</a:t>
            </a:r>
            <a:r>
              <a:rPr lang="en-US" altLang="ko-KR" sz="800" dirty="0"/>
              <a:t>: 2 : https://www.gettyimagesbank.com/s/?lv=&amp;st=union&amp;mi=2&amp;q=841814320&amp;ssi=go </a:t>
            </a:r>
          </a:p>
          <a:p>
            <a:r>
              <a:rPr lang="en-US" altLang="ko-KR" sz="800" dirty="0"/>
              <a:t>3 : https://www.gettyimagesbank.com/s/?lv=&amp;st=union&amp;mi=2&amp;q=1160326626&amp;ssi=go </a:t>
            </a:r>
          </a:p>
          <a:p>
            <a:r>
              <a:rPr lang="en-US" altLang="ko-KR" sz="800" dirty="0"/>
              <a:t>4 : https://www.gettyimagesbank.com/s/?lv=&amp;st=union&amp;mi=2&amp;q=512134663&amp;ssi=go </a:t>
            </a:r>
          </a:p>
          <a:p>
            <a:r>
              <a:rPr lang="en-US" altLang="ko-KR" sz="800" dirty="0"/>
              <a:t>5 : https://www.gettyimagesbank.com/s/?lv=&amp;st=union&amp;mi=2&amp;q=1161985965&amp;ssi=go </a:t>
            </a:r>
          </a:p>
          <a:p>
            <a:r>
              <a:rPr lang="en-US" altLang="ko-KR" sz="800" dirty="0"/>
              <a:t>6 : https://www.gettyimagesbank.com/s/?lv=&amp;st=union&amp;mi=2&amp;q=1137771531&amp;ssi=go </a:t>
            </a:r>
          </a:p>
          <a:p>
            <a:r>
              <a:rPr lang="en-US" altLang="ko-KR" sz="800" dirty="0"/>
              <a:t>7 : https://commons.wikimedia.org/wiki/File:I-blue_747_A_plus.png </a:t>
            </a:r>
          </a:p>
          <a:p>
            <a:r>
              <a:rPr lang="en-US" altLang="ko-KR" sz="800" dirty="0"/>
              <a:t>8 : https://www.gettyimagesbank.com/s/?lv=&amp;st=union&amp;mi=2&amp;q=958625862&amp;ssi=go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85AA1-FAF2-4136-AD68-62424865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00760"/>
            <a:ext cx="5943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자율주행자동차 정의 및 필요성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자율주행 단계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2C28-7AD9-475B-BFCD-630220B78C88}"/>
              </a:ext>
            </a:extLst>
          </p:cNvPr>
          <p:cNvSpPr txBox="1"/>
          <p:nvPr/>
        </p:nvSpPr>
        <p:spPr>
          <a:xfrm>
            <a:off x="489201" y="1271420"/>
            <a:ext cx="8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미국 자동차공학회</a:t>
            </a:r>
            <a:r>
              <a:rPr lang="en-US" altLang="ko-KR" dirty="0"/>
              <a:t>(SAE)</a:t>
            </a:r>
            <a:r>
              <a:rPr lang="ko-KR" altLang="en-US" dirty="0"/>
              <a:t>에서 제시한 자율주행 단계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448C6-FAC4-4DB8-AABD-B6BF2A3B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" y="1772770"/>
            <a:ext cx="9081026" cy="36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6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1729</Words>
  <Application>Microsoft Office PowerPoint</Application>
  <PresentationFormat>화면 슬라이드 쇼(4:3)</PresentationFormat>
  <Paragraphs>250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KR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자율주행 자동차 기술</vt:lpstr>
      <vt:lpstr>자율주행 자동차 기술</vt:lpstr>
      <vt:lpstr>자율주행 자동차 기술</vt:lpstr>
      <vt:lpstr>자율주행 자동차 기술</vt:lpstr>
      <vt:lpstr>자율주행 자동차의 정의</vt:lpstr>
      <vt:lpstr>자율주행 자동차의 정의</vt:lpstr>
      <vt:lpstr>자율주행 단계 정의</vt:lpstr>
      <vt:lpstr>자율주행 자동차의 필요성</vt:lpstr>
      <vt:lpstr>자율주행 자동차의 필요성</vt:lpstr>
      <vt:lpstr>자율주행 자동차의 필요성</vt:lpstr>
      <vt:lpstr>자율주행 자동차의 필요성</vt:lpstr>
      <vt:lpstr>자율주행 자동차 구성요소</vt:lpstr>
      <vt:lpstr>자율주행 자동차 구성요소</vt:lpstr>
      <vt:lpstr>자율주행 자동차 구성요소</vt:lpstr>
      <vt:lpstr>자율주행 자동차 구성요소</vt:lpstr>
      <vt:lpstr>자율주행 자동차 구성요소</vt:lpstr>
      <vt:lpstr>자율주행 인지 기술</vt:lpstr>
      <vt:lpstr>자율주행 센서융합 기법</vt:lpstr>
      <vt:lpstr>자율주행 판단 기술</vt:lpstr>
      <vt:lpstr>PowerPoint 프레젠테이션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sean</cp:lastModifiedBy>
  <cp:revision>145</cp:revision>
  <cp:lastPrinted>2015-02-06T10:56:27Z</cp:lastPrinted>
  <dcterms:created xsi:type="dcterms:W3CDTF">2010-09-03T06:36:52Z</dcterms:created>
  <dcterms:modified xsi:type="dcterms:W3CDTF">2022-03-26T15:02:13Z</dcterms:modified>
</cp:coreProperties>
</file>