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C2F72-8E5A-2413-9898-C128D2B14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247462-A10D-4E94-5C22-BCD12E708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4D51CA-C91F-E0E2-F2A9-5B33EE9F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819B-3632-405E-9730-596E220421E7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9FA7C8-B34D-FA14-376B-0BA79FB54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22514E-6E29-83F1-D861-C9FDEED9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5F31-3627-49D6-B7F4-6401ABB0D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1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5F0818-77E8-9099-F0B0-A622CB0CE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850268-4848-9FD1-BA0C-21EC353AC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F36B07-9D09-DB3A-5F94-42EEF0A93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819B-3632-405E-9730-596E220421E7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F3453A-E8FC-E672-CF89-695BD48D1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3B8A44-F512-FC86-BD75-933379281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5F31-3627-49D6-B7F4-6401ABB0D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89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DB1AC8-9572-067A-7AD9-14F935199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4FA7B5-2BCE-884A-27A0-32C18F178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3597C9-5120-DBAD-5DEF-70BB67B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819B-3632-405E-9730-596E220421E7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9F9A70-47D4-B220-41BB-FBEC598A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52D7CA-10C9-29A0-A53F-D0200618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5F31-3627-49D6-B7F4-6401ABB0D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58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59CA4-5CDC-745A-6283-E7CEED02D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61773C-82DD-E136-9030-52AF455C6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9F3B02-784F-BDFB-4A22-A5B6DDB2C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819B-3632-405E-9730-596E220421E7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1D178A-1118-8904-4963-DAEC4B7AC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9D69EA-6C4D-8E04-B7F8-FD064EAB2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5F31-3627-49D6-B7F4-6401ABB0D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183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C796F-46EF-E756-28FA-DFB735568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152A8A-D818-E879-D11A-840890B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8B48D8-37E6-A6E1-28FE-9A9A25506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819B-3632-405E-9730-596E220421E7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837FE6-A286-126C-D68C-62E0B1BC4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910FFC-37E0-2B0C-2990-8C9B59623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5F31-3627-49D6-B7F4-6401ABB0D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82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DFD83-0491-E165-E11C-3ACEB6170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8D2426-710B-21AC-02EF-E4282382F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639961-9270-19D1-A017-B52A13CE2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904253-802C-5985-2578-34CE57242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819B-3632-405E-9730-596E220421E7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C65BFF-D8E7-2712-594F-F54CD174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D9D662-0FD7-FED8-249A-45A4525F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5F31-3627-49D6-B7F4-6401ABB0D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09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88F49-58BF-7B4E-82C5-F1271E0A4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135B90-FF95-45D9-D618-BB80BA301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7BE31A-E1C3-F385-E5BB-1D772C03B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8F25B0-97A3-A5F7-149D-0CA09456D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87A24E-A9E8-BAFE-97E7-6C75E651B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D627E4-8D22-28BC-0730-37FE1AD3D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819B-3632-405E-9730-596E220421E7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451365-FEC7-EB1C-687A-18E9F525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5A6294A-2828-E689-34E3-4097D06C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5F31-3627-49D6-B7F4-6401ABB0D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03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6EE48-8675-DE11-1372-A5D54DBCC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A1C3F4B-1CE4-37A4-E5A2-39F99FB94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819B-3632-405E-9730-596E220421E7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16F731-EE2E-A89B-968D-E10FAA670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6F2854-4C7C-A61A-2445-FF267341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5F31-3627-49D6-B7F4-6401ABB0D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522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248CAA-C4FC-A317-6C0F-26302A437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819B-3632-405E-9730-596E220421E7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DB6334-5B52-AC37-2972-50562155E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B45B05-589B-FDE2-E806-C085F878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5F31-3627-49D6-B7F4-6401ABB0D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00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C8195-A998-992C-454A-FE7DE5633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2736FD-9166-BCE9-7416-0A24088D3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4E5AD3-9088-3790-BF04-948BD0CF6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06CAF5-FCBA-2541-77D4-1011FF60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819B-3632-405E-9730-596E220421E7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32FFD0-C144-9F38-1D6D-D6D190C92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2599E4-87F6-689D-C1D8-E294E0DD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5F31-3627-49D6-B7F4-6401ABB0D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20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6BFFC-80BE-15F8-2188-2FBD2E4BC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C980CE2-8F97-7318-1913-E6F5E518C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F536D7-FB5A-AF40-CCF1-6A4CC1710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12FDE4-53D2-0A9D-1500-6F516392E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E819B-3632-405E-9730-596E220421E7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23EA4D-C1C5-2D44-5D9B-1804F5717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0698FC-1EC7-CE3A-078B-E973ED7F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5F31-3627-49D6-B7F4-6401ABB0D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6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45F62E-5AB2-A1BF-4FF3-DCCE82CC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6E5C0A-6417-69A3-C70B-D168D025C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D4DF0D-9B9E-28A0-9B5D-818062E61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E819B-3632-405E-9730-596E220421E7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DD4BC9-F2B9-8E2F-C898-352F62BBB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BE812-36A1-A712-1D11-02E07ECF0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55F31-3627-49D6-B7F4-6401ABB0DB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604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ECF192-D196-E28F-D867-A8C3C342AE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30BCBC-C364-0C2B-3310-B92C56A234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26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3727D-A277-D8A4-E0B2-5F9ABF6CB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固定资产投资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4C3231-0C69-E316-D957-3E030CFF1004}"/>
              </a:ext>
            </a:extLst>
          </p:cNvPr>
          <p:cNvSpPr/>
          <p:nvPr/>
        </p:nvSpPr>
        <p:spPr>
          <a:xfrm>
            <a:off x="1052166" y="2449376"/>
            <a:ext cx="1588621" cy="57180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全社会</a:t>
            </a:r>
            <a:endParaRPr lang="en-US" altLang="zh-CN" sz="16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固定资产投资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9BDC48F-9A1B-F748-008E-99BA9B72E210}"/>
              </a:ext>
            </a:extLst>
          </p:cNvPr>
          <p:cNvSpPr/>
          <p:nvPr/>
        </p:nvSpPr>
        <p:spPr>
          <a:xfrm>
            <a:off x="3216247" y="2010900"/>
            <a:ext cx="1588621" cy="57180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固定资产投资</a:t>
            </a:r>
            <a:endParaRPr lang="en-US" altLang="zh-CN" sz="16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（不含农户）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4C2358A-B348-FAE6-C38A-509D1369E8E3}"/>
              </a:ext>
            </a:extLst>
          </p:cNvPr>
          <p:cNvSpPr/>
          <p:nvPr/>
        </p:nvSpPr>
        <p:spPr>
          <a:xfrm>
            <a:off x="3216246" y="2962049"/>
            <a:ext cx="1588621" cy="57180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农村住户</a:t>
            </a:r>
            <a:endParaRPr lang="en-US" altLang="zh-CN" sz="16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固定资产投资</a:t>
            </a:r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A5157C80-0F38-7B8B-1DB2-C0510A9DC578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640787" y="2296803"/>
            <a:ext cx="575460" cy="4384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5DC9BCA5-CF66-9E58-1B02-F9AB8B56F841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640787" y="2735279"/>
            <a:ext cx="575459" cy="5126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85AF69B7-D583-CCC9-241F-6D0802B6E3D5}"/>
              </a:ext>
            </a:extLst>
          </p:cNvPr>
          <p:cNvSpPr/>
          <p:nvPr/>
        </p:nvSpPr>
        <p:spPr>
          <a:xfrm>
            <a:off x="5380327" y="1524656"/>
            <a:ext cx="1588621" cy="57180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500</a:t>
            </a:r>
            <a:r>
              <a:rPr lang="zh-CN" altLang="en-US" sz="1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万元及以上建设项目投资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E0D479C-9D64-2033-65FC-3341D676FFF6}"/>
              </a:ext>
            </a:extLst>
          </p:cNvPr>
          <p:cNvSpPr/>
          <p:nvPr/>
        </p:nvSpPr>
        <p:spPr>
          <a:xfrm>
            <a:off x="5380326" y="2475805"/>
            <a:ext cx="1588621" cy="57180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房地产</a:t>
            </a:r>
            <a:endParaRPr lang="en-US" altLang="zh-CN" sz="16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开发投资</a:t>
            </a:r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1C92C58E-831C-F0F8-7F44-7250F9C6DD59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4804868" y="1810559"/>
            <a:ext cx="575459" cy="4862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980E4775-9FA4-4CA2-2969-DBDC9A927EDF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4804868" y="2296803"/>
            <a:ext cx="575458" cy="4649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8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3727D-A277-D8A4-E0B2-5F9ABF6CB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 </a:t>
            </a:r>
            <a:r>
              <a:rPr lang="zh-CN" altLang="en-US" dirty="0"/>
              <a:t>基建</a:t>
            </a:r>
          </a:p>
        </p:txBody>
      </p:sp>
    </p:spTree>
    <p:extLst>
      <p:ext uri="{BB962C8B-B14F-4D97-AF65-F5344CB8AC3E}">
        <p14:creationId xmlns:p14="http://schemas.microsoft.com/office/powerpoint/2010/main" val="534850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03687-9314-5250-8C17-B00F0E91F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房地产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EEAB3B9-4490-26BA-7F21-B2B98DD82B76}"/>
              </a:ext>
            </a:extLst>
          </p:cNvPr>
          <p:cNvSpPr/>
          <p:nvPr/>
        </p:nvSpPr>
        <p:spPr>
          <a:xfrm>
            <a:off x="1302104" y="2823666"/>
            <a:ext cx="1119225" cy="57180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开发流程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CA44261-BAC6-29A3-122D-A34C5076ADFE}"/>
              </a:ext>
            </a:extLst>
          </p:cNvPr>
          <p:cNvSpPr/>
          <p:nvPr/>
        </p:nvSpPr>
        <p:spPr>
          <a:xfrm>
            <a:off x="3100422" y="2823666"/>
            <a:ext cx="1119225" cy="57180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拿地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CD0D863-816A-02F7-DD6A-B653836EA026}"/>
              </a:ext>
            </a:extLst>
          </p:cNvPr>
          <p:cNvSpPr/>
          <p:nvPr/>
        </p:nvSpPr>
        <p:spPr>
          <a:xfrm>
            <a:off x="4971892" y="2823666"/>
            <a:ext cx="1119225" cy="57180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开工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14BA50-B32B-BFA6-504C-FF3A33AA8081}"/>
              </a:ext>
            </a:extLst>
          </p:cNvPr>
          <p:cNvSpPr/>
          <p:nvPr/>
        </p:nvSpPr>
        <p:spPr>
          <a:xfrm>
            <a:off x="6900666" y="2823666"/>
            <a:ext cx="1119225" cy="57180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预售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A1FD7FB-3DEB-F83C-15D9-5400AF6895FE}"/>
              </a:ext>
            </a:extLst>
          </p:cNvPr>
          <p:cNvSpPr/>
          <p:nvPr/>
        </p:nvSpPr>
        <p:spPr>
          <a:xfrm>
            <a:off x="8829440" y="2823666"/>
            <a:ext cx="1119225" cy="57180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竣工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BEF5B9-BC07-29CD-7072-A94C23F413DD}"/>
              </a:ext>
            </a:extLst>
          </p:cNvPr>
          <p:cNvSpPr/>
          <p:nvPr/>
        </p:nvSpPr>
        <p:spPr>
          <a:xfrm>
            <a:off x="1302104" y="1754432"/>
            <a:ext cx="1119225" cy="57180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开发投资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E2710F4-7C9F-10B4-616E-7EF82B641B15}"/>
              </a:ext>
            </a:extLst>
          </p:cNvPr>
          <p:cNvSpPr/>
          <p:nvPr/>
        </p:nvSpPr>
        <p:spPr>
          <a:xfrm>
            <a:off x="3100422" y="1754432"/>
            <a:ext cx="1119225" cy="57180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土地购置</a:t>
            </a:r>
            <a:r>
              <a:rPr lang="en-US" altLang="zh-CN" sz="1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1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成交价款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24B7DD8-CF0C-4482-9A00-2AD1B1D60C58}"/>
              </a:ext>
            </a:extLst>
          </p:cNvPr>
          <p:cNvSpPr/>
          <p:nvPr/>
        </p:nvSpPr>
        <p:spPr>
          <a:xfrm>
            <a:off x="4970677" y="1749115"/>
            <a:ext cx="1119225" cy="57180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建筑工程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07AF709-CA32-A12D-CF4B-A2AAA9A14BC8}"/>
              </a:ext>
            </a:extLst>
          </p:cNvPr>
          <p:cNvSpPr/>
          <p:nvPr/>
        </p:nvSpPr>
        <p:spPr>
          <a:xfrm>
            <a:off x="8828225" y="1754431"/>
            <a:ext cx="1119225" cy="57180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安装工程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512678C-EEA0-FA40-AF89-C5CBA0A17843}"/>
              </a:ext>
            </a:extLst>
          </p:cNvPr>
          <p:cNvSpPr/>
          <p:nvPr/>
        </p:nvSpPr>
        <p:spPr>
          <a:xfrm>
            <a:off x="1302103" y="3903875"/>
            <a:ext cx="1119225" cy="57180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资金来源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9E2984F-9AA4-D7B9-27EC-398BA56E7548}"/>
              </a:ext>
            </a:extLst>
          </p:cNvPr>
          <p:cNvSpPr/>
          <p:nvPr/>
        </p:nvSpPr>
        <p:spPr>
          <a:xfrm>
            <a:off x="8428328" y="4828644"/>
            <a:ext cx="1022908" cy="57180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定金</a:t>
            </a:r>
            <a:endParaRPr lang="en-US" altLang="zh-CN" sz="16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09478EB-5CFF-883F-F741-243FC32BF4BB}"/>
              </a:ext>
            </a:extLst>
          </p:cNvPr>
          <p:cNvSpPr/>
          <p:nvPr/>
        </p:nvSpPr>
        <p:spPr>
          <a:xfrm>
            <a:off x="1082649" y="2638693"/>
            <a:ext cx="9201308" cy="938440"/>
          </a:xfrm>
          <a:prstGeom prst="rect">
            <a:avLst/>
          </a:prstGeom>
          <a:noFill/>
          <a:ln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B9DB969-888A-3160-05AF-14931E292525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219647" y="3109569"/>
            <a:ext cx="752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662297B-AFAC-8103-4F3E-2D020808A8E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091117" y="3109569"/>
            <a:ext cx="809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917E1A4-4CCE-4461-18A0-C4696C2D4BA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019891" y="3109569"/>
            <a:ext cx="809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9DEA0E0-A83E-8D57-E216-8F0E49C8E32B}"/>
              </a:ext>
            </a:extLst>
          </p:cNvPr>
          <p:cNvCxnSpPr>
            <a:cxnSpLocks/>
            <a:stCxn id="5" idx="0"/>
            <a:endCxn id="10" idx="2"/>
          </p:cNvCxnSpPr>
          <p:nvPr/>
        </p:nvCxnSpPr>
        <p:spPr>
          <a:xfrm flipV="1">
            <a:off x="3660035" y="2326237"/>
            <a:ext cx="0" cy="497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8473AA2-05F8-67E3-2E70-DC085AA860C2}"/>
              </a:ext>
            </a:extLst>
          </p:cNvPr>
          <p:cNvCxnSpPr>
            <a:cxnSpLocks/>
            <a:stCxn id="6" idx="0"/>
            <a:endCxn id="13" idx="2"/>
          </p:cNvCxnSpPr>
          <p:nvPr/>
        </p:nvCxnSpPr>
        <p:spPr>
          <a:xfrm flipH="1" flipV="1">
            <a:off x="5530290" y="2320920"/>
            <a:ext cx="1215" cy="502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6960E110-27EB-D638-7ABB-FFC5A966C374}"/>
              </a:ext>
            </a:extLst>
          </p:cNvPr>
          <p:cNvCxnSpPr>
            <a:cxnSpLocks/>
            <a:stCxn id="8" idx="0"/>
            <a:endCxn id="20" idx="2"/>
          </p:cNvCxnSpPr>
          <p:nvPr/>
        </p:nvCxnSpPr>
        <p:spPr>
          <a:xfrm flipH="1" flipV="1">
            <a:off x="9387838" y="2326236"/>
            <a:ext cx="1215" cy="497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34D4E23B-A94A-315C-DF52-96F8FF5AD31A}"/>
              </a:ext>
            </a:extLst>
          </p:cNvPr>
          <p:cNvSpPr/>
          <p:nvPr/>
        </p:nvSpPr>
        <p:spPr>
          <a:xfrm>
            <a:off x="3099206" y="3903875"/>
            <a:ext cx="1119225" cy="57180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自筹资金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24BBB7F9-2699-ACB9-84F9-1BD38C063018}"/>
              </a:ext>
            </a:extLst>
          </p:cNvPr>
          <p:cNvSpPr/>
          <p:nvPr/>
        </p:nvSpPr>
        <p:spPr>
          <a:xfrm>
            <a:off x="4970677" y="3903875"/>
            <a:ext cx="1119225" cy="57180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国内贷款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3031887-0396-7E26-BB2F-E6EE8974B673}"/>
              </a:ext>
            </a:extLst>
          </p:cNvPr>
          <p:cNvSpPr/>
          <p:nvPr/>
        </p:nvSpPr>
        <p:spPr>
          <a:xfrm>
            <a:off x="6899451" y="3903875"/>
            <a:ext cx="1119225" cy="57180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应付款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212D6B8-D67C-BDB1-FAFA-79F4E96046A6}"/>
              </a:ext>
            </a:extLst>
          </p:cNvPr>
          <p:cNvSpPr/>
          <p:nvPr/>
        </p:nvSpPr>
        <p:spPr>
          <a:xfrm>
            <a:off x="8828225" y="3903875"/>
            <a:ext cx="1119225" cy="57180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其他资金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97DC254-4417-7755-3CB4-44898C13800B}"/>
              </a:ext>
            </a:extLst>
          </p:cNvPr>
          <p:cNvSpPr/>
          <p:nvPr/>
        </p:nvSpPr>
        <p:spPr>
          <a:xfrm>
            <a:off x="9667035" y="4821330"/>
            <a:ext cx="1022908" cy="57180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非标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22E4296-BF04-92AA-B26B-C21EB07A9770}"/>
              </a:ext>
            </a:extLst>
          </p:cNvPr>
          <p:cNvSpPr/>
          <p:nvPr/>
        </p:nvSpPr>
        <p:spPr>
          <a:xfrm>
            <a:off x="2410354" y="4828644"/>
            <a:ext cx="1022908" cy="57180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利润</a:t>
            </a:r>
            <a:endParaRPr lang="en-US" altLang="zh-CN" sz="16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4CACB69-EEA3-CA6B-A764-B609E2BFE798}"/>
              </a:ext>
            </a:extLst>
          </p:cNvPr>
          <p:cNvSpPr/>
          <p:nvPr/>
        </p:nvSpPr>
        <p:spPr>
          <a:xfrm>
            <a:off x="3649061" y="4828644"/>
            <a:ext cx="1022908" cy="564491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销售回款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DA4E7C0-CA2D-FED8-7AB8-8BF0A1D92E6F}"/>
              </a:ext>
            </a:extLst>
          </p:cNvPr>
          <p:cNvSpPr/>
          <p:nvPr/>
        </p:nvSpPr>
        <p:spPr>
          <a:xfrm>
            <a:off x="5419341" y="4828644"/>
            <a:ext cx="1022908" cy="57180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银行贷款</a:t>
            </a:r>
            <a:endParaRPr lang="en-US" altLang="zh-CN" sz="16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7A7C53A-49BD-47AB-B52E-1EA72208583F}"/>
              </a:ext>
            </a:extLst>
          </p:cNvPr>
          <p:cNvSpPr/>
          <p:nvPr/>
        </p:nvSpPr>
        <p:spPr>
          <a:xfrm>
            <a:off x="6658048" y="4821330"/>
            <a:ext cx="1022908" cy="57180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非银贷款</a:t>
            </a:r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A73F623C-8D3E-3ED0-D498-C2CE1D285B4F}"/>
              </a:ext>
            </a:extLst>
          </p:cNvPr>
          <p:cNvCxnSpPr>
            <a:cxnSpLocks/>
            <a:stCxn id="54" idx="0"/>
            <a:endCxn id="48" idx="2"/>
          </p:cNvCxnSpPr>
          <p:nvPr/>
        </p:nvCxnSpPr>
        <p:spPr>
          <a:xfrm rot="5400000" flipH="1" flipV="1">
            <a:off x="3113831" y="4283657"/>
            <a:ext cx="352964" cy="7370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1E58F7C7-F163-238B-217A-8F1475F3322E}"/>
              </a:ext>
            </a:extLst>
          </p:cNvPr>
          <p:cNvCxnSpPr>
            <a:cxnSpLocks/>
            <a:stCxn id="55" idx="0"/>
            <a:endCxn id="48" idx="2"/>
          </p:cNvCxnSpPr>
          <p:nvPr/>
        </p:nvCxnSpPr>
        <p:spPr>
          <a:xfrm rot="16200000" flipV="1">
            <a:off x="3733185" y="4401314"/>
            <a:ext cx="352964" cy="5016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连接符: 肘形 62">
            <a:extLst>
              <a:ext uri="{FF2B5EF4-FFF2-40B4-BE49-F238E27FC236}">
                <a16:creationId xmlns:a16="http://schemas.microsoft.com/office/drawing/2014/main" id="{F3ED7306-061E-ECC2-8FB4-9897187E127C}"/>
              </a:ext>
            </a:extLst>
          </p:cNvPr>
          <p:cNvCxnSpPr>
            <a:cxnSpLocks/>
            <a:stCxn id="57" idx="0"/>
            <a:endCxn id="49" idx="2"/>
          </p:cNvCxnSpPr>
          <p:nvPr/>
        </p:nvCxnSpPr>
        <p:spPr>
          <a:xfrm rot="16200000" flipV="1">
            <a:off x="6177071" y="3828899"/>
            <a:ext cx="345650" cy="16392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5A0A3FB6-4824-61F7-8F42-B636EC14613C}"/>
              </a:ext>
            </a:extLst>
          </p:cNvPr>
          <p:cNvCxnSpPr>
            <a:cxnSpLocks/>
            <a:stCxn id="56" idx="0"/>
            <a:endCxn id="49" idx="2"/>
          </p:cNvCxnSpPr>
          <p:nvPr/>
        </p:nvCxnSpPr>
        <p:spPr>
          <a:xfrm rot="16200000" flipV="1">
            <a:off x="5554061" y="4451909"/>
            <a:ext cx="352964" cy="4005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B9A9686E-504D-AA38-14A9-F55B540AF762}"/>
              </a:ext>
            </a:extLst>
          </p:cNvPr>
          <p:cNvCxnSpPr>
            <a:cxnSpLocks/>
            <a:stCxn id="24" idx="0"/>
            <a:endCxn id="51" idx="2"/>
          </p:cNvCxnSpPr>
          <p:nvPr/>
        </p:nvCxnSpPr>
        <p:spPr>
          <a:xfrm rot="5400000" flipH="1" flipV="1">
            <a:off x="8987328" y="4428134"/>
            <a:ext cx="352964" cy="4480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连接符: 肘形 71">
            <a:extLst>
              <a:ext uri="{FF2B5EF4-FFF2-40B4-BE49-F238E27FC236}">
                <a16:creationId xmlns:a16="http://schemas.microsoft.com/office/drawing/2014/main" id="{F040E13B-FE78-7AC3-2C4B-56F07DCBBAF6}"/>
              </a:ext>
            </a:extLst>
          </p:cNvPr>
          <p:cNvCxnSpPr>
            <a:cxnSpLocks/>
            <a:stCxn id="53" idx="0"/>
            <a:endCxn id="51" idx="2"/>
          </p:cNvCxnSpPr>
          <p:nvPr/>
        </p:nvCxnSpPr>
        <p:spPr>
          <a:xfrm rot="16200000" flipV="1">
            <a:off x="9610339" y="4253179"/>
            <a:ext cx="345650" cy="7906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BC61037-AF2A-26B9-84BD-249E869491CE}"/>
              </a:ext>
            </a:extLst>
          </p:cNvPr>
          <p:cNvCxnSpPr>
            <a:cxnSpLocks/>
            <a:stCxn id="48" idx="0"/>
            <a:endCxn id="5" idx="2"/>
          </p:cNvCxnSpPr>
          <p:nvPr/>
        </p:nvCxnSpPr>
        <p:spPr>
          <a:xfrm flipV="1">
            <a:off x="3658819" y="3395471"/>
            <a:ext cx="1216" cy="508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连接符: 肘形 120">
            <a:extLst>
              <a:ext uri="{FF2B5EF4-FFF2-40B4-BE49-F238E27FC236}">
                <a16:creationId xmlns:a16="http://schemas.microsoft.com/office/drawing/2014/main" id="{5274DE5D-B0C0-1609-7F67-0CDC278F6B8E}"/>
              </a:ext>
            </a:extLst>
          </p:cNvPr>
          <p:cNvCxnSpPr>
            <a:cxnSpLocks/>
            <a:stCxn id="49" idx="0"/>
            <a:endCxn id="6" idx="2"/>
          </p:cNvCxnSpPr>
          <p:nvPr/>
        </p:nvCxnSpPr>
        <p:spPr>
          <a:xfrm rot="5400000" flipH="1" flipV="1">
            <a:off x="5276695" y="3649066"/>
            <a:ext cx="508404" cy="12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连接符: 肘形 123">
            <a:extLst>
              <a:ext uri="{FF2B5EF4-FFF2-40B4-BE49-F238E27FC236}">
                <a16:creationId xmlns:a16="http://schemas.microsoft.com/office/drawing/2014/main" id="{37C5A5FD-88B2-D1A9-FC9B-E9FA2260AD1E}"/>
              </a:ext>
            </a:extLst>
          </p:cNvPr>
          <p:cNvCxnSpPr>
            <a:cxnSpLocks/>
            <a:stCxn id="50" idx="0"/>
            <a:endCxn id="6" idx="2"/>
          </p:cNvCxnSpPr>
          <p:nvPr/>
        </p:nvCxnSpPr>
        <p:spPr>
          <a:xfrm rot="16200000" flipV="1">
            <a:off x="6241083" y="2685893"/>
            <a:ext cx="508404" cy="19275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矩形 130">
            <a:extLst>
              <a:ext uri="{FF2B5EF4-FFF2-40B4-BE49-F238E27FC236}">
                <a16:creationId xmlns:a16="http://schemas.microsoft.com/office/drawing/2014/main" id="{CEBA62F7-08ED-05C2-84B7-3EC8946EDDF5}"/>
              </a:ext>
            </a:extLst>
          </p:cNvPr>
          <p:cNvSpPr/>
          <p:nvPr/>
        </p:nvSpPr>
        <p:spPr>
          <a:xfrm>
            <a:off x="1302103" y="5705861"/>
            <a:ext cx="1119225" cy="57180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影响因素</a:t>
            </a: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90365E2A-BB95-9415-CE84-411A6131B0D4}"/>
              </a:ext>
            </a:extLst>
          </p:cNvPr>
          <p:cNvSpPr/>
          <p:nvPr/>
        </p:nvSpPr>
        <p:spPr>
          <a:xfrm>
            <a:off x="3099206" y="5705861"/>
            <a:ext cx="1119225" cy="57180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地方财政</a:t>
            </a: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59586BAC-E1A1-B024-C3AA-32D57A2EF96C}"/>
              </a:ext>
            </a:extLst>
          </p:cNvPr>
          <p:cNvSpPr/>
          <p:nvPr/>
        </p:nvSpPr>
        <p:spPr>
          <a:xfrm>
            <a:off x="4970677" y="5705861"/>
            <a:ext cx="1119225" cy="57180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煤炭钢铁</a:t>
            </a:r>
            <a:endParaRPr lang="en-US" altLang="zh-CN" sz="16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周期行业</a:t>
            </a: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31BC4504-AD68-E71D-7186-1895722F8A1B}"/>
              </a:ext>
            </a:extLst>
          </p:cNvPr>
          <p:cNvSpPr/>
          <p:nvPr/>
        </p:nvSpPr>
        <p:spPr>
          <a:xfrm>
            <a:off x="6899451" y="5705861"/>
            <a:ext cx="1119225" cy="57180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回款周期</a:t>
            </a: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A1CF8550-9172-7A8D-2D31-701A1A1FBF49}"/>
              </a:ext>
            </a:extLst>
          </p:cNvPr>
          <p:cNvSpPr/>
          <p:nvPr/>
        </p:nvSpPr>
        <p:spPr>
          <a:xfrm>
            <a:off x="8828225" y="5705861"/>
            <a:ext cx="1119225" cy="57180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建材家电</a:t>
            </a:r>
            <a:endParaRPr lang="en-US" altLang="zh-CN" sz="1600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/>
            <a:r>
              <a:rPr lang="zh-CN" altLang="en-US" sz="16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消费行业</a:t>
            </a: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70B18004-8506-9938-4FC9-09497526474C}"/>
              </a:ext>
            </a:extLst>
          </p:cNvPr>
          <p:cNvCxnSpPr>
            <a:cxnSpLocks/>
            <a:stCxn id="132" idx="3"/>
            <a:endCxn id="133" idx="1"/>
          </p:cNvCxnSpPr>
          <p:nvPr/>
        </p:nvCxnSpPr>
        <p:spPr>
          <a:xfrm>
            <a:off x="4218431" y="5991764"/>
            <a:ext cx="752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C9BAB408-AF70-817E-526C-1A8206AAE8F8}"/>
              </a:ext>
            </a:extLst>
          </p:cNvPr>
          <p:cNvCxnSpPr>
            <a:cxnSpLocks/>
            <a:stCxn id="133" idx="3"/>
            <a:endCxn id="134" idx="1"/>
          </p:cNvCxnSpPr>
          <p:nvPr/>
        </p:nvCxnSpPr>
        <p:spPr>
          <a:xfrm>
            <a:off x="6089902" y="5991764"/>
            <a:ext cx="809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接箭头连接符 141">
            <a:extLst>
              <a:ext uri="{FF2B5EF4-FFF2-40B4-BE49-F238E27FC236}">
                <a16:creationId xmlns:a16="http://schemas.microsoft.com/office/drawing/2014/main" id="{57B3E9A5-BD18-ADBD-EA0C-53C64DECBFD0}"/>
              </a:ext>
            </a:extLst>
          </p:cNvPr>
          <p:cNvCxnSpPr>
            <a:cxnSpLocks/>
            <a:stCxn id="134" idx="3"/>
            <a:endCxn id="135" idx="1"/>
          </p:cNvCxnSpPr>
          <p:nvPr/>
        </p:nvCxnSpPr>
        <p:spPr>
          <a:xfrm>
            <a:off x="8018676" y="5991764"/>
            <a:ext cx="809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359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80</Words>
  <Application>Microsoft Office PowerPoint</Application>
  <PresentationFormat>宽屏</PresentationFormat>
  <Paragraphs>39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仿宋</vt:lpstr>
      <vt:lpstr>Arial</vt:lpstr>
      <vt:lpstr>Office 主题​​</vt:lpstr>
      <vt:lpstr>PowerPoint 演示文稿</vt:lpstr>
      <vt:lpstr>4. 固定资产投资</vt:lpstr>
      <vt:lpstr>5. 基建</vt:lpstr>
      <vt:lpstr>6. 房地产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Minjie Ding</dc:creator>
  <cp:lastModifiedBy>Minjie Ding</cp:lastModifiedBy>
  <cp:revision>18</cp:revision>
  <dcterms:created xsi:type="dcterms:W3CDTF">2024-06-23T04:20:35Z</dcterms:created>
  <dcterms:modified xsi:type="dcterms:W3CDTF">2024-07-10T06:57:21Z</dcterms:modified>
</cp:coreProperties>
</file>