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5" r:id="rId6"/>
    <p:sldId id="266" r:id="rId7"/>
    <p:sldId id="267" r:id="rId8"/>
    <p:sldId id="270" r:id="rId9"/>
    <p:sldId id="269" r:id="rId10"/>
    <p:sldId id="271" r:id="rId11"/>
    <p:sldId id="260" r:id="rId12"/>
    <p:sldId id="261" r:id="rId13"/>
    <p:sldId id="262"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00522"/>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Outside Data Sources: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Shape 82">
            <a:extLst>
              <a:ext uri="{FF2B5EF4-FFF2-40B4-BE49-F238E27FC236}">
                <a16:creationId xmlns:a16="http://schemas.microsoft.com/office/drawing/2014/main" id="{375AFD20-1843-4406-AABD-C8CE94B72A7B}"/>
              </a:ext>
            </a:extLst>
          </p:cNvPr>
          <p:cNvSpPr/>
          <p:nvPr/>
        </p:nvSpPr>
        <p:spPr>
          <a:xfrm>
            <a:off x="205025" y="1474380"/>
            <a:ext cx="4154324" cy="308183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Wingdings" panose="05000000000000000000" pitchFamily="2" charset="2"/>
              <a:buChar char="v"/>
            </a:pPr>
            <a:r>
              <a:rPr lang="en-US" dirty="0"/>
              <a:t>External Data from the Australian Bureau of Statistics also proves to be helpful in adding more variables to our data.</a:t>
            </a:r>
          </a:p>
          <a:p>
            <a:pPr marL="285750" indent="-285750" algn="just">
              <a:buFont typeface="Wingdings" panose="05000000000000000000" pitchFamily="2" charset="2"/>
              <a:buChar char="v"/>
            </a:pPr>
            <a:r>
              <a:rPr lang="en-US" dirty="0"/>
              <a:t>For instance, from the census data, data showing the total number of males, females and persons as well as the number of people in different age brackets in the different states is essential. </a:t>
            </a:r>
          </a:p>
          <a:p>
            <a:pPr marL="285750" indent="-285750" algn="just">
              <a:buFont typeface="Wingdings" panose="05000000000000000000" pitchFamily="2" charset="2"/>
              <a:buChar char="v"/>
            </a:pPr>
            <a:r>
              <a:rPr lang="en-US" dirty="0"/>
              <a:t>This data will show the regions with more people ideal to be targeted and in which age brackets.</a:t>
            </a:r>
          </a:p>
        </p:txBody>
      </p:sp>
      <p:pic>
        <p:nvPicPr>
          <p:cNvPr id="3" name="Picture 2">
            <a:extLst>
              <a:ext uri="{FF2B5EF4-FFF2-40B4-BE49-F238E27FC236}">
                <a16:creationId xmlns:a16="http://schemas.microsoft.com/office/drawing/2014/main" id="{1A93D701-9E3B-4906-A991-8E5C1B722D9C}"/>
              </a:ext>
            </a:extLst>
          </p:cNvPr>
          <p:cNvPicPr>
            <a:picLocks noChangeAspect="1"/>
          </p:cNvPicPr>
          <p:nvPr/>
        </p:nvPicPr>
        <p:blipFill rotWithShape="1">
          <a:blip r:embed="rId2">
            <a:extLst>
              <a:ext uri="{28A0092B-C50C-407E-A947-70E740481C1C}">
                <a14:useLocalDpi xmlns:a14="http://schemas.microsoft.com/office/drawing/2010/main" val="0"/>
              </a:ext>
            </a:extLst>
          </a:blip>
          <a:srcRect r="11376"/>
          <a:stretch/>
        </p:blipFill>
        <p:spPr>
          <a:xfrm>
            <a:off x="4441316" y="1557246"/>
            <a:ext cx="4497659" cy="2785732"/>
          </a:xfrm>
          <a:prstGeom prst="rect">
            <a:avLst/>
          </a:prstGeom>
        </p:spPr>
      </p:pic>
      <p:sp>
        <p:nvSpPr>
          <p:cNvPr id="6" name="Shape 82">
            <a:extLst>
              <a:ext uri="{FF2B5EF4-FFF2-40B4-BE49-F238E27FC236}">
                <a16:creationId xmlns:a16="http://schemas.microsoft.com/office/drawing/2014/main" id="{68AAA9A8-C38B-4F5B-9A7E-85E8AA1F500D}"/>
              </a:ext>
            </a:extLst>
          </p:cNvPr>
          <p:cNvSpPr/>
          <p:nvPr/>
        </p:nvSpPr>
        <p:spPr>
          <a:xfrm>
            <a:off x="5272470" y="4414274"/>
            <a:ext cx="3212311" cy="35448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050" dirty="0"/>
              <a:t>Sample Census Data for New South Wales State</a:t>
            </a:r>
          </a:p>
        </p:txBody>
      </p:sp>
    </p:spTree>
    <p:extLst>
      <p:ext uri="{BB962C8B-B14F-4D97-AF65-F5344CB8AC3E}">
        <p14:creationId xmlns:p14="http://schemas.microsoft.com/office/powerpoint/2010/main" val="11110653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37844"/>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dirty="0"/>
              <a:t>Feature Engineering and Algorithm Selection:</a:t>
            </a:r>
            <a:endParaRPr dirty="0"/>
          </a:p>
        </p:txBody>
      </p:sp>
      <p:sp>
        <p:nvSpPr>
          <p:cNvPr id="142" name="Shape 91"/>
          <p:cNvSpPr/>
          <p:nvPr/>
        </p:nvSpPr>
        <p:spPr>
          <a:xfrm>
            <a:off x="205025" y="1446028"/>
            <a:ext cx="8733950" cy="36127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Wingdings" panose="05000000000000000000" pitchFamily="2" charset="2"/>
              <a:buChar char="v"/>
            </a:pPr>
            <a:r>
              <a:rPr lang="en-US" dirty="0"/>
              <a:t>In Model Development, to achieve the best results, the algorithm used in building a model is very crucial as well as the features that are used as inputs to the model.</a:t>
            </a:r>
          </a:p>
          <a:p>
            <a:pPr marL="285750" indent="-285750" algn="just">
              <a:buFont typeface="Wingdings" panose="05000000000000000000" pitchFamily="2" charset="2"/>
              <a:buChar char="v"/>
            </a:pPr>
            <a:r>
              <a:rPr lang="en-US" dirty="0"/>
              <a:t>In this case, the following features, but not limited to these, will best suit for a customer recommendation model: age, postcode, state, gender, property valuation, </a:t>
            </a:r>
            <a:r>
              <a:rPr lang="en-US" dirty="0" err="1"/>
              <a:t>job_title</a:t>
            </a:r>
            <a:r>
              <a:rPr lang="en-US" dirty="0"/>
              <a:t>, </a:t>
            </a:r>
            <a:r>
              <a:rPr lang="en-US" dirty="0" err="1"/>
              <a:t>job_industry</a:t>
            </a:r>
            <a:r>
              <a:rPr lang="en-US" dirty="0"/>
              <a:t>, </a:t>
            </a:r>
            <a:r>
              <a:rPr lang="en-US" dirty="0" err="1"/>
              <a:t>wealth_segment</a:t>
            </a:r>
            <a:r>
              <a:rPr lang="en-US" dirty="0"/>
              <a:t>, </a:t>
            </a:r>
            <a:r>
              <a:rPr lang="en-US" dirty="0" err="1"/>
              <a:t>deceased_indicator</a:t>
            </a:r>
            <a:r>
              <a:rPr lang="en-US" dirty="0"/>
              <a:t>, </a:t>
            </a:r>
            <a:r>
              <a:rPr lang="en-US" dirty="0" err="1"/>
              <a:t>owns_car</a:t>
            </a:r>
            <a:r>
              <a:rPr lang="en-US" dirty="0"/>
              <a:t> and tenure.</a:t>
            </a:r>
          </a:p>
          <a:p>
            <a:pPr marL="285750" indent="-285750" algn="just">
              <a:buFont typeface="Wingdings" panose="05000000000000000000" pitchFamily="2" charset="2"/>
              <a:buChar char="v"/>
            </a:pPr>
            <a:r>
              <a:rPr lang="en-US" dirty="0"/>
              <a:t>Models also work best using numerical values and not categorical values. Therefore, data fields such as gender, state will be transformed to numbers by assigning a unique number or string of number to each of them. This is through a method called one-hot encoding.</a:t>
            </a:r>
          </a:p>
          <a:p>
            <a:pPr marL="285750" indent="-285750" algn="just">
              <a:buFont typeface="Wingdings" panose="05000000000000000000" pitchFamily="2" charset="2"/>
              <a:buChar char="v"/>
            </a:pPr>
            <a:r>
              <a:rPr lang="en-US" dirty="0"/>
              <a:t>Regression modeling will be best to predict customers who will be best for your organization. This will be based on the features selected to predict the number of purchases of customers based on their features. </a:t>
            </a:r>
          </a:p>
          <a:p>
            <a:pPr marL="285750" indent="-285750" algn="just">
              <a:buFont typeface="Wingdings" panose="05000000000000000000" pitchFamily="2" charset="2"/>
              <a:buChar char="v"/>
            </a:pPr>
            <a:r>
              <a:rPr lang="en-US" dirty="0"/>
              <a:t>The model is tested first through a process called validation and testing on data it has not used before to ensure that the best accuracy scores are achieved.</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dirty="0"/>
              <a:t>Results Interpretation:</a:t>
            </a:r>
            <a:endParaRPr dirty="0"/>
          </a:p>
        </p:txBody>
      </p:sp>
      <p:sp>
        <p:nvSpPr>
          <p:cNvPr id="151" name="Shape 100"/>
          <p:cNvSpPr/>
          <p:nvPr/>
        </p:nvSpPr>
        <p:spPr>
          <a:xfrm>
            <a:off x="205024" y="1652065"/>
            <a:ext cx="8322287"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Wingdings" panose="05000000000000000000" pitchFamily="2" charset="2"/>
              <a:buChar char="v"/>
            </a:pPr>
            <a:r>
              <a:rPr lang="en-US" dirty="0"/>
              <a:t>From the model, we get the number of purchases of each customer that we would like to predict.</a:t>
            </a:r>
          </a:p>
          <a:p>
            <a:pPr marL="285750" indent="-285750" algn="just">
              <a:buFont typeface="Wingdings" panose="05000000000000000000" pitchFamily="2" charset="2"/>
              <a:buChar char="v"/>
            </a:pPr>
            <a:r>
              <a:rPr lang="en-US" dirty="0"/>
              <a:t>Customers with the highest number of purchases are deemed best and thus would be optimal for being </a:t>
            </a:r>
            <a:r>
              <a:rPr lang="en-GB" dirty="0"/>
              <a:t>targeted to drive the most value for your organisation.</a:t>
            </a:r>
          </a:p>
          <a:p>
            <a:pPr marL="285750" indent="-285750" algn="just">
              <a:buFont typeface="Wingdings" panose="05000000000000000000" pitchFamily="2" charset="2"/>
              <a:buChar char="v"/>
            </a:pPr>
            <a:r>
              <a:rPr lang="en-GB" dirty="0"/>
              <a:t>Continuous iteration of the process based on results generated and feedback gained from your marketing team on their performance based on our suggestion is essential. This is to ensure the model is refined continuously for optimal performance.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5700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gn="just">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gn="just">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gn="just">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gn="just">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dirty="0"/>
              <a:t>Overview of steps to be followed.</a:t>
            </a:r>
            <a:endParaRPr dirty="0"/>
          </a:p>
        </p:txBody>
      </p:sp>
      <p:sp>
        <p:nvSpPr>
          <p:cNvPr id="124" name="Shape 73"/>
          <p:cNvSpPr/>
          <p:nvPr/>
        </p:nvSpPr>
        <p:spPr>
          <a:xfrm>
            <a:off x="205025" y="1949303"/>
            <a:ext cx="6599812"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Wingdings" panose="05000000000000000000" pitchFamily="2" charset="2"/>
              <a:buChar char="v"/>
            </a:pPr>
            <a:r>
              <a:rPr lang="en-US" dirty="0"/>
              <a:t>Derive insights from your data, specific columns to be selected that are best suited for model development.</a:t>
            </a:r>
          </a:p>
          <a:p>
            <a:pPr marL="285750" indent="-285750" algn="just">
              <a:buFont typeface="Wingdings" panose="05000000000000000000" pitchFamily="2" charset="2"/>
              <a:buChar char="v"/>
            </a:pPr>
            <a:r>
              <a:rPr lang="en-US" dirty="0"/>
              <a:t>Modification of the existing data will also be done to have them in a format that is optimal.</a:t>
            </a:r>
          </a:p>
          <a:p>
            <a:pPr marL="285750" indent="-285750" algn="just">
              <a:buFont typeface="Wingdings" panose="05000000000000000000" pitchFamily="2" charset="2"/>
              <a:buChar char="v"/>
            </a:pPr>
            <a:r>
              <a:rPr lang="en-US" dirty="0"/>
              <a:t>Outside resources will be employed such as the Australian Bureau of Statistics.</a:t>
            </a:r>
          </a:p>
          <a:p>
            <a:pPr marL="285750" indent="-285750" algn="just">
              <a:buFont typeface="Wingdings" panose="05000000000000000000" pitchFamily="2" charset="2"/>
              <a:buChar char="v"/>
            </a:pPr>
            <a:r>
              <a:rPr lang="en-US" dirty="0"/>
              <a:t>Building of model and subsequent evaluation.</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09823"/>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dirty="0"/>
              <a:t>Discarding Irrelevant Data Fields:</a:t>
            </a:r>
            <a:endParaRPr dirty="0"/>
          </a:p>
        </p:txBody>
      </p:sp>
      <p:sp>
        <p:nvSpPr>
          <p:cNvPr id="133" name="Shape 82"/>
          <p:cNvSpPr/>
          <p:nvPr/>
        </p:nvSpPr>
        <p:spPr>
          <a:xfrm>
            <a:off x="205025" y="1199231"/>
            <a:ext cx="8733950" cy="387820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Wingdings" panose="05000000000000000000" pitchFamily="2" charset="2"/>
              <a:buChar char="v"/>
            </a:pPr>
            <a:r>
              <a:rPr lang="en-US" dirty="0"/>
              <a:t>Discarding irrelevant columns ensures that the resulting model is accurate by removing what is called ‘noise’. Additionally, the data used to build the model should be as closely similar to the data that is to be tested.</a:t>
            </a:r>
          </a:p>
          <a:p>
            <a:pPr marL="285750" indent="-285750" algn="just">
              <a:buFont typeface="Wingdings" panose="05000000000000000000" pitchFamily="2" charset="2"/>
              <a:buChar char="v"/>
            </a:pPr>
            <a:r>
              <a:rPr lang="en-US" dirty="0"/>
              <a:t>Columns that are to be excluded from their respective datasets in this model development include:</a:t>
            </a:r>
          </a:p>
          <a:p>
            <a:pPr algn="just"/>
            <a:r>
              <a:rPr lang="en-US" u="sng" dirty="0"/>
              <a:t>Transactions dataset: </a:t>
            </a:r>
          </a:p>
          <a:p>
            <a:pPr marL="285750" indent="-285750" algn="just">
              <a:buFont typeface="Arial" panose="020B0604020202020204" pitchFamily="34" charset="0"/>
              <a:buChar char="•"/>
            </a:pPr>
            <a:r>
              <a:rPr lang="en-US" dirty="0"/>
              <a:t>‘</a:t>
            </a:r>
            <a:r>
              <a:rPr lang="en-US" dirty="0" err="1"/>
              <a:t>transaction_date</a:t>
            </a:r>
            <a:r>
              <a:rPr lang="en-US" dirty="0"/>
              <a:t>’ given that most transactions are all within the year 2017.</a:t>
            </a:r>
          </a:p>
          <a:p>
            <a:pPr marL="285750" indent="-285750" algn="just">
              <a:buFont typeface="Arial" panose="020B0604020202020204" pitchFamily="34" charset="0"/>
              <a:buChar char="•"/>
            </a:pPr>
            <a:r>
              <a:rPr lang="en-US" dirty="0"/>
              <a:t>‘</a:t>
            </a:r>
            <a:r>
              <a:rPr lang="en-US" dirty="0" err="1"/>
              <a:t>online_order</a:t>
            </a:r>
            <a:r>
              <a:rPr lang="en-US" dirty="0"/>
              <a:t>’ is not relevant to study general customer recommendations that are to be targeted. However, would best fit in tracking customer behavior, whether they order online or not.</a:t>
            </a:r>
          </a:p>
          <a:p>
            <a:pPr marL="285750" indent="-285750" algn="just">
              <a:buFont typeface="Arial" panose="020B0604020202020204" pitchFamily="34" charset="0"/>
              <a:buChar char="•"/>
            </a:pPr>
            <a:r>
              <a:rPr lang="en-US" dirty="0"/>
              <a:t>‘</a:t>
            </a:r>
            <a:r>
              <a:rPr lang="en-US" dirty="0" err="1"/>
              <a:t>order_status</a:t>
            </a:r>
            <a:r>
              <a:rPr lang="en-US" dirty="0"/>
              <a:t>’ is also not relevant in this model development but suitable in investigating your organization’s inner operations. For instance, why orders are cancelled.</a:t>
            </a:r>
          </a:p>
          <a:p>
            <a:pPr marL="285750" indent="-285750" algn="just">
              <a:buFont typeface="Arial" panose="020B0604020202020204" pitchFamily="34" charset="0"/>
              <a:buChar char="•"/>
            </a:pPr>
            <a:r>
              <a:rPr lang="en-US" dirty="0"/>
              <a:t>‘brand’, ‘</a:t>
            </a:r>
            <a:r>
              <a:rPr lang="en-US" dirty="0" err="1"/>
              <a:t>product_line</a:t>
            </a:r>
            <a:r>
              <a:rPr lang="en-US" dirty="0"/>
              <a:t>’, ‘</a:t>
            </a:r>
            <a:r>
              <a:rPr lang="en-US" dirty="0" err="1"/>
              <a:t>product_class</a:t>
            </a:r>
            <a:r>
              <a:rPr lang="en-US" dirty="0"/>
              <a:t>’, ‘</a:t>
            </a:r>
            <a:r>
              <a:rPr lang="en-US" dirty="0" err="1"/>
              <a:t>product_size</a:t>
            </a:r>
            <a:r>
              <a:rPr lang="en-US" dirty="0"/>
              <a:t>’ columns are relevant in a model that investigates the kind of products customers order as opposed to targeting customers.</a:t>
            </a:r>
          </a:p>
          <a:p>
            <a:pPr algn="just"/>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09823"/>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dirty="0"/>
              <a:t>Discarding Irrelevant Data Fields:</a:t>
            </a:r>
            <a:endParaRPr dirty="0"/>
          </a:p>
        </p:txBody>
      </p:sp>
      <p:sp>
        <p:nvSpPr>
          <p:cNvPr id="133" name="Shape 82"/>
          <p:cNvSpPr/>
          <p:nvPr/>
        </p:nvSpPr>
        <p:spPr>
          <a:xfrm>
            <a:off x="205025" y="1199231"/>
            <a:ext cx="8733950" cy="387820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u="sng" dirty="0"/>
              <a:t>Transactions dataset: </a:t>
            </a:r>
          </a:p>
          <a:p>
            <a:pPr marL="285750" indent="-285750" algn="just">
              <a:buFont typeface="Arial" panose="020B0604020202020204" pitchFamily="34" charset="0"/>
              <a:buChar char="•"/>
            </a:pPr>
            <a:r>
              <a:rPr lang="en-US" dirty="0"/>
              <a:t>‘</a:t>
            </a:r>
            <a:r>
              <a:rPr lang="en-US" dirty="0" err="1"/>
              <a:t>product_first_sold_date</a:t>
            </a:r>
            <a:r>
              <a:rPr lang="en-US" dirty="0"/>
              <a:t>’ column is also dropped as its metadata data does not offer quality as addressed in the data quality evaluation.</a:t>
            </a:r>
          </a:p>
          <a:p>
            <a:pPr algn="just"/>
            <a:endParaRPr lang="en-US" dirty="0"/>
          </a:p>
          <a:p>
            <a:pPr algn="just"/>
            <a:r>
              <a:rPr lang="en-US" u="sng" dirty="0" err="1"/>
              <a:t>CustomerDemographic</a:t>
            </a:r>
            <a:r>
              <a:rPr lang="en-US" u="sng" dirty="0"/>
              <a:t> Dataset:</a:t>
            </a:r>
          </a:p>
          <a:p>
            <a:pPr marL="285750" indent="-285750" algn="just">
              <a:buFont typeface="Arial" panose="020B0604020202020204" pitchFamily="34" charset="0"/>
              <a:buChar char="•"/>
            </a:pPr>
            <a:r>
              <a:rPr lang="en-US" dirty="0"/>
              <a:t>‘</a:t>
            </a:r>
            <a:r>
              <a:rPr lang="en-US" dirty="0" err="1"/>
              <a:t>first_name</a:t>
            </a:r>
            <a:r>
              <a:rPr lang="en-US" dirty="0"/>
              <a:t>’ and ‘</a:t>
            </a:r>
            <a:r>
              <a:rPr lang="en-US" dirty="0" err="1"/>
              <a:t>last_name</a:t>
            </a:r>
            <a:r>
              <a:rPr lang="en-US" dirty="0"/>
              <a:t>’ even though important in identifying a customer do not affect the model development process significantly.</a:t>
            </a:r>
          </a:p>
          <a:p>
            <a:pPr marL="285750" indent="-285750" algn="just">
              <a:buFont typeface="Arial" panose="020B0604020202020204" pitchFamily="34" charset="0"/>
              <a:buChar char="•"/>
            </a:pPr>
            <a:r>
              <a:rPr lang="en-US" dirty="0"/>
              <a:t>‘default’ column is also dropped as its metadata data is inconsistent and thus does not provide any useful information.</a:t>
            </a:r>
          </a:p>
          <a:p>
            <a:pPr algn="just"/>
            <a:endParaRPr lang="en-US" dirty="0"/>
          </a:p>
          <a:p>
            <a:pPr algn="just"/>
            <a:r>
              <a:rPr lang="en-US" u="sng" dirty="0" err="1"/>
              <a:t>CustomerAddress</a:t>
            </a:r>
            <a:r>
              <a:rPr lang="en-US" u="sng" dirty="0"/>
              <a:t> Dataset:</a:t>
            </a:r>
          </a:p>
          <a:p>
            <a:pPr marL="285750" indent="-285750" algn="just">
              <a:buFont typeface="Arial" panose="020B0604020202020204" pitchFamily="34" charset="0"/>
              <a:buChar char="•"/>
            </a:pPr>
            <a:r>
              <a:rPr lang="en-US" dirty="0"/>
              <a:t>‘address’ column provides a wide range of values which are very specific to each customer and thus cannot be used in identifying similar </a:t>
            </a:r>
            <a:r>
              <a:rPr lang="en-US" dirty="0" err="1"/>
              <a:t>charateristics</a:t>
            </a:r>
            <a:r>
              <a:rPr lang="en-US" dirty="0"/>
              <a:t> in a group of customers.</a:t>
            </a:r>
          </a:p>
          <a:p>
            <a:pPr marL="285750" indent="-285750" algn="just">
              <a:buFont typeface="Arial" panose="020B0604020202020204" pitchFamily="34" charset="0"/>
              <a:buChar char="•"/>
            </a:pPr>
            <a:r>
              <a:rPr lang="en-US" dirty="0"/>
              <a:t>‘country’ column can be dropped as we are dealing with customers who are all from Australia.</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3189184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00522"/>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dirty="0"/>
              <a:t>Data Transformation and Manipulation:</a:t>
            </a:r>
            <a:endParaRPr dirty="0"/>
          </a:p>
        </p:txBody>
      </p:sp>
      <p:sp>
        <p:nvSpPr>
          <p:cNvPr id="133" name="Shape 82"/>
          <p:cNvSpPr/>
          <p:nvPr/>
        </p:nvSpPr>
        <p:spPr>
          <a:xfrm>
            <a:off x="205025" y="1948456"/>
            <a:ext cx="4134600" cy="308183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US" u="sng" dirty="0"/>
              <a:t>Transactions Dataset:</a:t>
            </a:r>
          </a:p>
          <a:p>
            <a:pPr marL="285750" indent="-285750" algn="just">
              <a:buFont typeface="Arial" panose="020B0604020202020204" pitchFamily="34" charset="0"/>
              <a:buChar char="•"/>
            </a:pPr>
            <a:r>
              <a:rPr lang="en-US" dirty="0"/>
              <a:t>In this dataset, we group the customers by their </a:t>
            </a:r>
            <a:r>
              <a:rPr lang="en-US" dirty="0" err="1"/>
              <a:t>customer_id</a:t>
            </a:r>
            <a:r>
              <a:rPr lang="en-US" dirty="0"/>
              <a:t> and then calculate the number of products they ordered, the total </a:t>
            </a:r>
            <a:r>
              <a:rPr lang="en-US" dirty="0" err="1"/>
              <a:t>list_price</a:t>
            </a:r>
            <a:r>
              <a:rPr lang="en-US" dirty="0"/>
              <a:t> and total </a:t>
            </a:r>
            <a:r>
              <a:rPr lang="en-US" dirty="0" err="1"/>
              <a:t>standard_cost</a:t>
            </a:r>
            <a:r>
              <a:rPr lang="en-US" dirty="0"/>
              <a:t>.</a:t>
            </a:r>
          </a:p>
          <a:p>
            <a:pPr marL="285750" indent="-285750" algn="just">
              <a:buFont typeface="Arial" panose="020B0604020202020204" pitchFamily="34" charset="0"/>
              <a:buChar char="•"/>
            </a:pPr>
            <a:r>
              <a:rPr lang="en-US" dirty="0"/>
              <a:t>From the total </a:t>
            </a:r>
            <a:r>
              <a:rPr lang="en-US" dirty="0" err="1"/>
              <a:t>list_price</a:t>
            </a:r>
            <a:r>
              <a:rPr lang="en-US" dirty="0"/>
              <a:t> and </a:t>
            </a:r>
            <a:r>
              <a:rPr lang="en-US" dirty="0" err="1"/>
              <a:t>standard_cost</a:t>
            </a:r>
            <a:r>
              <a:rPr lang="en-US" dirty="0"/>
              <a:t>, their averages can be calculated by dividing with the number of products.</a:t>
            </a:r>
          </a:p>
          <a:p>
            <a:pPr marL="285750" indent="-285750" algn="just">
              <a:buFont typeface="Arial" panose="020B0604020202020204" pitchFamily="34" charset="0"/>
              <a:buChar char="•"/>
            </a:pPr>
            <a:r>
              <a:rPr lang="en-US" dirty="0"/>
              <a:t>From this we can extract information about which customers buy more products and their average prices as well as costs.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82">
            <a:extLst>
              <a:ext uri="{FF2B5EF4-FFF2-40B4-BE49-F238E27FC236}">
                <a16:creationId xmlns:a16="http://schemas.microsoft.com/office/drawing/2014/main" id="{D4A31159-2F88-4A73-B83E-BB226E683C0A}"/>
              </a:ext>
            </a:extLst>
          </p:cNvPr>
          <p:cNvSpPr/>
          <p:nvPr/>
        </p:nvSpPr>
        <p:spPr>
          <a:xfrm>
            <a:off x="205026" y="1332382"/>
            <a:ext cx="8400258" cy="95817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a:t>Data manipulation can help extract useful information. Analyzing each dataset individually using the columns that have been classified as relevant, these can be derived:</a:t>
            </a:r>
          </a:p>
          <a:p>
            <a:endParaRPr dirty="0"/>
          </a:p>
        </p:txBody>
      </p:sp>
      <p:sp>
        <p:nvSpPr>
          <p:cNvPr id="5" name="Shape 82">
            <a:extLst>
              <a:ext uri="{FF2B5EF4-FFF2-40B4-BE49-F238E27FC236}">
                <a16:creationId xmlns:a16="http://schemas.microsoft.com/office/drawing/2014/main" id="{955FF3F5-6622-4EB7-BF54-BF2B738DE0D2}"/>
              </a:ext>
            </a:extLst>
          </p:cNvPr>
          <p:cNvSpPr/>
          <p:nvPr/>
        </p:nvSpPr>
        <p:spPr>
          <a:xfrm>
            <a:off x="4623155" y="1938956"/>
            <a:ext cx="4134600" cy="255092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US" u="sng" dirty="0" err="1"/>
              <a:t>CustomerDemographic</a:t>
            </a:r>
            <a:r>
              <a:rPr lang="en-US" u="sng" dirty="0"/>
              <a:t> Dataset:</a:t>
            </a:r>
          </a:p>
          <a:p>
            <a:pPr marL="285750" indent="-285750" algn="just">
              <a:buFont typeface="Arial" panose="020B0604020202020204" pitchFamily="34" charset="0"/>
              <a:buChar char="•"/>
            </a:pPr>
            <a:r>
              <a:rPr lang="en-US" dirty="0"/>
              <a:t>In this dataset, the age of the customers needs to be extracted and then the DOB is dropped.</a:t>
            </a:r>
          </a:p>
          <a:p>
            <a:pPr algn="just"/>
            <a:endParaRPr lang="en-US" dirty="0"/>
          </a:p>
          <a:p>
            <a:pPr algn="just"/>
            <a:r>
              <a:rPr lang="en-US" dirty="0"/>
              <a:t>After all data manipulations are done, the 3 datasets will be merged in order to further analyze the data. This includes data distribution and correlation.</a:t>
            </a:r>
          </a:p>
        </p:txBody>
      </p:sp>
    </p:spTree>
    <p:extLst>
      <p:ext uri="{BB962C8B-B14F-4D97-AF65-F5344CB8AC3E}">
        <p14:creationId xmlns:p14="http://schemas.microsoft.com/office/powerpoint/2010/main" val="171682818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00522"/>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Deriving Data Fields from Existing Data:</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384C75C6-FBE5-431F-9DA9-16EA97907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944" y="1308706"/>
            <a:ext cx="5481621" cy="3746193"/>
          </a:xfrm>
          <a:prstGeom prst="rect">
            <a:avLst/>
          </a:prstGeom>
        </p:spPr>
      </p:pic>
      <p:sp>
        <p:nvSpPr>
          <p:cNvPr id="5" name="Shape 82">
            <a:extLst>
              <a:ext uri="{FF2B5EF4-FFF2-40B4-BE49-F238E27FC236}">
                <a16:creationId xmlns:a16="http://schemas.microsoft.com/office/drawing/2014/main" id="{375AFD20-1843-4406-AABD-C8CE94B72A7B}"/>
              </a:ext>
            </a:extLst>
          </p:cNvPr>
          <p:cNvSpPr/>
          <p:nvPr/>
        </p:nvSpPr>
        <p:spPr>
          <a:xfrm>
            <a:off x="205025" y="2233444"/>
            <a:ext cx="3176127" cy="6927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 snapshot of the transactions dataset after data manipulation.</a:t>
            </a:r>
          </a:p>
        </p:txBody>
      </p:sp>
    </p:spTree>
    <p:extLst>
      <p:ext uri="{BB962C8B-B14F-4D97-AF65-F5344CB8AC3E}">
        <p14:creationId xmlns:p14="http://schemas.microsoft.com/office/powerpoint/2010/main" val="21074738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2000" b="1" i="0" u="none" strike="noStrike" kern="0" cap="none" spc="0" normalizeH="0" baseline="0" noProof="0">
                <a:ln>
                  <a:noFill/>
                </a:ln>
                <a:solidFill>
                  <a:srgbClr val="FFFFFF"/>
                </a:solidFill>
                <a:effectLst/>
                <a:uLnTx/>
                <a:uFillTx/>
                <a:latin typeface="Arial"/>
                <a:cs typeface="Arial"/>
                <a:sym typeface="Arial"/>
              </a:rP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0" marR="0" lvl="0" indent="0" algn="l" defTabSz="914400" rtl="0" eaLnBrk="1" fontAlgn="auto" latinLnBrk="0" hangingPunct="0">
              <a:lnSpc>
                <a:spcPct val="115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Open Sans"/>
                <a:sym typeface="Open Sans"/>
              </a:rPr>
              <a:t>Data Distribution/Visualization:</a:t>
            </a:r>
            <a:endParaRPr kumimoji="0" sz="2000" b="1" i="0" u="none" strike="noStrike" kern="0" cap="none" spc="0" normalizeH="0" baseline="0" noProof="0" dirty="0">
              <a:ln>
                <a:noFill/>
              </a:ln>
              <a:solidFill>
                <a:srgbClr val="000000"/>
              </a:solidFill>
              <a:effectLst/>
              <a:uLnTx/>
              <a:uFillTx/>
              <a:latin typeface="Open Sans"/>
              <a:sym typeface="Open Sans"/>
            </a:endParaRPr>
          </a:p>
        </p:txBody>
      </p:sp>
      <p:sp>
        <p:nvSpPr>
          <p:cNvPr id="133" name="Shape 82"/>
          <p:cNvSpPr/>
          <p:nvPr/>
        </p:nvSpPr>
        <p:spPr>
          <a:xfrm>
            <a:off x="205025" y="1937896"/>
            <a:ext cx="4134600" cy="281638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just" defTabSz="914400" rtl="0" eaLnBrk="1" fontAlgn="auto" latinLnBrk="0" hangingPunct="0">
              <a:lnSpc>
                <a:spcPct val="115000"/>
              </a:lnSpc>
              <a:spcBef>
                <a:spcPts val="0"/>
              </a:spcBef>
              <a:spcAft>
                <a:spcPts val="0"/>
              </a:spcAft>
              <a:buClrTx/>
              <a:buSzTx/>
              <a:buFont typeface="Wingdings" panose="05000000000000000000" pitchFamily="2" charset="2"/>
              <a:buChar char="v"/>
              <a:tabLst/>
              <a:defRPr/>
            </a:pPr>
            <a:r>
              <a:rPr kumimoji="0" lang="en-US" sz="1500" b="0" i="0" u="none" strike="noStrike" kern="0" cap="none" spc="0" normalizeH="0" baseline="0" noProof="0" dirty="0">
                <a:ln>
                  <a:noFill/>
                </a:ln>
                <a:solidFill>
                  <a:srgbClr val="000000"/>
                </a:solidFill>
                <a:effectLst/>
                <a:uLnTx/>
                <a:uFillTx/>
                <a:latin typeface="Open Sans"/>
                <a:sym typeface="Open Sans"/>
              </a:rPr>
              <a:t>In Data Visualization, I look into the data fields and how they impact your business.</a:t>
            </a:r>
          </a:p>
          <a:p>
            <a:pPr marL="285750" marR="0" lvl="0" indent="-285750" algn="just" defTabSz="914400" rtl="0" eaLnBrk="1" fontAlgn="auto" latinLnBrk="0" hangingPunct="0">
              <a:lnSpc>
                <a:spcPct val="115000"/>
              </a:lnSpc>
              <a:spcBef>
                <a:spcPts val="0"/>
              </a:spcBef>
              <a:spcAft>
                <a:spcPts val="0"/>
              </a:spcAft>
              <a:buClrTx/>
              <a:buSzTx/>
              <a:buFont typeface="Wingdings" panose="05000000000000000000" pitchFamily="2" charset="2"/>
              <a:buChar char="v"/>
              <a:tabLst/>
              <a:defRPr/>
            </a:pPr>
            <a:r>
              <a:rPr lang="en-US" dirty="0"/>
              <a:t>This involves analyzing individual data fields such as their frequency and also their correlation to other data fields.</a:t>
            </a:r>
          </a:p>
          <a:p>
            <a:pPr marL="285750" marR="0" lvl="0" indent="-285750" algn="just" defTabSz="914400" rtl="0" eaLnBrk="1" fontAlgn="auto" latinLnBrk="0" hangingPunct="0">
              <a:lnSpc>
                <a:spcPct val="115000"/>
              </a:lnSpc>
              <a:spcBef>
                <a:spcPts val="0"/>
              </a:spcBef>
              <a:spcAft>
                <a:spcPts val="0"/>
              </a:spcAft>
              <a:buClrTx/>
              <a:buSzTx/>
              <a:buFont typeface="Wingdings" panose="05000000000000000000" pitchFamily="2" charset="2"/>
              <a:buChar char="v"/>
              <a:tabLst/>
              <a:defRPr/>
            </a:pPr>
            <a:r>
              <a:rPr kumimoji="0" lang="en-US" sz="1500" b="0" i="0" u="none" strike="noStrike" kern="0" cap="none" spc="0" normalizeH="0" baseline="0" noProof="0" dirty="0">
                <a:ln>
                  <a:noFill/>
                </a:ln>
                <a:solidFill>
                  <a:srgbClr val="000000"/>
                </a:solidFill>
                <a:effectLst/>
                <a:uLnTx/>
                <a:uFillTx/>
                <a:latin typeface="Open Sans"/>
                <a:sym typeface="Open Sans"/>
              </a:rPr>
              <a:t>For instance, looking into the age of customers, a histogram can show the distribution of their ages. Here we see that most customers are between the ages 39 and 46.</a:t>
            </a:r>
            <a:endParaRPr kumimoji="0" sz="1500" b="0" i="0" u="none" strike="noStrike" kern="0" cap="none" spc="0" normalizeH="0" baseline="0" noProof="0" dirty="0">
              <a:ln>
                <a:noFill/>
              </a:ln>
              <a:solidFill>
                <a:srgbClr val="000000"/>
              </a:solidFill>
              <a:effectLst/>
              <a:uLnTx/>
              <a:uFillTx/>
              <a:latin typeface="Open Sans"/>
              <a:sym typeface="Open Sans"/>
            </a:endParaRPr>
          </a:p>
        </p:txBody>
      </p:sp>
      <p:sp>
        <p:nvSpPr>
          <p:cNvPr id="134" name="Rectangle"/>
          <p:cNvSpPr/>
          <p:nvPr/>
        </p:nvSpPr>
        <p:spPr>
          <a:xfrm>
            <a:off x="4969922" y="1937895"/>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666666"/>
                </a:solidFill>
              </a:defRPr>
            </a:pPr>
            <a:endParaRPr kumimoji="0" sz="1400" b="0" i="0" u="none" strike="noStrike" kern="0" cap="none" spc="0" normalizeH="0" baseline="0" noProof="0">
              <a:ln>
                <a:noFill/>
              </a:ln>
              <a:solidFill>
                <a:srgbClr val="666666"/>
              </a:solidFill>
              <a:effectLst/>
              <a:uLnTx/>
              <a:uFillTx/>
              <a:latin typeface="Arial"/>
              <a:cs typeface="Arial"/>
              <a:sym typeface="Aria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marL="0" marR="0" lvl="0" indent="0" algn="l" defTabSz="457200" rtl="0" eaLnBrk="1" fontAlgn="auto" latinLnBrk="0" hangingPunct="0">
              <a:lnSpc>
                <a:spcPct val="100000"/>
              </a:lnSpc>
              <a:spcBef>
                <a:spcPts val="0"/>
              </a:spcBef>
              <a:spcAft>
                <a:spcPts val="0"/>
              </a:spcAft>
              <a:buClrTx/>
              <a:buSzTx/>
              <a:buFontTx/>
              <a:buNone/>
              <a:tabLst/>
              <a:defRPr sz="500" b="1">
                <a:latin typeface="Calibri"/>
                <a:ea typeface="Calibri"/>
                <a:cs typeface="Calibri"/>
                <a:sym typeface="Calibri"/>
              </a:defRPr>
            </a:pPr>
            <a:r>
              <a:rPr kumimoji="0" sz="500" b="1" i="0" u="none" strike="noStrike" kern="0" cap="none" spc="0" normalizeH="0" baseline="0" noProof="0">
                <a:ln>
                  <a:noFill/>
                </a:ln>
                <a:solidFill>
                  <a:srgbClr val="000000"/>
                </a:solidFill>
                <a:effectLst/>
                <a:uLnTx/>
                <a:uFillTx/>
                <a:latin typeface="Calibri"/>
                <a:cs typeface="Calibri"/>
                <a:sym typeface="Calibri"/>
              </a:rPr>
              <a:t>       Note: </a:t>
            </a:r>
            <a:r>
              <a:rPr kumimoji="0" sz="500" b="0" i="0" u="none" strike="noStrike" kern="0" cap="none" spc="0" normalizeH="0" baseline="0" noProof="0">
                <a:ln>
                  <a:noFill/>
                </a:ln>
                <a:solidFill>
                  <a:srgbClr val="000000"/>
                </a:solidFill>
                <a:effectLst/>
                <a:uLnTx/>
                <a:uFillTx/>
                <a:latin typeface="Calibri"/>
                <a:cs typeface="Calibri"/>
                <a:sym typeface="Calibri"/>
              </a:rPr>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1226CEEB-19B3-42DB-862F-D1CBBB81A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860" y="1443934"/>
            <a:ext cx="4324115" cy="3392193"/>
          </a:xfrm>
          <a:prstGeom prst="rect">
            <a:avLst/>
          </a:prstGeom>
        </p:spPr>
      </p:pic>
    </p:spTree>
    <p:extLst>
      <p:ext uri="{BB962C8B-B14F-4D97-AF65-F5344CB8AC3E}">
        <p14:creationId xmlns:p14="http://schemas.microsoft.com/office/powerpoint/2010/main" val="360476574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2000" b="1" i="0" u="none" strike="noStrike" kern="0" cap="none" spc="0" normalizeH="0" baseline="0" noProof="0">
                <a:ln>
                  <a:noFill/>
                </a:ln>
                <a:solidFill>
                  <a:srgbClr val="FFFFFF"/>
                </a:solidFill>
                <a:effectLst/>
                <a:uLnTx/>
                <a:uFillTx/>
                <a:latin typeface="Arial"/>
                <a:cs typeface="Arial"/>
                <a:sym typeface="Arial"/>
              </a:rPr>
              <a:t>Data Exploration</a:t>
            </a:r>
          </a:p>
        </p:txBody>
      </p:sp>
      <p:sp>
        <p:nvSpPr>
          <p:cNvPr id="132" name="Shape 81"/>
          <p:cNvSpPr/>
          <p:nvPr/>
        </p:nvSpPr>
        <p:spPr>
          <a:xfrm>
            <a:off x="205025" y="860520"/>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0" marR="0" lvl="0" indent="0" algn="l" defTabSz="914400" rtl="0" eaLnBrk="1" fontAlgn="auto" latinLnBrk="0" hangingPunct="0">
              <a:lnSpc>
                <a:spcPct val="115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Open Sans"/>
                <a:sym typeface="Open Sans"/>
              </a:rPr>
              <a:t>Data Distribution/Visualization:</a:t>
            </a:r>
            <a:endParaRPr kumimoji="0" sz="2000" b="1" i="0" u="none" strike="noStrike" kern="0" cap="none" spc="0" normalizeH="0" baseline="0" noProof="0" dirty="0">
              <a:ln>
                <a:noFill/>
              </a:ln>
              <a:solidFill>
                <a:srgbClr val="000000"/>
              </a:solidFill>
              <a:effectLst/>
              <a:uLnTx/>
              <a:uFillTx/>
              <a:latin typeface="Open Sans"/>
              <a:sym typeface="Open Sans"/>
            </a:endParaRPr>
          </a:p>
        </p:txBody>
      </p:sp>
      <p:sp>
        <p:nvSpPr>
          <p:cNvPr id="133" name="Shape 82"/>
          <p:cNvSpPr/>
          <p:nvPr/>
        </p:nvSpPr>
        <p:spPr>
          <a:xfrm>
            <a:off x="205025" y="1283637"/>
            <a:ext cx="4134600" cy="95817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defTabSz="914400" rtl="0" eaLnBrk="1" fontAlgn="auto" latinLnBrk="0" hangingPunct="0">
              <a:lnSpc>
                <a:spcPct val="115000"/>
              </a:lnSpc>
              <a:spcBef>
                <a:spcPts val="0"/>
              </a:spcBef>
              <a:spcAft>
                <a:spcPts val="0"/>
              </a:spcAft>
              <a:buClrTx/>
              <a:buSzTx/>
              <a:buFont typeface="Wingdings" panose="05000000000000000000" pitchFamily="2" charset="2"/>
              <a:buChar char="v"/>
              <a:tabLst/>
              <a:defRPr/>
            </a:pPr>
            <a:r>
              <a:rPr lang="en-US" dirty="0"/>
              <a:t>In the customer gender data, it’s distribution can be visualized to show which gender most customers are.</a:t>
            </a:r>
            <a:endParaRPr kumimoji="0" sz="1500" b="0" i="0" u="none" strike="noStrike" kern="0" cap="none" spc="0" normalizeH="0" baseline="0" noProof="0" dirty="0">
              <a:ln>
                <a:noFill/>
              </a:ln>
              <a:solidFill>
                <a:srgbClr val="000000"/>
              </a:solidFill>
              <a:effectLst/>
              <a:uLnTx/>
              <a:uFillTx/>
              <a:latin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marL="0" marR="0" lvl="0" indent="0" algn="l" defTabSz="457200" rtl="0" eaLnBrk="1" fontAlgn="auto" latinLnBrk="0" hangingPunct="0">
              <a:lnSpc>
                <a:spcPct val="100000"/>
              </a:lnSpc>
              <a:spcBef>
                <a:spcPts val="0"/>
              </a:spcBef>
              <a:spcAft>
                <a:spcPts val="0"/>
              </a:spcAft>
              <a:buClrTx/>
              <a:buSzTx/>
              <a:buFontTx/>
              <a:buNone/>
              <a:tabLst/>
              <a:defRPr sz="500" b="1">
                <a:latin typeface="Calibri"/>
                <a:ea typeface="Calibri"/>
                <a:cs typeface="Calibri"/>
                <a:sym typeface="Calibri"/>
              </a:defRPr>
            </a:pPr>
            <a:r>
              <a:rPr kumimoji="0" sz="500" b="1" i="0" u="none" strike="noStrike" kern="0" cap="none" spc="0" normalizeH="0" baseline="0" noProof="0">
                <a:ln>
                  <a:noFill/>
                </a:ln>
                <a:solidFill>
                  <a:srgbClr val="000000"/>
                </a:solidFill>
                <a:effectLst/>
                <a:uLnTx/>
                <a:uFillTx/>
                <a:latin typeface="Calibri"/>
                <a:cs typeface="Calibri"/>
                <a:sym typeface="Calibri"/>
              </a:rPr>
              <a:t>       Note: </a:t>
            </a:r>
            <a:r>
              <a:rPr kumimoji="0" sz="500" b="0" i="0" u="none" strike="noStrike" kern="0" cap="none" spc="0" normalizeH="0" baseline="0" noProof="0">
                <a:ln>
                  <a:noFill/>
                </a:ln>
                <a:solidFill>
                  <a:srgbClr val="000000"/>
                </a:solidFill>
                <a:effectLst/>
                <a:uLnTx/>
                <a:uFillTx/>
                <a:latin typeface="Calibri"/>
                <a:cs typeface="Calibri"/>
                <a:sym typeface="Calibri"/>
              </a:rPr>
              <a:t>The data and information in this document is reflective of a hypothetical situation and client. This document is to be used for KPMG Virtual Internship purposes only. </a:t>
            </a:r>
          </a:p>
        </p:txBody>
      </p:sp>
      <p:pic>
        <p:nvPicPr>
          <p:cNvPr id="7" name="Picture 6">
            <a:extLst>
              <a:ext uri="{FF2B5EF4-FFF2-40B4-BE49-F238E27FC236}">
                <a16:creationId xmlns:a16="http://schemas.microsoft.com/office/drawing/2014/main" id="{59353FA9-C095-4129-BF6B-0973064CD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58" y="2241816"/>
            <a:ext cx="2817518" cy="2831296"/>
          </a:xfrm>
          <a:prstGeom prst="rect">
            <a:avLst/>
          </a:prstGeom>
        </p:spPr>
      </p:pic>
      <p:sp>
        <p:nvSpPr>
          <p:cNvPr id="8" name="Shape 82">
            <a:extLst>
              <a:ext uri="{FF2B5EF4-FFF2-40B4-BE49-F238E27FC236}">
                <a16:creationId xmlns:a16="http://schemas.microsoft.com/office/drawing/2014/main" id="{99D84F6F-43C4-45DD-9081-607D0A8B7052}"/>
              </a:ext>
            </a:extLst>
          </p:cNvPr>
          <p:cNvSpPr/>
          <p:nvPr/>
        </p:nvSpPr>
        <p:spPr>
          <a:xfrm>
            <a:off x="4402765" y="1283637"/>
            <a:ext cx="4134600" cy="122363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just" defTabSz="914400" rtl="0" eaLnBrk="1" fontAlgn="auto" latinLnBrk="0" hangingPunct="0">
              <a:lnSpc>
                <a:spcPct val="115000"/>
              </a:lnSpc>
              <a:spcBef>
                <a:spcPts val="0"/>
              </a:spcBef>
              <a:spcAft>
                <a:spcPts val="0"/>
              </a:spcAft>
              <a:buClrTx/>
              <a:buSzTx/>
              <a:buFont typeface="Wingdings" panose="05000000000000000000" pitchFamily="2" charset="2"/>
              <a:buChar char="v"/>
              <a:tabLst/>
              <a:defRPr/>
            </a:pPr>
            <a:r>
              <a:rPr lang="en-US" dirty="0"/>
              <a:t>Investigating the number of purchases in the past 3 years in the various states show in which states your customers hail from in those 3 years.</a:t>
            </a:r>
            <a:endParaRPr kumimoji="0" sz="1500" b="0" i="0" u="none" strike="noStrike" kern="0" cap="none" spc="0" normalizeH="0" baseline="0" noProof="0" dirty="0">
              <a:ln>
                <a:noFill/>
              </a:ln>
              <a:solidFill>
                <a:srgbClr val="000000"/>
              </a:solidFill>
              <a:effectLst/>
              <a:uLnTx/>
              <a:uFillTx/>
              <a:latin typeface="Open Sans"/>
              <a:sym typeface="Open Sans"/>
            </a:endParaRPr>
          </a:p>
        </p:txBody>
      </p:sp>
      <p:pic>
        <p:nvPicPr>
          <p:cNvPr id="10" name="Picture 9">
            <a:extLst>
              <a:ext uri="{FF2B5EF4-FFF2-40B4-BE49-F238E27FC236}">
                <a16:creationId xmlns:a16="http://schemas.microsoft.com/office/drawing/2014/main" id="{D340ABAA-1776-40CE-8996-DEFAC7684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70" y="2441284"/>
            <a:ext cx="3453190" cy="2631828"/>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321</TotalTime>
  <Words>1556</Words>
  <Application>Microsoft Office PowerPoint</Application>
  <PresentationFormat>On-screen Show (16:9)</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25</cp:revision>
  <dcterms:modified xsi:type="dcterms:W3CDTF">2020-08-21T09:27:04Z</dcterms:modified>
</cp:coreProperties>
</file>