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58" r:id="rId3"/>
    <p:sldId id="257" r:id="rId4"/>
    <p:sldId id="260" r:id="rId5"/>
    <p:sldId id="279" r:id="rId6"/>
    <p:sldId id="269" r:id="rId7"/>
    <p:sldId id="266" r:id="rId8"/>
    <p:sldId id="280" r:id="rId9"/>
    <p:sldId id="281" r:id="rId10"/>
    <p:sldId id="264" r:id="rId11"/>
    <p:sldId id="262" r:id="rId12"/>
    <p:sldId id="282" r:id="rId13"/>
    <p:sldId id="263" r:id="rId14"/>
    <p:sldId id="265" r:id="rId15"/>
    <p:sldId id="283" r:id="rId16"/>
    <p:sldId id="284" r:id="rId17"/>
    <p:sldId id="272" r:id="rId18"/>
    <p:sldId id="285" r:id="rId19"/>
    <p:sldId id="286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8BA"/>
    <a:srgbClr val="E0B5F9"/>
    <a:srgbClr val="A4BCF9"/>
    <a:srgbClr val="9BE0F9"/>
    <a:srgbClr val="F9F7BC"/>
    <a:srgbClr val="33BDB5"/>
    <a:srgbClr val="F9D8B2"/>
    <a:srgbClr val="F9B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4"/>
    <p:restoredTop sz="94631"/>
  </p:normalViewPr>
  <p:slideViewPr>
    <p:cSldViewPr snapToGrid="0">
      <p:cViewPr>
        <p:scale>
          <a:sx n="112" d="100"/>
          <a:sy n="112" d="100"/>
        </p:scale>
        <p:origin x="64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3C8C1-C2E2-C7FB-F611-7AFF3413E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F9CCF-BCDE-4430-03D4-CB1973C2F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CAB95-A1B8-DA41-B4DB-A1CE36B3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8F8E-AC99-DA42-8228-5294C3443A05}" type="datetimeFigureOut">
              <a:rPr kumimoji="1" lang="ko-KR" altLang="en-US" smtClean="0"/>
              <a:t>2024. 3. 17.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C1F83-139F-79C7-3435-5D2F688B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9C833-E234-825E-9764-6904F77D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699-A761-D642-A988-28D71F965F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117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61FFB-C36A-8B45-3E4C-33F3E23E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EBA140-D5AD-F8E8-968F-6F02CE318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8B2DF-C74B-6249-6405-0D22DBE4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8F8E-AC99-DA42-8228-5294C3443A05}" type="datetimeFigureOut">
              <a:rPr kumimoji="1" lang="ko-KR" altLang="en-US" smtClean="0"/>
              <a:t>2024. 3. 17.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C065E-D8EF-238A-C56F-C07C6A33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11509-99D0-EDE1-E04D-79E76703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699-A761-D642-A988-28D71F965F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040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6491E9-04FF-35E0-708B-A68B59D3C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3810EA-0F72-4054-D4C0-CC01C139D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5AD97-B8E7-4326-8DA7-5D460924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8F8E-AC99-DA42-8228-5294C3443A05}" type="datetimeFigureOut">
              <a:rPr kumimoji="1" lang="ko-KR" altLang="en-US" smtClean="0"/>
              <a:t>2024. 3. 17.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9F194-A212-F2F3-AD65-31BD06B2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E1C2A-47F7-9222-AD7D-E373E9EF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699-A761-D642-A988-28D71F965F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64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6BF8A-9A8A-263E-7FA8-CFBDC968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52C26-221E-B6AE-3324-CEA90655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F9FC6-C673-EEBC-82E1-B7047864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8F8E-AC99-DA42-8228-5294C3443A05}" type="datetimeFigureOut">
              <a:rPr kumimoji="1" lang="ko-KR" altLang="en-US" smtClean="0"/>
              <a:t>2024. 3. 17.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EF33C-E6C9-A832-6EF6-DCA76DB0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08A62-251A-5964-9305-370631E6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699-A761-D642-A988-28D71F965F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446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7A275-36B2-B43E-F7F2-2F6565C6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7E0D7-FD48-D79C-418D-7E2B610B6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F8001-2F27-BC8A-B143-9A6132E6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8F8E-AC99-DA42-8228-5294C3443A05}" type="datetimeFigureOut">
              <a:rPr kumimoji="1" lang="ko-KR" altLang="en-US" smtClean="0"/>
              <a:t>2024. 3. 17.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0AA23-C18B-F988-2E3E-25C8E34D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B6127-8326-6BA9-EDCF-1479B2B1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699-A761-D642-A988-28D71F965F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334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2A60F-FDC7-4DF5-0D64-B6426109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37F45-0389-533F-ED0E-1C6778459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677F8-4895-0595-3AD6-B6168DD52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40EC6-9A8F-DE1A-9B63-712C8AA4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8F8E-AC99-DA42-8228-5294C3443A05}" type="datetimeFigureOut">
              <a:rPr kumimoji="1" lang="ko-KR" altLang="en-US" smtClean="0"/>
              <a:t>2024. 3. 17.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2E464-9866-F5B9-1CAE-DC5CF848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FF916-4FBF-2108-9EC3-3B0666F0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699-A761-D642-A988-28D71F965F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677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8446A-1A8C-FDC9-080F-F3FC04CC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67F40-83F6-62B8-8EB9-3F157C71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972607-3A75-2DEA-5282-1A91F777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420B80-F1A8-3606-70C1-CE53C9373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D04DCE-C66F-EC25-5949-104EED671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9D09F9-DFBB-0AC5-F39E-1F0BFB38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8F8E-AC99-DA42-8228-5294C3443A05}" type="datetimeFigureOut">
              <a:rPr kumimoji="1" lang="ko-KR" altLang="en-US" smtClean="0"/>
              <a:t>2024. 3. 17.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23EDA-AA78-7E23-C528-C08FCC73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57F9EF-61FA-AE3A-3A67-CD55A325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699-A761-D642-A988-28D71F965F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624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CDF91-E953-785B-6248-B8390F2D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25D970-D02B-5979-66C6-8816C3A7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8F8E-AC99-DA42-8228-5294C3443A05}" type="datetimeFigureOut">
              <a:rPr kumimoji="1" lang="ko-KR" altLang="en-US" smtClean="0"/>
              <a:t>2024. 3. 17.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02BF8F-0E67-3C02-4441-1040058C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BD3A09-AFF8-8DA0-6714-82D93545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699-A761-D642-A988-28D71F965F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82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344DBC-6EE6-40F2-C00E-B44BC76E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8F8E-AC99-DA42-8228-5294C3443A05}" type="datetimeFigureOut">
              <a:rPr kumimoji="1" lang="ko-KR" altLang="en-US" smtClean="0"/>
              <a:t>2024. 3. 17.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B1841-65FF-121F-A22B-5C1DA386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D3B4A-2CEF-DA95-2462-3CDF3EE8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699-A761-D642-A988-28D71F965F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780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344DE-686C-CD7A-7A58-09F81EAF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7B2B3-1154-9479-6DE7-F9F218185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DD913-BA55-6878-7C20-0494CB0D3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3226D2-7C84-4FF4-E1EA-990FB87C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8F8E-AC99-DA42-8228-5294C3443A05}" type="datetimeFigureOut">
              <a:rPr kumimoji="1" lang="ko-KR" altLang="en-US" smtClean="0"/>
              <a:t>2024. 3. 17.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1E5D2E-32BF-1912-D145-5AF620AD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01B1C-108B-D40A-387C-98A4B7E9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699-A761-D642-A988-28D71F965F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837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78B3F-9B91-B8FF-65EF-D5E510EE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2EA128-A56D-EE41-DAEA-D7030B0BF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470A3-EF2E-9923-4701-CA6392E62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FF23C6-50BE-0F6F-1766-EEFC2959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8F8E-AC99-DA42-8228-5294C3443A05}" type="datetimeFigureOut">
              <a:rPr kumimoji="1" lang="ko-KR" altLang="en-US" smtClean="0"/>
              <a:t>2024. 3. 17.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932900-E735-CFCB-EF95-2BF7CBA4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2AB24-E650-A4F2-8CFB-543164B8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699-A761-D642-A988-28D71F965F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55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8C28D-C9BF-A452-F4A1-06EB03A8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CF0B2-0ED9-9E86-6E19-8C41B8F98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945CB-385C-FD2E-A312-3A56C0CF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8F8E-AC99-DA42-8228-5294C3443A05}" type="datetimeFigureOut">
              <a:rPr kumimoji="1" lang="ko-KR" altLang="en-US" smtClean="0"/>
              <a:t>2024. 3. 17.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9B22B-FA06-0499-7280-150ECCC18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F645F-62E2-3B4A-EFAF-C9BE32AEE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1D699-A761-D642-A988-28D71F965F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480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4A393-9B99-3E7E-430D-8CC07CC901CF}"/>
              </a:ext>
            </a:extLst>
          </p:cNvPr>
          <p:cNvSpPr txBox="1"/>
          <p:nvPr/>
        </p:nvSpPr>
        <p:spPr>
          <a:xfrm>
            <a:off x="1938312" y="2951946"/>
            <a:ext cx="48478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[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객체지향의 사실과 오해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]</a:t>
            </a:r>
          </a:p>
          <a:p>
            <a:r>
              <a:rPr kumimoji="1" lang="en-US" altLang="ko-KR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‘</a:t>
            </a:r>
            <a:r>
              <a:rPr kumimoji="1" lang="ko-KR" altLang="en-US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자율적</a:t>
            </a:r>
            <a:r>
              <a:rPr kumimoji="1" lang="en-US" altLang="ko-KR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’</a:t>
            </a:r>
            <a:r>
              <a:rPr kumimoji="1" lang="ko-KR" altLang="en-US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인 객체를 만드는 여정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B1E1CE0-9F2A-DC41-100D-14DD331CB6AA}"/>
              </a:ext>
            </a:extLst>
          </p:cNvPr>
          <p:cNvSpPr/>
          <p:nvPr/>
        </p:nvSpPr>
        <p:spPr>
          <a:xfrm rot="5400000">
            <a:off x="1192370" y="3360234"/>
            <a:ext cx="1174937" cy="144416"/>
          </a:xfrm>
          <a:prstGeom prst="roundRect">
            <a:avLst>
              <a:gd name="adj" fmla="val 50000"/>
            </a:avLst>
          </a:prstGeom>
          <a:solidFill>
            <a:srgbClr val="33B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625EF-9A10-EF31-3471-D38B132BDEE9}"/>
              </a:ext>
            </a:extLst>
          </p:cNvPr>
          <p:cNvSpPr txBox="1"/>
          <p:nvPr/>
        </p:nvSpPr>
        <p:spPr>
          <a:xfrm>
            <a:off x="5088352" y="5313065"/>
            <a:ext cx="201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우아한테크코스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6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기</a:t>
            </a:r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리브</a:t>
            </a:r>
            <a:endParaRPr kumimoji="1" lang="ko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87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60A59EE-208C-433D-0A0D-73E93DF555F9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7A2787-E085-1B81-03B0-7312C6C0F00A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15912391-8224-1C07-A21E-23B07D48A586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B9AF1A8-F369-1AC4-0BE4-F069EE56035A}"/>
              </a:ext>
            </a:extLst>
          </p:cNvPr>
          <p:cNvGrpSpPr/>
          <p:nvPr/>
        </p:nvGrpSpPr>
        <p:grpSpPr>
          <a:xfrm>
            <a:off x="3252220" y="2336402"/>
            <a:ext cx="5687560" cy="2215992"/>
            <a:chOff x="3252220" y="1047429"/>
            <a:chExt cx="5687560" cy="22159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5EF1A-3B00-3C69-4093-BCE1DECC928B}"/>
                </a:ext>
              </a:extLst>
            </p:cNvPr>
            <p:cNvSpPr txBox="1"/>
            <p:nvPr/>
          </p:nvSpPr>
          <p:spPr>
            <a:xfrm>
              <a:off x="4183457" y="1645203"/>
              <a:ext cx="38250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묻지 말고 시켜라</a:t>
              </a:r>
              <a:endParaRPr kumimoji="1" lang="en-US" altLang="ko-KR" sz="4400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4B47BA-0ADD-581D-661A-2242B48E1304}"/>
                </a:ext>
              </a:extLst>
            </p:cNvPr>
            <p:cNvSpPr txBox="1"/>
            <p:nvPr/>
          </p:nvSpPr>
          <p:spPr>
            <a:xfrm>
              <a:off x="3252220" y="1047430"/>
              <a:ext cx="89800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3800" dirty="0"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56C718-9E24-B299-2716-966219784044}"/>
                </a:ext>
              </a:extLst>
            </p:cNvPr>
            <p:cNvSpPr txBox="1"/>
            <p:nvPr/>
          </p:nvSpPr>
          <p:spPr>
            <a:xfrm>
              <a:off x="8041777" y="1047429"/>
              <a:ext cx="89800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3800" dirty="0"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E2D37C-06D4-7320-6D98-496C42BFBD44}"/>
              </a:ext>
            </a:extLst>
          </p:cNvPr>
          <p:cNvGrpSpPr/>
          <p:nvPr/>
        </p:nvGrpSpPr>
        <p:grpSpPr>
          <a:xfrm>
            <a:off x="2706290" y="4352338"/>
            <a:ext cx="6779420" cy="400110"/>
            <a:chOff x="2706290" y="4352338"/>
            <a:chExt cx="6779420" cy="4001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2EDAAE-AAB0-7195-09D8-4F8789DCB275}"/>
                </a:ext>
              </a:extLst>
            </p:cNvPr>
            <p:cNvSpPr/>
            <p:nvPr/>
          </p:nvSpPr>
          <p:spPr>
            <a:xfrm>
              <a:off x="5784831" y="4430877"/>
              <a:ext cx="3076923" cy="266978"/>
            </a:xfrm>
            <a:prstGeom prst="rect">
              <a:avLst/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CE9A9C-69E3-BF04-A09E-AFF64E477354}"/>
                </a:ext>
              </a:extLst>
            </p:cNvPr>
            <p:cNvSpPr txBox="1"/>
            <p:nvPr/>
          </p:nvSpPr>
          <p:spPr>
            <a:xfrm>
              <a:off x="2706290" y="4352338"/>
              <a:ext cx="6779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20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어떻게</a:t>
              </a:r>
              <a:r>
                <a:rPr kumimoji="1" lang="en-US" altLang="ko-KR" sz="20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(how)’</a:t>
              </a:r>
              <a:r>
                <a:rPr kumimoji="1" lang="ko-KR" altLang="en-US" sz="20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하는지가 아니라 </a:t>
              </a:r>
              <a:r>
                <a:rPr kumimoji="1" lang="en-US" altLang="ko-KR" sz="2000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2000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무엇을</a:t>
              </a:r>
              <a:r>
                <a:rPr kumimoji="1" lang="en-US" altLang="ko-KR" sz="2000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(what)’</a:t>
              </a:r>
              <a:r>
                <a:rPr kumimoji="1" lang="ko-KR" altLang="en-US" sz="2000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해야 하는지 요청</a:t>
              </a:r>
              <a:r>
                <a:rPr kumimoji="1" lang="ko-KR" altLang="en-US" sz="20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하라</a:t>
              </a:r>
              <a:r>
                <a:rPr kumimoji="1" lang="en-US" altLang="ko-KR" sz="20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62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822A32E-AD36-53A0-8D7A-946D1981FC80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118EC-154A-6213-7290-21370E8B7660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A5B3F83F-66DF-39F1-C9D1-0BECFA5F6592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0ACF01-E8F5-1191-CA6A-9DA4188C70E6}"/>
              </a:ext>
            </a:extLst>
          </p:cNvPr>
          <p:cNvSpPr txBox="1"/>
          <p:nvPr/>
        </p:nvSpPr>
        <p:spPr>
          <a:xfrm>
            <a:off x="4088728" y="3198168"/>
            <a:ext cx="6205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교장 선생님이 국어 선생님에게 할 수 있는 요청은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4984EA-7B41-5932-22D9-EA87C32F71AF}"/>
              </a:ext>
            </a:extLst>
          </p:cNvPr>
          <p:cNvGrpSpPr/>
          <p:nvPr/>
        </p:nvGrpSpPr>
        <p:grpSpPr>
          <a:xfrm>
            <a:off x="1897727" y="2265388"/>
            <a:ext cx="1722848" cy="2327225"/>
            <a:chOff x="2507261" y="978398"/>
            <a:chExt cx="1722848" cy="232722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F94012C-B5E3-7E5F-F6A7-D3014FA77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7261" y="978398"/>
              <a:ext cx="1722848" cy="17228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6B0136-6A99-4DFE-D76B-096A9FBEFEFB}"/>
                </a:ext>
              </a:extLst>
            </p:cNvPr>
            <p:cNvSpPr txBox="1"/>
            <p:nvPr/>
          </p:nvSpPr>
          <p:spPr>
            <a:xfrm>
              <a:off x="2575039" y="2659292"/>
              <a:ext cx="15872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err="1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우테코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고등학교</a:t>
              </a:r>
              <a:endPara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ctr"/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교장 선생님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935B027-1562-874C-FE79-900F00C7EF79}"/>
              </a:ext>
            </a:extLst>
          </p:cNvPr>
          <p:cNvSpPr txBox="1"/>
          <p:nvPr/>
        </p:nvSpPr>
        <p:spPr>
          <a:xfrm>
            <a:off x="4540126" y="5403369"/>
            <a:ext cx="311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아직도 문제가 있다</a:t>
            </a:r>
            <a:r>
              <a:rPr kumimoji="1"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839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822A32E-AD36-53A0-8D7A-946D1981FC80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118EC-154A-6213-7290-21370E8B7660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A5B3F83F-66DF-39F1-C9D1-0BECFA5F6592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0ACF01-E8F5-1191-CA6A-9DA4188C70E6}"/>
              </a:ext>
            </a:extLst>
          </p:cNvPr>
          <p:cNvSpPr txBox="1"/>
          <p:nvPr/>
        </p:nvSpPr>
        <p:spPr>
          <a:xfrm>
            <a:off x="4088728" y="3198168"/>
            <a:ext cx="6205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교장 선생님이 국어 선생님에게 할 수 있는 요청은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4984EA-7B41-5932-22D9-EA87C32F71AF}"/>
              </a:ext>
            </a:extLst>
          </p:cNvPr>
          <p:cNvGrpSpPr/>
          <p:nvPr/>
        </p:nvGrpSpPr>
        <p:grpSpPr>
          <a:xfrm>
            <a:off x="1897727" y="2265388"/>
            <a:ext cx="1722848" cy="2327225"/>
            <a:chOff x="2507261" y="978398"/>
            <a:chExt cx="1722848" cy="232722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F94012C-B5E3-7E5F-F6A7-D3014FA77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7261" y="978398"/>
              <a:ext cx="1722848" cy="17228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6B0136-6A99-4DFE-D76B-096A9FBEFEFB}"/>
                </a:ext>
              </a:extLst>
            </p:cNvPr>
            <p:cNvSpPr txBox="1"/>
            <p:nvPr/>
          </p:nvSpPr>
          <p:spPr>
            <a:xfrm>
              <a:off x="2575039" y="2659292"/>
              <a:ext cx="15872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err="1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우테코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고등학교</a:t>
              </a:r>
              <a:endPara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ctr"/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교장 선생님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5B2B93-DEDF-E756-414C-CDEF3FBA9AAE}"/>
              </a:ext>
            </a:extLst>
          </p:cNvPr>
          <p:cNvSpPr/>
          <p:nvPr/>
        </p:nvSpPr>
        <p:spPr>
          <a:xfrm>
            <a:off x="0" y="1034143"/>
            <a:ext cx="12192000" cy="5823857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82F54-3012-9AA6-3A06-23E2EA7F77D9}"/>
              </a:ext>
            </a:extLst>
          </p:cNvPr>
          <p:cNvSpPr txBox="1"/>
          <p:nvPr/>
        </p:nvSpPr>
        <p:spPr>
          <a:xfrm>
            <a:off x="2597286" y="3254173"/>
            <a:ext cx="6997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만약</a:t>
            </a:r>
            <a:r>
              <a:rPr kumimoji="1" lang="en-US" altLang="ko-KR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수학 선생님</a:t>
            </a:r>
            <a:r>
              <a:rPr kumimoji="1" lang="en-US" altLang="ko-KR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미술 선생님</a:t>
            </a:r>
            <a:r>
              <a:rPr kumimoji="1" lang="en-US" altLang="ko-KR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체육 선생님에게도 요청하고 싶다면</a:t>
            </a:r>
            <a:r>
              <a:rPr kumimoji="1" lang="en-US" altLang="ko-KR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411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02D6023-EB47-8BC7-33A1-12D87794503F}"/>
              </a:ext>
            </a:extLst>
          </p:cNvPr>
          <p:cNvSpPr/>
          <p:nvPr/>
        </p:nvSpPr>
        <p:spPr>
          <a:xfrm>
            <a:off x="6730850" y="5232099"/>
            <a:ext cx="1152469" cy="292175"/>
          </a:xfrm>
          <a:prstGeom prst="rect">
            <a:avLst/>
          </a:prstGeom>
          <a:solidFill>
            <a:srgbClr val="33B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102238-4D16-B705-36D0-C5C05C326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272" y="1670211"/>
            <a:ext cx="5405453" cy="351757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11F3136-78F5-2178-2FEC-C96AF8E500A0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ECF037-5FCD-70BB-77B8-ABACE961AF76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8F78E4C1-1FEC-EEE7-47F1-ABA576EE89C5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4124E0-29AA-FFAA-378F-57E5423D8655}"/>
              </a:ext>
            </a:extLst>
          </p:cNvPr>
          <p:cNvSpPr txBox="1"/>
          <p:nvPr/>
        </p:nvSpPr>
        <p:spPr>
          <a:xfrm>
            <a:off x="2699076" y="5169540"/>
            <a:ext cx="6793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인터페이스에 모든 </a:t>
            </a:r>
            <a:r>
              <a:rPr kumimoji="1" lang="en-US" altLang="ko-KR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‘</a:t>
            </a:r>
            <a:r>
              <a:rPr kumimoji="1" lang="ko-KR" altLang="en-US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선생님</a:t>
            </a:r>
            <a:r>
              <a:rPr kumimoji="1" lang="en-US" altLang="ko-KR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’</a:t>
            </a:r>
            <a:r>
              <a:rPr kumimoji="1" lang="ko-KR" altLang="en-US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에게 요청할 </a:t>
            </a:r>
            <a:r>
              <a:rPr kumimoji="1" lang="ko-KR" altLang="en-US" sz="20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공통 메시지</a:t>
            </a:r>
            <a:r>
              <a:rPr kumimoji="1" lang="ko-KR" altLang="en-US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를 담아보자</a:t>
            </a:r>
            <a:r>
              <a:rPr kumimoji="1" lang="en-US" altLang="ko-KR" sz="2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!</a:t>
            </a:r>
            <a:endParaRPr kumimoji="1" lang="ko-KR" altLang="en-US" sz="2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74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0944A5D-32B1-7532-962F-14D44F556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63616"/>
            <a:ext cx="7772400" cy="359539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4D2BCED-9D4F-6E39-4FC4-6ED8E7BE3CB8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6AD502-5352-75C6-2DF2-E2127B831D74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2468BE7E-3AF1-E1BB-0443-E9B254311BF3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9681A2-A6A3-0369-BE51-976ECED1434F}"/>
              </a:ext>
            </a:extLst>
          </p:cNvPr>
          <p:cNvGrpSpPr/>
          <p:nvPr/>
        </p:nvGrpSpPr>
        <p:grpSpPr>
          <a:xfrm>
            <a:off x="2161146" y="4715135"/>
            <a:ext cx="7869707" cy="1219267"/>
            <a:chOff x="4522013" y="2815324"/>
            <a:chExt cx="7869707" cy="121926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C2ABCD5-5DD7-6BB8-83DD-E37E8305D1D8}"/>
                </a:ext>
              </a:extLst>
            </p:cNvPr>
            <p:cNvGrpSpPr/>
            <p:nvPr/>
          </p:nvGrpSpPr>
          <p:grpSpPr>
            <a:xfrm>
              <a:off x="4522013" y="2815324"/>
              <a:ext cx="554375" cy="554375"/>
              <a:chOff x="4493276" y="3126146"/>
              <a:chExt cx="554375" cy="554375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3D1F429-4CED-D320-8222-AEDD0897943F}"/>
                  </a:ext>
                </a:extLst>
              </p:cNvPr>
              <p:cNvSpPr/>
              <p:nvPr/>
            </p:nvSpPr>
            <p:spPr>
              <a:xfrm>
                <a:off x="4493276" y="3126146"/>
                <a:ext cx="554375" cy="554375"/>
              </a:xfrm>
              <a:prstGeom prst="ellipse">
                <a:avLst/>
              </a:prstGeom>
              <a:solidFill>
                <a:srgbClr val="9BE0F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B9FF87-DA72-49E3-D156-6421C728E81A}"/>
                  </a:ext>
                </a:extLst>
              </p:cNvPr>
              <p:cNvSpPr txBox="1"/>
              <p:nvPr/>
            </p:nvSpPr>
            <p:spPr>
              <a:xfrm>
                <a:off x="4622025" y="3172501"/>
                <a:ext cx="2968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1</a:t>
                </a:r>
                <a:endPara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5F69F7-657E-747E-8894-9096D8B89B15}"/>
                </a:ext>
              </a:extLst>
            </p:cNvPr>
            <p:cNvSpPr txBox="1"/>
            <p:nvPr/>
          </p:nvSpPr>
          <p:spPr>
            <a:xfrm>
              <a:off x="5205137" y="2861679"/>
              <a:ext cx="5150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어떤 선생님에게도 수업을 요청할 수 있다</a:t>
              </a:r>
              <a:r>
                <a:rPr kumimoji="1" lang="en-US" altLang="ko-KR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</a:t>
              </a:r>
              <a:endPara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B2B84E5-7300-C61E-CE15-4AFB87A9F242}"/>
                </a:ext>
              </a:extLst>
            </p:cNvPr>
            <p:cNvGrpSpPr/>
            <p:nvPr/>
          </p:nvGrpSpPr>
          <p:grpSpPr>
            <a:xfrm>
              <a:off x="4522013" y="3480216"/>
              <a:ext cx="554375" cy="554375"/>
              <a:chOff x="4493276" y="3126146"/>
              <a:chExt cx="554375" cy="554375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B268227-3C25-5A34-A220-2DD3D9802C27}"/>
                  </a:ext>
                </a:extLst>
              </p:cNvPr>
              <p:cNvSpPr/>
              <p:nvPr/>
            </p:nvSpPr>
            <p:spPr>
              <a:xfrm>
                <a:off x="4493276" y="3126146"/>
                <a:ext cx="554375" cy="554375"/>
              </a:xfrm>
              <a:prstGeom prst="ellipse">
                <a:avLst/>
              </a:prstGeom>
              <a:solidFill>
                <a:srgbClr val="A4BCF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301576-2610-F79B-A447-5DC3A5B84D0F}"/>
                  </a:ext>
                </a:extLst>
              </p:cNvPr>
              <p:cNvSpPr txBox="1"/>
              <p:nvPr/>
            </p:nvSpPr>
            <p:spPr>
              <a:xfrm>
                <a:off x="4589965" y="3172501"/>
                <a:ext cx="360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2</a:t>
                </a:r>
                <a:endPara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4BF34A-BFAD-53E3-2451-18414577C222}"/>
                </a:ext>
              </a:extLst>
            </p:cNvPr>
            <p:cNvSpPr txBox="1"/>
            <p:nvPr/>
          </p:nvSpPr>
          <p:spPr>
            <a:xfrm>
              <a:off x="5205137" y="3526571"/>
              <a:ext cx="71865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‘</a:t>
              </a:r>
              <a:r>
                <a: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교장 선생님</a:t>
              </a:r>
              <a:r>
                <a:rPr kumimoji="1" lang="en-US" altLang="ko-KR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’</a:t>
              </a:r>
              <a:r>
                <a: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은 더 이상 </a:t>
              </a:r>
              <a:r>
                <a:rPr kumimoji="1" lang="en-US" altLang="ko-KR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‘</a:t>
              </a:r>
              <a:r>
                <a: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국어 선생님</a:t>
              </a:r>
              <a:r>
                <a:rPr kumimoji="1" lang="en-US" altLang="ko-KR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’</a:t>
              </a:r>
              <a:r>
                <a: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에게 의존하지 않는다</a:t>
              </a:r>
              <a:r>
                <a:rPr kumimoji="1" lang="en-US" altLang="ko-KR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</a:t>
              </a:r>
              <a:endPara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16454D1-40D8-2B0B-28E2-6F65EA985E16}"/>
              </a:ext>
            </a:extLst>
          </p:cNvPr>
          <p:cNvSpPr txBox="1"/>
          <p:nvPr/>
        </p:nvSpPr>
        <p:spPr>
          <a:xfrm>
            <a:off x="2844270" y="5796121"/>
            <a:ext cx="4697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‘</a:t>
            </a:r>
            <a:r>
              <a:rPr kumimoji="1" lang="ko-KR" altLang="en-US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교장 선생님</a:t>
            </a:r>
            <a:r>
              <a:rPr kumimoji="1" lang="en-US" altLang="ko-KR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’</a:t>
            </a:r>
            <a:r>
              <a:rPr kumimoji="1" lang="ko-KR" altLang="en-US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과 </a:t>
            </a:r>
            <a:r>
              <a:rPr kumimoji="1" lang="en-US" altLang="ko-KR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‘</a:t>
            </a:r>
            <a:r>
              <a:rPr kumimoji="1" lang="ko-KR" altLang="en-US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국어 선생님</a:t>
            </a:r>
            <a:r>
              <a:rPr kumimoji="1" lang="en-US" altLang="ko-KR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’</a:t>
            </a:r>
            <a:r>
              <a:rPr kumimoji="1" lang="ko-KR" altLang="en-US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의 관계가 </a:t>
            </a:r>
            <a:r>
              <a:rPr kumimoji="1" lang="ko-KR" altLang="en-US" sz="1600" dirty="0">
                <a:solidFill>
                  <a:srgbClr val="33BDB5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느슨하게 결합</a:t>
            </a:r>
            <a:r>
              <a:rPr kumimoji="1" lang="ko-KR" altLang="en-US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된다</a:t>
            </a:r>
            <a:r>
              <a:rPr kumimoji="1" lang="en-US" altLang="ko-KR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kumimoji="1" lang="ko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86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8D4CA5D-D31D-03ED-6CAF-3F320B3B2028}"/>
              </a:ext>
            </a:extLst>
          </p:cNvPr>
          <p:cNvSpPr/>
          <p:nvPr/>
        </p:nvSpPr>
        <p:spPr>
          <a:xfrm>
            <a:off x="2460171" y="3130979"/>
            <a:ext cx="1443487" cy="639199"/>
          </a:xfrm>
          <a:prstGeom prst="rect">
            <a:avLst/>
          </a:prstGeom>
          <a:solidFill>
            <a:srgbClr val="33B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69C10-90EC-B2CB-4D9F-384E0C380414}"/>
              </a:ext>
            </a:extLst>
          </p:cNvPr>
          <p:cNvSpPr txBox="1"/>
          <p:nvPr/>
        </p:nvSpPr>
        <p:spPr>
          <a:xfrm>
            <a:off x="2393704" y="3044279"/>
            <a:ext cx="7404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자율성</a:t>
            </a:r>
            <a:r>
              <a:rPr kumimoji="1" lang="ko-KR" altLang="en-US" sz="4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 협력의 품질을 결정한다</a:t>
            </a:r>
            <a:r>
              <a:rPr kumimoji="1" lang="en-US" altLang="ko-KR" sz="4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97BAE9A-84C0-3074-8096-C116C144D836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A9F52A-2F98-6F0E-CEB6-96419CB35E07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25487057-D480-A0CB-B18C-D18990AC7903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37845E-341C-4639-2AE3-E7E97DC53DC1}"/>
              </a:ext>
            </a:extLst>
          </p:cNvPr>
          <p:cNvSpPr txBox="1"/>
          <p:nvPr/>
        </p:nvSpPr>
        <p:spPr>
          <a:xfrm>
            <a:off x="1462467" y="2446506"/>
            <a:ext cx="8980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8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0348C-FC76-264E-42E7-840FE82E7210}"/>
              </a:ext>
            </a:extLst>
          </p:cNvPr>
          <p:cNvSpPr txBox="1"/>
          <p:nvPr/>
        </p:nvSpPr>
        <p:spPr>
          <a:xfrm>
            <a:off x="9634040" y="2446506"/>
            <a:ext cx="8980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8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484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865A78-9E3C-E5D5-390B-1F0502046677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8FA50D-AA54-9FBE-FA60-1844BF38E5ED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698726DC-F421-B432-7C1D-8375ECA79622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2E48B10-A56E-0619-ED75-C212BCC86FFA}"/>
              </a:ext>
            </a:extLst>
          </p:cNvPr>
          <p:cNvGrpSpPr/>
          <p:nvPr/>
        </p:nvGrpSpPr>
        <p:grpSpPr>
          <a:xfrm>
            <a:off x="2374900" y="2075499"/>
            <a:ext cx="7442200" cy="2707002"/>
            <a:chOff x="2374900" y="1856426"/>
            <a:chExt cx="7442200" cy="270700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049724B-B370-2054-C164-643E0B572B39}"/>
                </a:ext>
              </a:extLst>
            </p:cNvPr>
            <p:cNvGrpSpPr/>
            <p:nvPr/>
          </p:nvGrpSpPr>
          <p:grpSpPr>
            <a:xfrm>
              <a:off x="4322250" y="1856426"/>
              <a:ext cx="3547501" cy="554375"/>
              <a:chOff x="4527644" y="1856426"/>
              <a:chExt cx="3547501" cy="554375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4E5252E-E793-3C99-DAAF-5F11E4CB415F}"/>
                  </a:ext>
                </a:extLst>
              </p:cNvPr>
              <p:cNvGrpSpPr/>
              <p:nvPr/>
            </p:nvGrpSpPr>
            <p:grpSpPr>
              <a:xfrm>
                <a:off x="4527644" y="1856426"/>
                <a:ext cx="554375" cy="554375"/>
                <a:chOff x="2161146" y="4715135"/>
                <a:chExt cx="554375" cy="554375"/>
              </a:xfrm>
            </p:grpSpPr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5581ABA6-2927-C123-D3CF-CADB4D2CAEEC}"/>
                    </a:ext>
                  </a:extLst>
                </p:cNvPr>
                <p:cNvSpPr/>
                <p:nvPr/>
              </p:nvSpPr>
              <p:spPr>
                <a:xfrm>
                  <a:off x="2161146" y="4715135"/>
                  <a:ext cx="554375" cy="554375"/>
                </a:xfrm>
                <a:prstGeom prst="ellipse">
                  <a:avLst/>
                </a:prstGeom>
                <a:solidFill>
                  <a:srgbClr val="E0B5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70C5A94-2E72-CDA4-5145-0167C3BE9D5A}"/>
                    </a:ext>
                  </a:extLst>
                </p:cNvPr>
                <p:cNvSpPr txBox="1"/>
                <p:nvPr/>
              </p:nvSpPr>
              <p:spPr>
                <a:xfrm>
                  <a:off x="2289895" y="4761490"/>
                  <a:ext cx="2968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latin typeface="BM HANNA Pro OTF" panose="020B0600000101010101" pitchFamily="34" charset="-127"/>
                      <a:ea typeface="BM HANNA Pro OTF" panose="020B0600000101010101" pitchFamily="34" charset="-127"/>
                    </a:rPr>
                    <a:t>1</a:t>
                  </a:r>
                  <a:endPara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endParaRP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BFAD4B-B09B-9376-2F60-8F78CF09471D}"/>
                  </a:ext>
                </a:extLst>
              </p:cNvPr>
              <p:cNvSpPr txBox="1"/>
              <p:nvPr/>
            </p:nvSpPr>
            <p:spPr>
              <a:xfrm>
                <a:off x="5082018" y="1902781"/>
                <a:ext cx="29931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협력을 단순하게 만든다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BAFAC5B-5C1A-3019-E343-2AC934E071D7}"/>
                </a:ext>
              </a:extLst>
            </p:cNvPr>
            <p:cNvGrpSpPr/>
            <p:nvPr/>
          </p:nvGrpSpPr>
          <p:grpSpPr>
            <a:xfrm>
              <a:off x="2374900" y="3086100"/>
              <a:ext cx="7442200" cy="1477328"/>
              <a:chOff x="2374900" y="3086100"/>
              <a:chExt cx="7442200" cy="147732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0A26FAD-B9AE-C9EB-257A-ED4EF3FB1C9A}"/>
                  </a:ext>
                </a:extLst>
              </p:cNvPr>
              <p:cNvSpPr/>
              <p:nvPr/>
            </p:nvSpPr>
            <p:spPr>
              <a:xfrm>
                <a:off x="2759152" y="3975034"/>
                <a:ext cx="3859588" cy="246367"/>
              </a:xfrm>
              <a:prstGeom prst="rect">
                <a:avLst/>
              </a:prstGeom>
              <a:solidFill>
                <a:srgbClr val="33BDB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6EBC01-204F-03E1-1E60-CCC976A0B1B9}"/>
                  </a:ext>
                </a:extLst>
              </p:cNvPr>
              <p:cNvSpPr txBox="1"/>
              <p:nvPr/>
            </p:nvSpPr>
            <p:spPr>
              <a:xfrm>
                <a:off x="2374900" y="3086100"/>
                <a:ext cx="74422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ko-KR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‘</a:t>
                </a:r>
                <a:r>
                  <a:rPr kumimoji="1" lang="ko-KR" altLang="en-US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교장 선생님</a:t>
                </a:r>
                <a:r>
                  <a:rPr kumimoji="1" lang="en-US" altLang="ko-KR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’</a:t>
                </a:r>
                <a:r>
                  <a:rPr kumimoji="1" lang="ko-KR" altLang="en-US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은 수업을 시키기 위해 많은 것을 알 필요 없다</a:t>
                </a:r>
                <a:r>
                  <a:rPr kumimoji="1" lang="en-US" altLang="ko-KR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.</a:t>
                </a:r>
              </a:p>
              <a:p>
                <a:r>
                  <a:rPr kumimoji="1" lang="ko-KR" altLang="en-US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단지 </a:t>
                </a:r>
                <a:r>
                  <a:rPr kumimoji="1" lang="en-US" altLang="ko-KR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“</a:t>
                </a:r>
                <a:r>
                  <a:rPr kumimoji="1" lang="ko-KR" altLang="en-US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수업 하라</a:t>
                </a:r>
                <a:r>
                  <a:rPr kumimoji="1" lang="en-US" altLang="ko-KR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”</a:t>
                </a:r>
                <a:r>
                  <a:rPr kumimoji="1" lang="ko-KR" altLang="en-US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고 요청하기만 하면 된다</a:t>
                </a:r>
                <a:r>
                  <a:rPr kumimoji="1" lang="en-US" altLang="ko-KR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.</a:t>
                </a:r>
              </a:p>
              <a:p>
                <a:endPara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  <a:p>
                <a:r>
                  <a:rPr kumimoji="1" lang="ko-KR" altLang="en-US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즉</a:t>
                </a:r>
                <a:r>
                  <a:rPr kumimoji="1" lang="en-US" altLang="ko-KR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,</a:t>
                </a:r>
                <a:r>
                  <a:rPr kumimoji="1" lang="ko-KR" altLang="en-US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 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목적을 달성하기 위한 세부적인 사항은 무시</a:t>
                </a:r>
                <a:r>
                  <a:rPr kumimoji="1" lang="ko-KR" altLang="en-US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할 수 있다</a:t>
                </a:r>
                <a:r>
                  <a:rPr kumimoji="1" lang="en-US" altLang="ko-KR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.</a:t>
                </a:r>
              </a:p>
              <a:p>
                <a:r>
                  <a:rPr kumimoji="1" lang="ko-KR" altLang="en-US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의도를 드러내는 한 문장 </a:t>
                </a:r>
                <a:r>
                  <a:rPr kumimoji="1" lang="en-US" altLang="ko-KR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“</a:t>
                </a:r>
                <a:r>
                  <a:rPr kumimoji="1" lang="ko-KR" altLang="en-US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수업 하라</a:t>
                </a:r>
                <a:r>
                  <a:rPr kumimoji="1" lang="en-US" altLang="ko-KR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”</a:t>
                </a:r>
                <a:r>
                  <a:rPr kumimoji="1" lang="ko-KR" altLang="en-US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로 표현함으로써 협력을 단순하게 만든다</a:t>
                </a:r>
                <a:r>
                  <a:rPr kumimoji="1" lang="en-US" altLang="ko-KR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6756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865A78-9E3C-E5D5-390B-1F0502046677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8FA50D-AA54-9FBE-FA60-1844BF38E5ED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698726DC-F421-B432-7C1D-8375ECA79622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49724B-B370-2054-C164-643E0B572B39}"/>
              </a:ext>
            </a:extLst>
          </p:cNvPr>
          <p:cNvGrpSpPr/>
          <p:nvPr/>
        </p:nvGrpSpPr>
        <p:grpSpPr>
          <a:xfrm>
            <a:off x="3700285" y="2075499"/>
            <a:ext cx="4791431" cy="554375"/>
            <a:chOff x="4527644" y="1856426"/>
            <a:chExt cx="4791431" cy="5543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4E5252E-E793-3C99-DAAF-5F11E4CB415F}"/>
                </a:ext>
              </a:extLst>
            </p:cNvPr>
            <p:cNvGrpSpPr/>
            <p:nvPr/>
          </p:nvGrpSpPr>
          <p:grpSpPr>
            <a:xfrm>
              <a:off x="4527644" y="1856426"/>
              <a:ext cx="554375" cy="554375"/>
              <a:chOff x="2161146" y="4715135"/>
              <a:chExt cx="554375" cy="554375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581ABA6-2927-C123-D3CF-CADB4D2CAEEC}"/>
                  </a:ext>
                </a:extLst>
              </p:cNvPr>
              <p:cNvSpPr/>
              <p:nvPr/>
            </p:nvSpPr>
            <p:spPr>
              <a:xfrm>
                <a:off x="2161146" y="4715135"/>
                <a:ext cx="554375" cy="554375"/>
              </a:xfrm>
              <a:prstGeom prst="ellipse">
                <a:avLst/>
              </a:prstGeom>
              <a:solidFill>
                <a:srgbClr val="F9BDD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0C5A94-2E72-CDA4-5145-0167C3BE9D5A}"/>
                  </a:ext>
                </a:extLst>
              </p:cNvPr>
              <p:cNvSpPr txBox="1"/>
              <p:nvPr/>
            </p:nvSpPr>
            <p:spPr>
              <a:xfrm>
                <a:off x="2257835" y="4761490"/>
                <a:ext cx="360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2</a:t>
                </a:r>
                <a:endPara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BFAD4B-B09B-9376-2F60-8F78CF09471D}"/>
                </a:ext>
              </a:extLst>
            </p:cNvPr>
            <p:cNvSpPr txBox="1"/>
            <p:nvPr/>
          </p:nvSpPr>
          <p:spPr>
            <a:xfrm>
              <a:off x="5082018" y="1902781"/>
              <a:ext cx="42370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외부와 내부를 명확하게 분리한다</a:t>
              </a:r>
              <a:r>
                <a:rPr kumimoji="1" lang="en-US" altLang="ko-KR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</a:t>
              </a:r>
              <a:endPara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8AF5593-DB5A-4AC7-BA99-742500095EAA}"/>
              </a:ext>
            </a:extLst>
          </p:cNvPr>
          <p:cNvGrpSpPr/>
          <p:nvPr/>
        </p:nvGrpSpPr>
        <p:grpSpPr>
          <a:xfrm>
            <a:off x="2374900" y="3305173"/>
            <a:ext cx="7442200" cy="1477328"/>
            <a:chOff x="2374900" y="3305173"/>
            <a:chExt cx="7442200" cy="14773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27D31F1-0DA5-2E36-1C6C-D08120E37174}"/>
                </a:ext>
              </a:extLst>
            </p:cNvPr>
            <p:cNvSpPr/>
            <p:nvPr/>
          </p:nvSpPr>
          <p:spPr>
            <a:xfrm>
              <a:off x="2702004" y="4457700"/>
              <a:ext cx="3336848" cy="261257"/>
            </a:xfrm>
            <a:prstGeom prst="rect">
              <a:avLst/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6EBC01-204F-03E1-1E60-CCC976A0B1B9}"/>
                </a:ext>
              </a:extLst>
            </p:cNvPr>
            <p:cNvSpPr txBox="1"/>
            <p:nvPr/>
          </p:nvSpPr>
          <p:spPr>
            <a:xfrm>
              <a:off x="2374900" y="3305173"/>
              <a:ext cx="744220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선생님</a:t>
              </a:r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은 자신의 수업 방식을 자율적으로 선택할 수 있다</a:t>
              </a:r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”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수업 하라</a:t>
              </a:r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”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는 책임만 완수하면 방법은 마음대로 선택 할 수 있다</a:t>
              </a:r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endPara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단지</a:t>
              </a:r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“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수업 하라</a:t>
              </a:r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”(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외부</a:t>
              </a:r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)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는 메시지를 수신할 수 있다는 것만 노출할 뿐</a:t>
              </a:r>
              <a:endPara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그 </a:t>
              </a:r>
              <a:r>
                <a:rPr kumimoji="1" lang="ko-KR" altLang="en-US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책임을 수행하는 구체적인 방법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(</a:t>
              </a:r>
              <a:r>
                <a:rPr kumimoji="1" lang="ko-KR" altLang="en-US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내부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)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은 노출하지 않는다</a:t>
              </a:r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71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865A78-9E3C-E5D5-390B-1F0502046677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8FA50D-AA54-9FBE-FA60-1844BF38E5ED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698726DC-F421-B432-7C1D-8375ECA79622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1D86FA-257F-874E-31D1-7DEC5474927D}"/>
              </a:ext>
            </a:extLst>
          </p:cNvPr>
          <p:cNvGrpSpPr/>
          <p:nvPr/>
        </p:nvGrpSpPr>
        <p:grpSpPr>
          <a:xfrm>
            <a:off x="2374900" y="2075499"/>
            <a:ext cx="7442200" cy="2430003"/>
            <a:chOff x="2726909" y="2075499"/>
            <a:chExt cx="7442200" cy="2430003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581ABA6-2927-C123-D3CF-CADB4D2CAEEC}"/>
                </a:ext>
              </a:extLst>
            </p:cNvPr>
            <p:cNvSpPr/>
            <p:nvPr/>
          </p:nvSpPr>
          <p:spPr>
            <a:xfrm>
              <a:off x="3037593" y="2075499"/>
              <a:ext cx="554375" cy="554375"/>
            </a:xfrm>
            <a:prstGeom prst="ellipse">
              <a:avLst/>
            </a:prstGeom>
            <a:solidFill>
              <a:srgbClr val="E0B5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0C5A94-2E72-CDA4-5145-0167C3BE9D5A}"/>
                </a:ext>
              </a:extLst>
            </p:cNvPr>
            <p:cNvSpPr txBox="1"/>
            <p:nvPr/>
          </p:nvSpPr>
          <p:spPr>
            <a:xfrm>
              <a:off x="3136686" y="21218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3</a:t>
              </a:r>
              <a:endPara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BFAD4B-B09B-9376-2F60-8F78CF09471D}"/>
                </a:ext>
              </a:extLst>
            </p:cNvPr>
            <p:cNvSpPr txBox="1"/>
            <p:nvPr/>
          </p:nvSpPr>
          <p:spPr>
            <a:xfrm>
              <a:off x="3591967" y="2121854"/>
              <a:ext cx="6266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내부 방법을 변경해도 외부에 영향을 미치지 않는다</a:t>
              </a:r>
              <a:r>
                <a:rPr kumimoji="1" lang="en-US" altLang="ko-KR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</a:t>
              </a:r>
              <a:endPara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27D31F1-0DA5-2E36-1C6C-D08120E37174}"/>
                </a:ext>
              </a:extLst>
            </p:cNvPr>
            <p:cNvSpPr/>
            <p:nvPr/>
          </p:nvSpPr>
          <p:spPr>
            <a:xfrm>
              <a:off x="2793621" y="4185196"/>
              <a:ext cx="4576862" cy="261257"/>
            </a:xfrm>
            <a:prstGeom prst="rect">
              <a:avLst/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6EBC01-204F-03E1-1E60-CCC976A0B1B9}"/>
                </a:ext>
              </a:extLst>
            </p:cNvPr>
            <p:cNvSpPr txBox="1"/>
            <p:nvPr/>
          </p:nvSpPr>
          <p:spPr>
            <a:xfrm>
              <a:off x="2726909" y="3305173"/>
              <a:ext cx="74422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선생님</a:t>
              </a:r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이 수업 방식을 바꾸더라도</a:t>
              </a:r>
              <a:endPara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교장 선생님</a:t>
              </a:r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이 요청하는 방식은 바뀌지 않는다</a:t>
              </a:r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endPara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r>
                <a:rPr kumimoji="1" lang="ko-KR" altLang="en-US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내부의 변경이 외부 코드의 변경을 유발하지 않는다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113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865A78-9E3C-E5D5-390B-1F0502046677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8FA50D-AA54-9FBE-FA60-1844BF38E5ED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698726DC-F421-B432-7C1D-8375ECA79622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89F848-B6BA-0F83-4610-CE365086CA1F}"/>
              </a:ext>
            </a:extLst>
          </p:cNvPr>
          <p:cNvGrpSpPr/>
          <p:nvPr/>
        </p:nvGrpSpPr>
        <p:grpSpPr>
          <a:xfrm>
            <a:off x="2530242" y="2075499"/>
            <a:ext cx="7737751" cy="554375"/>
            <a:chOff x="2685584" y="2075499"/>
            <a:chExt cx="7737751" cy="55437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581ABA6-2927-C123-D3CF-CADB4D2CAEEC}"/>
                </a:ext>
              </a:extLst>
            </p:cNvPr>
            <p:cNvSpPr/>
            <p:nvPr/>
          </p:nvSpPr>
          <p:spPr>
            <a:xfrm>
              <a:off x="2685584" y="2075499"/>
              <a:ext cx="554375" cy="554375"/>
            </a:xfrm>
            <a:prstGeom prst="ellipse">
              <a:avLst/>
            </a:prstGeom>
            <a:solidFill>
              <a:srgbClr val="F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0C5A94-2E72-CDA4-5145-0167C3BE9D5A}"/>
                </a:ext>
              </a:extLst>
            </p:cNvPr>
            <p:cNvSpPr txBox="1"/>
            <p:nvPr/>
          </p:nvSpPr>
          <p:spPr>
            <a:xfrm>
              <a:off x="2771853" y="2121854"/>
              <a:ext cx="381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4</a:t>
              </a:r>
              <a:endPara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BFAD4B-B09B-9376-2F60-8F78CF09471D}"/>
                </a:ext>
              </a:extLst>
            </p:cNvPr>
            <p:cNvSpPr txBox="1"/>
            <p:nvPr/>
          </p:nvSpPr>
          <p:spPr>
            <a:xfrm>
              <a:off x="3239958" y="2121854"/>
              <a:ext cx="7183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협력의 대상을 다양하게 선택할 수 있는 유연성을 제공한다</a:t>
              </a:r>
              <a:r>
                <a:rPr kumimoji="1" lang="en-US" altLang="ko-KR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</a:t>
              </a:r>
              <a:endPara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6EBC01-204F-03E1-1E60-CCC976A0B1B9}"/>
              </a:ext>
            </a:extLst>
          </p:cNvPr>
          <p:cNvSpPr txBox="1"/>
          <p:nvPr/>
        </p:nvSpPr>
        <p:spPr>
          <a:xfrm>
            <a:off x="2678017" y="3305173"/>
            <a:ext cx="744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수업 하라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는 책임을 수행할 수 있다면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어떤 선생님이든 상관 없이 선택할 수 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endParaRPr kumimoji="1"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목적 달성을 위한 책임을 수행하기만 한다면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어떤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객체든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상관없이 협력할 수 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85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8D4CA5D-D31D-03ED-6CAF-3F320B3B2028}"/>
              </a:ext>
            </a:extLst>
          </p:cNvPr>
          <p:cNvSpPr/>
          <p:nvPr/>
        </p:nvSpPr>
        <p:spPr>
          <a:xfrm>
            <a:off x="2460171" y="3130979"/>
            <a:ext cx="1443487" cy="639199"/>
          </a:xfrm>
          <a:prstGeom prst="rect">
            <a:avLst/>
          </a:prstGeom>
          <a:solidFill>
            <a:srgbClr val="33B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69C10-90EC-B2CB-4D9F-384E0C380414}"/>
              </a:ext>
            </a:extLst>
          </p:cNvPr>
          <p:cNvSpPr txBox="1"/>
          <p:nvPr/>
        </p:nvSpPr>
        <p:spPr>
          <a:xfrm>
            <a:off x="2393704" y="3044279"/>
            <a:ext cx="7404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자율성</a:t>
            </a:r>
            <a:r>
              <a:rPr kumimoji="1" lang="ko-KR" altLang="en-US" sz="4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 협력의 품질을 결정한다</a:t>
            </a:r>
            <a:r>
              <a:rPr kumimoji="1" lang="en-US" altLang="ko-KR" sz="4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97BAE9A-84C0-3074-8096-C116C144D836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A9F52A-2F98-6F0E-CEB6-96419CB35E07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25487057-D480-A0CB-B18C-D18990AC7903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37845E-341C-4639-2AE3-E7E97DC53DC1}"/>
              </a:ext>
            </a:extLst>
          </p:cNvPr>
          <p:cNvSpPr txBox="1"/>
          <p:nvPr/>
        </p:nvSpPr>
        <p:spPr>
          <a:xfrm>
            <a:off x="1462467" y="2446506"/>
            <a:ext cx="8980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8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0348C-FC76-264E-42E7-840FE82E7210}"/>
              </a:ext>
            </a:extLst>
          </p:cNvPr>
          <p:cNvSpPr txBox="1"/>
          <p:nvPr/>
        </p:nvSpPr>
        <p:spPr>
          <a:xfrm>
            <a:off x="9634040" y="2446506"/>
            <a:ext cx="8980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8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207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865A78-9E3C-E5D5-390B-1F0502046677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8FA50D-AA54-9FBE-FA60-1844BF38E5ED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698726DC-F421-B432-7C1D-8375ECA79622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89F848-B6BA-0F83-4610-CE365086CA1F}"/>
              </a:ext>
            </a:extLst>
          </p:cNvPr>
          <p:cNvGrpSpPr/>
          <p:nvPr/>
        </p:nvGrpSpPr>
        <p:grpSpPr>
          <a:xfrm>
            <a:off x="3171293" y="2075499"/>
            <a:ext cx="6307872" cy="554375"/>
            <a:chOff x="2685584" y="2075499"/>
            <a:chExt cx="6307872" cy="55437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581ABA6-2927-C123-D3CF-CADB4D2CAEEC}"/>
                </a:ext>
              </a:extLst>
            </p:cNvPr>
            <p:cNvSpPr/>
            <p:nvPr/>
          </p:nvSpPr>
          <p:spPr>
            <a:xfrm>
              <a:off x="2685584" y="2075499"/>
              <a:ext cx="554375" cy="554375"/>
            </a:xfrm>
            <a:prstGeom prst="ellipse">
              <a:avLst/>
            </a:prstGeom>
            <a:solidFill>
              <a:srgbClr val="F9F7B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0C5A94-2E72-CDA4-5145-0167C3BE9D5A}"/>
                </a:ext>
              </a:extLst>
            </p:cNvPr>
            <p:cNvSpPr txBox="1"/>
            <p:nvPr/>
          </p:nvSpPr>
          <p:spPr>
            <a:xfrm>
              <a:off x="2783875" y="2121854"/>
              <a:ext cx="35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5</a:t>
              </a:r>
              <a:endPara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BFAD4B-B09B-9376-2F60-8F78CF09471D}"/>
                </a:ext>
              </a:extLst>
            </p:cNvPr>
            <p:cNvSpPr txBox="1"/>
            <p:nvPr/>
          </p:nvSpPr>
          <p:spPr>
            <a:xfrm>
              <a:off x="3239958" y="2121854"/>
              <a:ext cx="5753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자율적일수록 객체의 역할을 이해하기 쉬워진다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7793326-3AB0-B037-D517-4C1474813DCD}"/>
              </a:ext>
            </a:extLst>
          </p:cNvPr>
          <p:cNvGrpSpPr/>
          <p:nvPr/>
        </p:nvGrpSpPr>
        <p:grpSpPr>
          <a:xfrm>
            <a:off x="2604129" y="3305173"/>
            <a:ext cx="7442200" cy="1200329"/>
            <a:chOff x="2678017" y="3305173"/>
            <a:chExt cx="7442200" cy="120032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DEB331-CFE1-4FCC-A219-9207E42A8218}"/>
                </a:ext>
              </a:extLst>
            </p:cNvPr>
            <p:cNvSpPr/>
            <p:nvPr/>
          </p:nvSpPr>
          <p:spPr>
            <a:xfrm>
              <a:off x="2755211" y="4189687"/>
              <a:ext cx="1686724" cy="248306"/>
            </a:xfrm>
            <a:prstGeom prst="rect">
              <a:avLst/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6EBC01-204F-03E1-1E60-CCC976A0B1B9}"/>
                </a:ext>
              </a:extLst>
            </p:cNvPr>
            <p:cNvSpPr txBox="1"/>
            <p:nvPr/>
          </p:nvSpPr>
          <p:spPr>
            <a:xfrm>
              <a:off x="2678017" y="3305173"/>
              <a:ext cx="74422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선생님</a:t>
              </a:r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의 내부는 </a:t>
              </a:r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“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수업 하라</a:t>
              </a:r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”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는 책임을 달성하기 위해 연관된 책임으로 구성된다</a:t>
              </a:r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endPara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객체는 자율적일수록 자신의 책임을 달성하기 위해 연관된 책임으로 구성되어</a:t>
              </a:r>
              <a:endPara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r>
                <a:rPr kumimoji="1" lang="ko-KR" altLang="en-US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응집도가 높아진다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76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865A78-9E3C-E5D5-390B-1F0502046677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8FA50D-AA54-9FBE-FA60-1844BF38E5ED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698726DC-F421-B432-7C1D-8375ECA79622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6FCF46-0E75-BF1F-B5D2-A3C47F27DC9F}"/>
              </a:ext>
            </a:extLst>
          </p:cNvPr>
          <p:cNvGrpSpPr/>
          <p:nvPr/>
        </p:nvGrpSpPr>
        <p:grpSpPr>
          <a:xfrm>
            <a:off x="2480375" y="2446505"/>
            <a:ext cx="7231251" cy="2215992"/>
            <a:chOff x="1462467" y="2446505"/>
            <a:chExt cx="7231251" cy="221599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ED401F5-1854-BE33-6D1E-EE138581378B}"/>
                </a:ext>
              </a:extLst>
            </p:cNvPr>
            <p:cNvSpPr/>
            <p:nvPr/>
          </p:nvSpPr>
          <p:spPr>
            <a:xfrm>
              <a:off x="2460171" y="3130979"/>
              <a:ext cx="1443487" cy="639199"/>
            </a:xfrm>
            <a:prstGeom prst="rect">
              <a:avLst/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E6B6A3-05E2-8C8D-C0EA-F923C2628595}"/>
                </a:ext>
              </a:extLst>
            </p:cNvPr>
            <p:cNvSpPr txBox="1"/>
            <p:nvPr/>
          </p:nvSpPr>
          <p:spPr>
            <a:xfrm>
              <a:off x="2393704" y="3044279"/>
              <a:ext cx="53687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메시지</a:t>
              </a:r>
              <a:r>
                <a:rPr kumimoji="1" lang="ko-KR" altLang="en-US" sz="4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를 먼저 결정한다</a:t>
              </a:r>
              <a:r>
                <a:rPr kumimoji="1" lang="en-US" altLang="ko-KR" sz="4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2A92D5-5A31-8D73-81AF-B415482013BB}"/>
                </a:ext>
              </a:extLst>
            </p:cNvPr>
            <p:cNvSpPr txBox="1"/>
            <p:nvPr/>
          </p:nvSpPr>
          <p:spPr>
            <a:xfrm>
              <a:off x="1462467" y="2446506"/>
              <a:ext cx="89800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3800" dirty="0"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“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0B56CD-8BDE-CAF8-7FAB-4C7444EC310C}"/>
                </a:ext>
              </a:extLst>
            </p:cNvPr>
            <p:cNvSpPr txBox="1"/>
            <p:nvPr/>
          </p:nvSpPr>
          <p:spPr>
            <a:xfrm>
              <a:off x="7795715" y="2446505"/>
              <a:ext cx="89800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3800" dirty="0"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156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865A78-9E3C-E5D5-390B-1F0502046677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8FA50D-AA54-9FBE-FA60-1844BF38E5ED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698726DC-F421-B432-7C1D-8375ECA79622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16D198C-0406-72F9-7DC7-7B2530904953}"/>
              </a:ext>
            </a:extLst>
          </p:cNvPr>
          <p:cNvGrpSpPr/>
          <p:nvPr/>
        </p:nvGrpSpPr>
        <p:grpSpPr>
          <a:xfrm>
            <a:off x="1971446" y="1664688"/>
            <a:ext cx="8249109" cy="4020697"/>
            <a:chOff x="3622898" y="2075499"/>
            <a:chExt cx="8249109" cy="402069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3F41E07-DA61-2E80-7889-CF6349471A5F}"/>
                </a:ext>
              </a:extLst>
            </p:cNvPr>
            <p:cNvGrpSpPr/>
            <p:nvPr/>
          </p:nvGrpSpPr>
          <p:grpSpPr>
            <a:xfrm>
              <a:off x="3622898" y="2075499"/>
              <a:ext cx="5935975" cy="554375"/>
              <a:chOff x="4527644" y="1856426"/>
              <a:chExt cx="5935975" cy="554375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646A736-BF76-D03A-39B6-EAB1F9087E13}"/>
                  </a:ext>
                </a:extLst>
              </p:cNvPr>
              <p:cNvGrpSpPr/>
              <p:nvPr/>
            </p:nvGrpSpPr>
            <p:grpSpPr>
              <a:xfrm>
                <a:off x="4527644" y="1856426"/>
                <a:ext cx="554375" cy="554375"/>
                <a:chOff x="2161146" y="4715135"/>
                <a:chExt cx="554375" cy="554375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D07AF3F6-B547-5A61-1C2D-AFA65837498E}"/>
                    </a:ext>
                  </a:extLst>
                </p:cNvPr>
                <p:cNvSpPr/>
                <p:nvPr/>
              </p:nvSpPr>
              <p:spPr>
                <a:xfrm>
                  <a:off x="2161146" y="4715135"/>
                  <a:ext cx="554375" cy="554375"/>
                </a:xfrm>
                <a:prstGeom prst="ellipse">
                  <a:avLst/>
                </a:prstGeom>
                <a:solidFill>
                  <a:srgbClr val="9BE0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7B7E095-FE42-2F44-C92F-6235BFB6E37E}"/>
                    </a:ext>
                  </a:extLst>
                </p:cNvPr>
                <p:cNvSpPr txBox="1"/>
                <p:nvPr/>
              </p:nvSpPr>
              <p:spPr>
                <a:xfrm>
                  <a:off x="2289895" y="4761490"/>
                  <a:ext cx="2968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latin typeface="BM HANNA Pro OTF" panose="020B0600000101010101" pitchFamily="34" charset="-127"/>
                      <a:ea typeface="BM HANNA Pro OTF" panose="020B0600000101010101" pitchFamily="34" charset="-127"/>
                    </a:rPr>
                    <a:t>1</a:t>
                  </a:r>
                  <a:endPara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434C5-E530-9EFE-3B20-1BA749CEFC17}"/>
                  </a:ext>
                </a:extLst>
              </p:cNvPr>
              <p:cNvSpPr txBox="1"/>
              <p:nvPr/>
            </p:nvSpPr>
            <p:spPr>
              <a:xfrm>
                <a:off x="5082018" y="1902781"/>
                <a:ext cx="5381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협력을 위해 어떤 메시지를 요청할지 정한다</a:t>
                </a:r>
                <a:r>
                  <a:rPr kumimoji="1" lang="en-US" altLang="ko-KR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.</a:t>
                </a:r>
                <a:endPara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68DCBAA-102E-F373-6DD4-654AA93C6856}"/>
                </a:ext>
              </a:extLst>
            </p:cNvPr>
            <p:cNvGrpSpPr/>
            <p:nvPr/>
          </p:nvGrpSpPr>
          <p:grpSpPr>
            <a:xfrm>
              <a:off x="3622898" y="2942080"/>
              <a:ext cx="5379734" cy="554375"/>
              <a:chOff x="4527644" y="1856426"/>
              <a:chExt cx="5379734" cy="554375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DFB25696-6343-6F46-C888-68B06521D8C7}"/>
                  </a:ext>
                </a:extLst>
              </p:cNvPr>
              <p:cNvGrpSpPr/>
              <p:nvPr/>
            </p:nvGrpSpPr>
            <p:grpSpPr>
              <a:xfrm>
                <a:off x="4527644" y="1856426"/>
                <a:ext cx="554375" cy="554375"/>
                <a:chOff x="2161146" y="4715135"/>
                <a:chExt cx="554375" cy="554375"/>
              </a:xfrm>
            </p:grpSpPr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2E35FE73-353B-83FF-ABB7-761370BBC4EC}"/>
                    </a:ext>
                  </a:extLst>
                </p:cNvPr>
                <p:cNvSpPr/>
                <p:nvPr/>
              </p:nvSpPr>
              <p:spPr>
                <a:xfrm>
                  <a:off x="2161146" y="4715135"/>
                  <a:ext cx="554375" cy="554375"/>
                </a:xfrm>
                <a:prstGeom prst="ellipse">
                  <a:avLst/>
                </a:prstGeom>
                <a:solidFill>
                  <a:srgbClr val="A4BC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D29B01E-7A32-7300-85A3-82EF391A227A}"/>
                    </a:ext>
                  </a:extLst>
                </p:cNvPr>
                <p:cNvSpPr txBox="1"/>
                <p:nvPr/>
              </p:nvSpPr>
              <p:spPr>
                <a:xfrm>
                  <a:off x="2257835" y="4761490"/>
                  <a:ext cx="3609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latin typeface="BM HANNA Pro OTF" panose="020B0600000101010101" pitchFamily="34" charset="-127"/>
                      <a:ea typeface="BM HANNA Pro OTF" panose="020B0600000101010101" pitchFamily="34" charset="-127"/>
                    </a:rPr>
                    <a:t>2</a:t>
                  </a:r>
                  <a:endPara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509D31-E6EC-5AED-2BEE-49B792B7A0CA}"/>
                  </a:ext>
                </a:extLst>
              </p:cNvPr>
              <p:cNvSpPr txBox="1"/>
              <p:nvPr/>
            </p:nvSpPr>
            <p:spPr>
              <a:xfrm>
                <a:off x="5082018" y="1902781"/>
                <a:ext cx="48253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메시지를 수행할 적절한 객체를 찾는다</a:t>
                </a:r>
                <a:r>
                  <a:rPr kumimoji="1" lang="en-US" altLang="ko-KR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.</a:t>
                </a:r>
                <a:endPara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F74E7B3-69F9-AAE8-F8CB-B51F401EFC77}"/>
                </a:ext>
              </a:extLst>
            </p:cNvPr>
            <p:cNvGrpSpPr/>
            <p:nvPr/>
          </p:nvGrpSpPr>
          <p:grpSpPr>
            <a:xfrm>
              <a:off x="3622898" y="3808661"/>
              <a:ext cx="6036965" cy="554375"/>
              <a:chOff x="4527644" y="1856426"/>
              <a:chExt cx="6036965" cy="55437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46C92C61-5138-C0F1-FD02-5624A95D32AE}"/>
                  </a:ext>
                </a:extLst>
              </p:cNvPr>
              <p:cNvGrpSpPr/>
              <p:nvPr/>
            </p:nvGrpSpPr>
            <p:grpSpPr>
              <a:xfrm>
                <a:off x="4527644" y="1856426"/>
                <a:ext cx="554375" cy="554375"/>
                <a:chOff x="2161146" y="4715135"/>
                <a:chExt cx="554375" cy="554375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B8922C8E-6D1D-3D7E-77DC-25A8E1379BAB}"/>
                    </a:ext>
                  </a:extLst>
                </p:cNvPr>
                <p:cNvSpPr/>
                <p:nvPr/>
              </p:nvSpPr>
              <p:spPr>
                <a:xfrm>
                  <a:off x="2161146" y="4715135"/>
                  <a:ext cx="554375" cy="554375"/>
                </a:xfrm>
                <a:prstGeom prst="ellipse">
                  <a:avLst/>
                </a:prstGeom>
                <a:solidFill>
                  <a:srgbClr val="E0B5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E857C80-2D92-5632-E331-085C40F96B48}"/>
                    </a:ext>
                  </a:extLst>
                </p:cNvPr>
                <p:cNvSpPr txBox="1"/>
                <p:nvPr/>
              </p:nvSpPr>
              <p:spPr>
                <a:xfrm>
                  <a:off x="2260239" y="4761490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latin typeface="BM HANNA Pro OTF" panose="020B0600000101010101" pitchFamily="34" charset="-127"/>
                      <a:ea typeface="BM HANNA Pro OTF" panose="020B0600000101010101" pitchFamily="34" charset="-127"/>
                    </a:rPr>
                    <a:t>3</a:t>
                  </a:r>
                  <a:endPara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4CE035-B310-6662-1EF9-B0B49F18FAE4}"/>
                  </a:ext>
                </a:extLst>
              </p:cNvPr>
              <p:cNvSpPr txBox="1"/>
              <p:nvPr/>
            </p:nvSpPr>
            <p:spPr>
              <a:xfrm>
                <a:off x="5082018" y="1902781"/>
                <a:ext cx="5482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이 메시지는 인터페이스로 추상화 할 수 있다</a:t>
                </a:r>
                <a:r>
                  <a:rPr kumimoji="1" lang="en-US" altLang="ko-KR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.</a:t>
                </a:r>
                <a:endPara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4B94E57-A9AB-C14C-56B2-23CABD8CDFFE}"/>
                </a:ext>
              </a:extLst>
            </p:cNvPr>
            <p:cNvGrpSpPr/>
            <p:nvPr/>
          </p:nvGrpSpPr>
          <p:grpSpPr>
            <a:xfrm>
              <a:off x="3622898" y="4675242"/>
              <a:ext cx="6115512" cy="554375"/>
              <a:chOff x="4527644" y="1856426"/>
              <a:chExt cx="6115512" cy="554375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B7CFD7A5-3A32-66FC-806B-81DF9AAEDD71}"/>
                  </a:ext>
                </a:extLst>
              </p:cNvPr>
              <p:cNvGrpSpPr/>
              <p:nvPr/>
            </p:nvGrpSpPr>
            <p:grpSpPr>
              <a:xfrm>
                <a:off x="4527644" y="1856426"/>
                <a:ext cx="554375" cy="554375"/>
                <a:chOff x="2161146" y="4715135"/>
                <a:chExt cx="554375" cy="554375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237D30E8-1CD9-2315-A4C3-D9E7F513A1BE}"/>
                    </a:ext>
                  </a:extLst>
                </p:cNvPr>
                <p:cNvSpPr/>
                <p:nvPr/>
              </p:nvSpPr>
              <p:spPr>
                <a:xfrm>
                  <a:off x="2161146" y="4715135"/>
                  <a:ext cx="554375" cy="554375"/>
                </a:xfrm>
                <a:prstGeom prst="ellipse">
                  <a:avLst/>
                </a:prstGeom>
                <a:solidFill>
                  <a:srgbClr val="F9BDD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AD19DCD-C9CD-9E0D-E3BA-A617EE8AECDC}"/>
                    </a:ext>
                  </a:extLst>
                </p:cNvPr>
                <p:cNvSpPr txBox="1"/>
                <p:nvPr/>
              </p:nvSpPr>
              <p:spPr>
                <a:xfrm>
                  <a:off x="2247415" y="4761490"/>
                  <a:ext cx="3818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latin typeface="BM HANNA Pro OTF" panose="020B0600000101010101" pitchFamily="34" charset="-127"/>
                      <a:ea typeface="BM HANNA Pro OTF" panose="020B0600000101010101" pitchFamily="34" charset="-127"/>
                    </a:rPr>
                    <a:t>4</a:t>
                  </a:r>
                  <a:endPara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7AA343-8353-0CA8-C0C2-52AE53120741}"/>
                  </a:ext>
                </a:extLst>
              </p:cNvPr>
              <p:cNvSpPr txBox="1"/>
              <p:nvPr/>
            </p:nvSpPr>
            <p:spPr>
              <a:xfrm>
                <a:off x="5082018" y="1902781"/>
                <a:ext cx="5561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이를 통해 특정 객체에 대한 결합도를 낮춘다</a:t>
                </a:r>
                <a:r>
                  <a:rPr kumimoji="1" lang="en-US" altLang="ko-KR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.</a:t>
                </a:r>
                <a:endPara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DA5F1BF-1C9B-FFED-885F-36FC9C04275E}"/>
                </a:ext>
              </a:extLst>
            </p:cNvPr>
            <p:cNvGrpSpPr/>
            <p:nvPr/>
          </p:nvGrpSpPr>
          <p:grpSpPr>
            <a:xfrm>
              <a:off x="3622898" y="5541821"/>
              <a:ext cx="8249109" cy="554375"/>
              <a:chOff x="4527644" y="1856426"/>
              <a:chExt cx="8249109" cy="554375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6D6FF7DF-85A8-C8CA-B98C-44F841BC4C5C}"/>
                  </a:ext>
                </a:extLst>
              </p:cNvPr>
              <p:cNvGrpSpPr/>
              <p:nvPr/>
            </p:nvGrpSpPr>
            <p:grpSpPr>
              <a:xfrm>
                <a:off x="4527644" y="1856426"/>
                <a:ext cx="554375" cy="554375"/>
                <a:chOff x="2161146" y="4715135"/>
                <a:chExt cx="554375" cy="554375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A4BA3217-8A1B-C6F4-52FB-286A6A799C1E}"/>
                    </a:ext>
                  </a:extLst>
                </p:cNvPr>
                <p:cNvSpPr/>
                <p:nvPr/>
              </p:nvSpPr>
              <p:spPr>
                <a:xfrm>
                  <a:off x="2161146" y="4715135"/>
                  <a:ext cx="554375" cy="554375"/>
                </a:xfrm>
                <a:prstGeom prst="ellipse">
                  <a:avLst/>
                </a:prstGeom>
                <a:solidFill>
                  <a:srgbClr val="F9B8B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00DEDD2-814C-4314-6AAB-1086A506BFE5}"/>
                    </a:ext>
                  </a:extLst>
                </p:cNvPr>
                <p:cNvSpPr txBox="1"/>
                <p:nvPr/>
              </p:nvSpPr>
              <p:spPr>
                <a:xfrm>
                  <a:off x="2259437" y="4761490"/>
                  <a:ext cx="3577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latin typeface="BM HANNA Pro OTF" panose="020B0600000101010101" pitchFamily="34" charset="-127"/>
                      <a:ea typeface="BM HANNA Pro OTF" panose="020B0600000101010101" pitchFamily="34" charset="-127"/>
                    </a:rPr>
                    <a:t>5</a:t>
                  </a:r>
                  <a:endPara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5EE292-6F99-48EF-8D8F-65ADA8F5BBB0}"/>
                  </a:ext>
                </a:extLst>
              </p:cNvPr>
              <p:cNvSpPr txBox="1"/>
              <p:nvPr/>
            </p:nvSpPr>
            <p:spPr>
              <a:xfrm>
                <a:off x="5082018" y="1902781"/>
                <a:ext cx="76947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메시지를 수행하는 구체적인 방법은 각 객체가 자유롭게 정한다</a:t>
                </a:r>
                <a:r>
                  <a:rPr kumimoji="1" lang="en-US" altLang="ko-KR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.</a:t>
                </a:r>
                <a:endPara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623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DAF923E-6F43-97ED-EBD4-E56B8881D744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FBE7A6-2FF0-006F-3594-2CE9DDA23040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8F789B5E-4C8A-3829-5E22-FB71E8EA58F3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7049143-F4F6-B54D-A2E7-DD7078B3F418}"/>
              </a:ext>
            </a:extLst>
          </p:cNvPr>
          <p:cNvSpPr txBox="1"/>
          <p:nvPr/>
        </p:nvSpPr>
        <p:spPr>
          <a:xfrm>
            <a:off x="4088728" y="3198168"/>
            <a:ext cx="6205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교장 선생님이 국어 선생님에게 할 수 있는 요청은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EC649C-554C-AA3C-A415-79B0A6F6D213}"/>
              </a:ext>
            </a:extLst>
          </p:cNvPr>
          <p:cNvGrpSpPr/>
          <p:nvPr/>
        </p:nvGrpSpPr>
        <p:grpSpPr>
          <a:xfrm>
            <a:off x="1897727" y="2265388"/>
            <a:ext cx="1722848" cy="2327225"/>
            <a:chOff x="2507261" y="978398"/>
            <a:chExt cx="1722848" cy="232722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99F2775-C5E9-7728-30CD-2F9798338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7261" y="978398"/>
              <a:ext cx="1722848" cy="17228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B41CE-9897-80A5-E72A-DCC9374E6A96}"/>
                </a:ext>
              </a:extLst>
            </p:cNvPr>
            <p:cNvSpPr txBox="1"/>
            <p:nvPr/>
          </p:nvSpPr>
          <p:spPr>
            <a:xfrm>
              <a:off x="2575039" y="2659292"/>
              <a:ext cx="15872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err="1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우테코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고등학교</a:t>
              </a:r>
              <a:endPara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ctr"/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교장 선생님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99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A94BBE6-C9C4-C1A5-99B9-0889E190BACD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3DAE66-B3C1-73A5-D63E-2E4838A152F8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80BE5205-15F6-8300-8127-B60BAA7FD6EE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CE332E-8D91-55E4-0793-04FB647A6AA6}"/>
              </a:ext>
            </a:extLst>
          </p:cNvPr>
          <p:cNvGrpSpPr/>
          <p:nvPr/>
        </p:nvGrpSpPr>
        <p:grpSpPr>
          <a:xfrm>
            <a:off x="2212126" y="2265388"/>
            <a:ext cx="1722848" cy="2327225"/>
            <a:chOff x="2507261" y="978398"/>
            <a:chExt cx="1722848" cy="232722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9B5F560-04FB-F482-87E7-F10356C09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7261" y="978398"/>
              <a:ext cx="1722848" cy="172284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209474-A683-C99D-7E2D-D83FE86D6930}"/>
                </a:ext>
              </a:extLst>
            </p:cNvPr>
            <p:cNvSpPr txBox="1"/>
            <p:nvPr/>
          </p:nvSpPr>
          <p:spPr>
            <a:xfrm>
              <a:off x="2575039" y="2659292"/>
              <a:ext cx="15872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err="1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우테코</a:t>
              </a:r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고등학교</a:t>
              </a:r>
              <a:endPara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ctr"/>
              <a:r>
                <a:rPr kumimoji="1" lang="ko-KR" altLang="en-US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교장 선생님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9D3CC19-A042-1E51-6031-4260D7D882A6}"/>
              </a:ext>
            </a:extLst>
          </p:cNvPr>
          <p:cNvGrpSpPr/>
          <p:nvPr/>
        </p:nvGrpSpPr>
        <p:grpSpPr>
          <a:xfrm>
            <a:off x="5497452" y="2229603"/>
            <a:ext cx="4482422" cy="2398795"/>
            <a:chOff x="4447324" y="2120043"/>
            <a:chExt cx="4482422" cy="23987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5D7000-750A-90BB-76F4-B9043F4FE087}"/>
                </a:ext>
              </a:extLst>
            </p:cNvPr>
            <p:cNvSpPr txBox="1"/>
            <p:nvPr/>
          </p:nvSpPr>
          <p:spPr>
            <a:xfrm>
              <a:off x="4447324" y="2120043"/>
              <a:ext cx="2561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0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만약 이렇게 요청한다면</a:t>
              </a:r>
              <a:r>
                <a:rPr kumimoji="1" lang="en-US" altLang="ko-KR" sz="20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?</a:t>
              </a:r>
              <a:endParaRPr kumimoji="1" lang="ko-KR" altLang="en-US" sz="20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41B428B-B157-4135-DCFF-4AD6165AEE44}"/>
                </a:ext>
              </a:extLst>
            </p:cNvPr>
            <p:cNvGrpSpPr/>
            <p:nvPr/>
          </p:nvGrpSpPr>
          <p:grpSpPr>
            <a:xfrm>
              <a:off x="4469626" y="2588324"/>
              <a:ext cx="4460120" cy="1930514"/>
              <a:chOff x="4522013" y="2815324"/>
              <a:chExt cx="4460120" cy="1930514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199B5FD-6114-2760-1BD3-6AE09153CA42}"/>
                  </a:ext>
                </a:extLst>
              </p:cNvPr>
              <p:cNvGrpSpPr/>
              <p:nvPr/>
            </p:nvGrpSpPr>
            <p:grpSpPr>
              <a:xfrm>
                <a:off x="4522013" y="2815324"/>
                <a:ext cx="554375" cy="554375"/>
                <a:chOff x="4493276" y="3126146"/>
                <a:chExt cx="554375" cy="554375"/>
              </a:xfrm>
            </p:grpSpPr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38740F0C-AE2E-C663-1FFD-57099FEDD6F1}"/>
                    </a:ext>
                  </a:extLst>
                </p:cNvPr>
                <p:cNvSpPr/>
                <p:nvPr/>
              </p:nvSpPr>
              <p:spPr>
                <a:xfrm>
                  <a:off x="4493276" y="3126146"/>
                  <a:ext cx="554375" cy="554375"/>
                </a:xfrm>
                <a:prstGeom prst="ellipse">
                  <a:avLst/>
                </a:prstGeom>
                <a:solidFill>
                  <a:srgbClr val="9BE0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E4BA20A-67EA-6CBB-D2B7-F903D00430E6}"/>
                    </a:ext>
                  </a:extLst>
                </p:cNvPr>
                <p:cNvSpPr txBox="1"/>
                <p:nvPr/>
              </p:nvSpPr>
              <p:spPr>
                <a:xfrm>
                  <a:off x="4622025" y="3172501"/>
                  <a:ext cx="2968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latin typeface="BM HANNA Pro OTF" panose="020B0600000101010101" pitchFamily="34" charset="-127"/>
                      <a:ea typeface="BM HANNA Pro OTF" panose="020B0600000101010101" pitchFamily="34" charset="-127"/>
                    </a:rPr>
                    <a:t>1</a:t>
                  </a:r>
                  <a:endPara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CCC2F1-55D3-3DE6-8D97-3CACD9E0960E}"/>
                  </a:ext>
                </a:extLst>
              </p:cNvPr>
              <p:cNvSpPr txBox="1"/>
              <p:nvPr/>
            </p:nvSpPr>
            <p:spPr>
              <a:xfrm>
                <a:off x="5205137" y="2861679"/>
                <a:ext cx="25587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국어 교재를 펴세요</a:t>
                </a:r>
                <a:r>
                  <a:rPr kumimoji="1" lang="en-US" altLang="ko-KR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.</a:t>
                </a:r>
                <a:endPara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68313B4B-696F-DCE2-CAA0-1C274099D617}"/>
                  </a:ext>
                </a:extLst>
              </p:cNvPr>
              <p:cNvGrpSpPr/>
              <p:nvPr/>
            </p:nvGrpSpPr>
            <p:grpSpPr>
              <a:xfrm>
                <a:off x="4522013" y="3480216"/>
                <a:ext cx="554375" cy="554375"/>
                <a:chOff x="4493276" y="3126146"/>
                <a:chExt cx="554375" cy="554375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E6FA6343-0FF9-63CB-C336-B4CC0CB931AD}"/>
                    </a:ext>
                  </a:extLst>
                </p:cNvPr>
                <p:cNvSpPr/>
                <p:nvPr/>
              </p:nvSpPr>
              <p:spPr>
                <a:xfrm>
                  <a:off x="4493276" y="3126146"/>
                  <a:ext cx="554375" cy="554375"/>
                </a:xfrm>
                <a:prstGeom prst="ellipse">
                  <a:avLst/>
                </a:prstGeom>
                <a:solidFill>
                  <a:srgbClr val="A4BC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622AD1-BF6D-A408-B487-A2DA21389A78}"/>
                    </a:ext>
                  </a:extLst>
                </p:cNvPr>
                <p:cNvSpPr txBox="1"/>
                <p:nvPr/>
              </p:nvSpPr>
              <p:spPr>
                <a:xfrm>
                  <a:off x="4589965" y="3172501"/>
                  <a:ext cx="3609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latin typeface="BM HANNA Pro OTF" panose="020B0600000101010101" pitchFamily="34" charset="-127"/>
                      <a:ea typeface="BM HANNA Pro OTF" panose="020B0600000101010101" pitchFamily="34" charset="-127"/>
                    </a:rPr>
                    <a:t>2</a:t>
                  </a:r>
                  <a:endPara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25A547-6C9E-072B-E103-6A065EAA39B3}"/>
                  </a:ext>
                </a:extLst>
              </p:cNvPr>
              <p:cNvSpPr txBox="1"/>
              <p:nvPr/>
            </p:nvSpPr>
            <p:spPr>
              <a:xfrm>
                <a:off x="5205137" y="3526571"/>
                <a:ext cx="35092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학생에게 책을 읽게 하세요</a:t>
                </a:r>
                <a:r>
                  <a:rPr kumimoji="1" lang="en-US" altLang="ko-KR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.</a:t>
                </a:r>
                <a:endPara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343F90F4-D5EB-02EB-D9B6-75BCF0D10DE1}"/>
                  </a:ext>
                </a:extLst>
              </p:cNvPr>
              <p:cNvGrpSpPr/>
              <p:nvPr/>
            </p:nvGrpSpPr>
            <p:grpSpPr>
              <a:xfrm>
                <a:off x="4522013" y="4191463"/>
                <a:ext cx="554375" cy="554375"/>
                <a:chOff x="4493276" y="3126146"/>
                <a:chExt cx="554375" cy="554375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BD35D7D6-FE27-3325-E93C-46C5089C488C}"/>
                    </a:ext>
                  </a:extLst>
                </p:cNvPr>
                <p:cNvSpPr/>
                <p:nvPr/>
              </p:nvSpPr>
              <p:spPr>
                <a:xfrm>
                  <a:off x="4493276" y="3126146"/>
                  <a:ext cx="554375" cy="554375"/>
                </a:xfrm>
                <a:prstGeom prst="ellipse">
                  <a:avLst/>
                </a:prstGeom>
                <a:solidFill>
                  <a:srgbClr val="E0B5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07324CF-EA49-735E-1084-6E7FA00F68FF}"/>
                    </a:ext>
                  </a:extLst>
                </p:cNvPr>
                <p:cNvSpPr txBox="1"/>
                <p:nvPr/>
              </p:nvSpPr>
              <p:spPr>
                <a:xfrm>
                  <a:off x="4592369" y="3172501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latin typeface="BM HANNA Pro OTF" panose="020B0600000101010101" pitchFamily="34" charset="-127"/>
                      <a:ea typeface="BM HANNA Pro OTF" panose="020B0600000101010101" pitchFamily="34" charset="-127"/>
                    </a:rPr>
                    <a:t>3</a:t>
                  </a:r>
                  <a:endPara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endParaRP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8DD867-B6D0-62CA-75F4-382A882902EC}"/>
                  </a:ext>
                </a:extLst>
              </p:cNvPr>
              <p:cNvSpPr txBox="1"/>
              <p:nvPr/>
            </p:nvSpPr>
            <p:spPr>
              <a:xfrm>
                <a:off x="5205137" y="4237818"/>
                <a:ext cx="3776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학생에게 문제를 풀게 하세요</a:t>
                </a:r>
                <a:r>
                  <a:rPr kumimoji="1" lang="en-US" altLang="ko-KR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.</a:t>
                </a:r>
                <a:endPara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686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88C0949-A5AC-CC4C-A300-0DCC04B4961C}"/>
              </a:ext>
            </a:extLst>
          </p:cNvPr>
          <p:cNvSpPr/>
          <p:nvPr/>
        </p:nvSpPr>
        <p:spPr>
          <a:xfrm>
            <a:off x="4434065" y="3248498"/>
            <a:ext cx="5846768" cy="315884"/>
          </a:xfrm>
          <a:prstGeom prst="rect">
            <a:avLst/>
          </a:prstGeom>
          <a:solidFill>
            <a:srgbClr val="33B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94BBE6-C9C4-C1A5-99B9-0889E190BACD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3DAE66-B3C1-73A5-D63E-2E4838A152F8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80BE5205-15F6-8300-8127-B60BAA7FD6EE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3AC27D-B467-D303-FBEE-B8F5B0AF674B}"/>
              </a:ext>
            </a:extLst>
          </p:cNvPr>
          <p:cNvGrpSpPr/>
          <p:nvPr/>
        </p:nvGrpSpPr>
        <p:grpSpPr>
          <a:xfrm>
            <a:off x="1977671" y="2247495"/>
            <a:ext cx="8568479" cy="2363010"/>
            <a:chOff x="2173515" y="2229603"/>
            <a:chExt cx="8568479" cy="236301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96D1EF-FAFC-2E0D-C581-4EB1D0F2FDAD}"/>
                </a:ext>
              </a:extLst>
            </p:cNvPr>
            <p:cNvGrpSpPr/>
            <p:nvPr/>
          </p:nvGrpSpPr>
          <p:grpSpPr>
            <a:xfrm>
              <a:off x="2173515" y="2229603"/>
              <a:ext cx="1722848" cy="2363010"/>
              <a:chOff x="2173515" y="2229603"/>
              <a:chExt cx="1722848" cy="236301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09474-A683-C99D-7E2D-D83FE86D6930}"/>
                  </a:ext>
                </a:extLst>
              </p:cNvPr>
              <p:cNvSpPr txBox="1"/>
              <p:nvPr/>
            </p:nvSpPr>
            <p:spPr>
              <a:xfrm>
                <a:off x="2279904" y="3946282"/>
                <a:ext cx="15872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dirty="0" err="1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우테코</a:t>
                </a:r>
                <a:r>
                  <a:rPr kumimoji="1" lang="ko-KR" altLang="en-US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 고등학교</a:t>
                </a:r>
                <a:endPara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  <a:p>
                <a:pPr algn="ctr"/>
                <a:r>
                  <a:rPr kumimoji="1" lang="ko-KR" altLang="en-US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국어 선생님</a:t>
                </a:r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6138A34E-F5B4-9DCC-1489-980BB1FBE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73515" y="2229603"/>
                <a:ext cx="1722848" cy="1722848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507A25-AE5B-8747-AAF2-AE15BA93118C}"/>
                </a:ext>
              </a:extLst>
            </p:cNvPr>
            <p:cNvSpPr txBox="1"/>
            <p:nvPr/>
          </p:nvSpPr>
          <p:spPr>
            <a:xfrm>
              <a:off x="4606981" y="3147618"/>
              <a:ext cx="6135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’</a:t>
              </a:r>
              <a:r>
                <a:rPr kumimoji="1" lang="ko-KR" altLang="en-US" sz="2400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국어 선생님</a:t>
              </a:r>
              <a:r>
                <a:rPr kumimoji="1" lang="en-US" altLang="ko-KR" sz="2400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’</a:t>
              </a:r>
              <a:r>
                <a:rPr kumimoji="1" lang="ko-KR" altLang="en-US" sz="2400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이 자신의 수업 방식을 정할 수 없다</a:t>
              </a:r>
              <a:r>
                <a:rPr kumimoji="1" lang="en-US" altLang="ko-KR" sz="2400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</a:t>
              </a:r>
            </a:p>
            <a:p>
              <a:r>
                <a: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만약</a:t>
              </a:r>
              <a:r>
                <a:rPr kumimoji="1" lang="en-US" altLang="ko-KR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,</a:t>
              </a:r>
              <a:r>
                <a: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 국어 선생님이 수업 방식을 바꿔야만 한다면</a:t>
              </a:r>
              <a:r>
                <a:rPr kumimoji="1" lang="en-US" altLang="ko-KR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?</a:t>
              </a:r>
              <a:endPara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54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CBD26A3-1FA2-BC8C-17A8-C05FC79BA725}"/>
              </a:ext>
            </a:extLst>
          </p:cNvPr>
          <p:cNvGrpSpPr/>
          <p:nvPr/>
        </p:nvGrpSpPr>
        <p:grpSpPr>
          <a:xfrm>
            <a:off x="2209800" y="1152193"/>
            <a:ext cx="7772400" cy="4553615"/>
            <a:chOff x="2209800" y="913673"/>
            <a:chExt cx="7772400" cy="455361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EC0E49F-3248-A8E0-9780-B740CE791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913673"/>
              <a:ext cx="7772400" cy="377474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5179E0-69D2-3BE3-8E36-727E2AEA11A2}"/>
                </a:ext>
              </a:extLst>
            </p:cNvPr>
            <p:cNvSpPr txBox="1"/>
            <p:nvPr/>
          </p:nvSpPr>
          <p:spPr>
            <a:xfrm>
              <a:off x="2967580" y="5067178"/>
              <a:ext cx="6256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0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수업 방식이 바뀌면 교장 선생님의 호출 방식도 바뀌어야 한다</a:t>
              </a:r>
              <a:r>
                <a:rPr kumimoji="1" lang="en-US" altLang="ko-KR" sz="20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D6CB8D-8837-278C-25DE-D29D8D927FC7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783857-6837-C426-5620-4302E7A1716D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36A93A21-7486-1AA3-6287-82F996F3BD61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83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9EDBD6-1304-64F3-1FC8-7DFE32C8831F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9160AF-051B-A2B9-0E9F-3B003B2C28BF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841BCD1E-7EEA-EFF8-6F08-202B744C6B94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9B920D-3618-36C5-F195-EB741B008DC3}"/>
              </a:ext>
            </a:extLst>
          </p:cNvPr>
          <p:cNvGrpSpPr/>
          <p:nvPr/>
        </p:nvGrpSpPr>
        <p:grpSpPr>
          <a:xfrm>
            <a:off x="1672120" y="2265388"/>
            <a:ext cx="8847760" cy="2327225"/>
            <a:chOff x="2212126" y="2265388"/>
            <a:chExt cx="8847760" cy="232722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2BC96AB-47C2-F30F-647A-0984CD2E758C}"/>
                </a:ext>
              </a:extLst>
            </p:cNvPr>
            <p:cNvGrpSpPr/>
            <p:nvPr/>
          </p:nvGrpSpPr>
          <p:grpSpPr>
            <a:xfrm>
              <a:off x="2212126" y="2265388"/>
              <a:ext cx="1722848" cy="2327225"/>
              <a:chOff x="2507261" y="978398"/>
              <a:chExt cx="1722848" cy="232722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99B20A9F-FE99-95E9-C07E-43CDC276F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07261" y="978398"/>
                <a:ext cx="1722848" cy="1722848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E3398F-92BC-39F1-95F0-B399E20695FD}"/>
                  </a:ext>
                </a:extLst>
              </p:cNvPr>
              <p:cNvSpPr txBox="1"/>
              <p:nvPr/>
            </p:nvSpPr>
            <p:spPr>
              <a:xfrm>
                <a:off x="2575039" y="2659292"/>
                <a:ext cx="15872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dirty="0" err="1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우테코</a:t>
                </a:r>
                <a:r>
                  <a:rPr kumimoji="1" lang="ko-KR" altLang="en-US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 고등학교</a:t>
                </a:r>
                <a:endPara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  <a:p>
                <a:pPr algn="ctr"/>
                <a:r>
                  <a:rPr kumimoji="1" lang="ko-KR" altLang="en-US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교장 선생님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397A38-44F6-562E-FF4B-EA9B8626480A}"/>
                </a:ext>
              </a:extLst>
            </p:cNvPr>
            <p:cNvSpPr txBox="1"/>
            <p:nvPr/>
          </p:nvSpPr>
          <p:spPr>
            <a:xfrm>
              <a:off x="4201887" y="3228945"/>
              <a:ext cx="685799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R" sz="20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‘</a:t>
              </a:r>
              <a:r>
                <a:rPr kumimoji="1" lang="ko-KR" altLang="en-US" sz="20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국어 선생님</a:t>
              </a:r>
              <a:r>
                <a:rPr kumimoji="1" lang="en-US" altLang="ko-KR" sz="20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’</a:t>
              </a:r>
              <a:r>
                <a:rPr kumimoji="1" lang="ko-KR" altLang="en-US" sz="20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이 어떤 방식으로 수업을 하는지 세부 내용이 중요할까</a:t>
              </a:r>
              <a:r>
                <a:rPr kumimoji="1" lang="en-US" altLang="ko-KR" sz="20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4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6D6CB8D-8837-278C-25DE-D29D8D927FC7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783857-6837-C426-5620-4302E7A1716D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36A93A21-7486-1AA3-6287-82F996F3BD61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02EBAF4-85B3-D86C-021B-295F994D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30348"/>
            <a:ext cx="7772400" cy="2886513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3676EC-9B28-934D-BB2E-6F2CF172BDD8}"/>
              </a:ext>
            </a:extLst>
          </p:cNvPr>
          <p:cNvGrpSpPr/>
          <p:nvPr/>
        </p:nvGrpSpPr>
        <p:grpSpPr>
          <a:xfrm>
            <a:off x="3131887" y="1433502"/>
            <a:ext cx="5928226" cy="535746"/>
            <a:chOff x="3269746" y="1433502"/>
            <a:chExt cx="5928226" cy="53574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793A693-1FAA-65E3-A7B1-28833609EA4C}"/>
                </a:ext>
              </a:extLst>
            </p:cNvPr>
            <p:cNvSpPr/>
            <p:nvPr/>
          </p:nvSpPr>
          <p:spPr>
            <a:xfrm>
              <a:off x="3340822" y="1446028"/>
              <a:ext cx="1622121" cy="523220"/>
            </a:xfrm>
            <a:prstGeom prst="rect">
              <a:avLst/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5179E0-69D2-3BE3-8E36-727E2AEA11A2}"/>
                </a:ext>
              </a:extLst>
            </p:cNvPr>
            <p:cNvSpPr txBox="1"/>
            <p:nvPr/>
          </p:nvSpPr>
          <p:spPr>
            <a:xfrm>
              <a:off x="3269746" y="1433502"/>
              <a:ext cx="5928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“</a:t>
              </a:r>
              <a:r>
                <a:rPr kumimoji="1" lang="ko-KR" altLang="en-US" sz="2800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수업 하라</a:t>
              </a:r>
              <a:r>
                <a:rPr kumimoji="1" lang="en-US" altLang="ko-KR" sz="2800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”</a:t>
              </a:r>
              <a:r>
                <a:rPr kumimoji="1" lang="ko-KR" altLang="en-US" sz="28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는 추상적인 요청으로 바꾸자</a:t>
              </a:r>
              <a:r>
                <a:rPr kumimoji="1" lang="en-US" altLang="ko-KR" sz="28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6D9611-20E9-7EDA-546D-A9EF83AB0669}"/>
              </a:ext>
            </a:extLst>
          </p:cNvPr>
          <p:cNvGrpSpPr/>
          <p:nvPr/>
        </p:nvGrpSpPr>
        <p:grpSpPr>
          <a:xfrm>
            <a:off x="1952757" y="4575346"/>
            <a:ext cx="554375" cy="554375"/>
            <a:chOff x="4493276" y="3126146"/>
            <a:chExt cx="554375" cy="55437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DA02916-2CD5-F78E-BBD5-582D7FDE4FC5}"/>
                </a:ext>
              </a:extLst>
            </p:cNvPr>
            <p:cNvSpPr/>
            <p:nvPr/>
          </p:nvSpPr>
          <p:spPr>
            <a:xfrm>
              <a:off x="4493276" y="3126146"/>
              <a:ext cx="554375" cy="554375"/>
            </a:xfrm>
            <a:prstGeom prst="ellipse">
              <a:avLst/>
            </a:prstGeom>
            <a:solidFill>
              <a:srgbClr val="F9BD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1B4E15-2112-2C81-83D3-1D74AD0172A8}"/>
                </a:ext>
              </a:extLst>
            </p:cNvPr>
            <p:cNvSpPr txBox="1"/>
            <p:nvPr/>
          </p:nvSpPr>
          <p:spPr>
            <a:xfrm>
              <a:off x="4622025" y="317250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1</a:t>
              </a:r>
              <a:endPara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339ABEB-3060-09D7-7EB1-B9C8B8437EC9}"/>
              </a:ext>
            </a:extLst>
          </p:cNvPr>
          <p:cNvSpPr txBox="1"/>
          <p:nvPr/>
        </p:nvSpPr>
        <p:spPr>
          <a:xfrm>
            <a:off x="2635881" y="4621701"/>
            <a:ext cx="600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수업의 세부 방식을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‘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국어 선생님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’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 정할 수 있다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endParaRPr kumimoji="1" lang="ko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1CF4C40-FDA7-45AD-0B3F-73C45C92BA3D}"/>
              </a:ext>
            </a:extLst>
          </p:cNvPr>
          <p:cNvGrpSpPr/>
          <p:nvPr/>
        </p:nvGrpSpPr>
        <p:grpSpPr>
          <a:xfrm>
            <a:off x="1952757" y="5240238"/>
            <a:ext cx="554375" cy="554375"/>
            <a:chOff x="4493276" y="3126146"/>
            <a:chExt cx="554375" cy="55437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9E97851-172D-91FA-8165-82CB180BB2EA}"/>
                </a:ext>
              </a:extLst>
            </p:cNvPr>
            <p:cNvSpPr/>
            <p:nvPr/>
          </p:nvSpPr>
          <p:spPr>
            <a:xfrm>
              <a:off x="4493276" y="3126146"/>
              <a:ext cx="554375" cy="554375"/>
            </a:xfrm>
            <a:prstGeom prst="ellipse">
              <a:avLst/>
            </a:prstGeom>
            <a:solidFill>
              <a:srgbClr val="F9B8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08D030-E10A-3969-6E50-B3C962A34250}"/>
                </a:ext>
              </a:extLst>
            </p:cNvPr>
            <p:cNvSpPr txBox="1"/>
            <p:nvPr/>
          </p:nvSpPr>
          <p:spPr>
            <a:xfrm>
              <a:off x="4589965" y="3172501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2</a:t>
              </a:r>
              <a:endPara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C9BC9D8-1390-37D9-1BD4-63FACD988090}"/>
              </a:ext>
            </a:extLst>
          </p:cNvPr>
          <p:cNvSpPr txBox="1"/>
          <p:nvPr/>
        </p:nvSpPr>
        <p:spPr>
          <a:xfrm>
            <a:off x="2635881" y="5286593"/>
            <a:ext cx="760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수업 방식을 바꿔도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‘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교장 선생님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’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의 호출은 바꾸지 않아도 된다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endParaRPr kumimoji="1" lang="ko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91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6D6CB8D-8837-278C-25DE-D29D8D927FC7}"/>
              </a:ext>
            </a:extLst>
          </p:cNvPr>
          <p:cNvGrpSpPr/>
          <p:nvPr/>
        </p:nvGrpSpPr>
        <p:grpSpPr>
          <a:xfrm>
            <a:off x="277587" y="263618"/>
            <a:ext cx="4905466" cy="650055"/>
            <a:chOff x="306614" y="191048"/>
            <a:chExt cx="4905466" cy="6500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783857-6837-C426-5620-4302E7A1716D}"/>
                </a:ext>
              </a:extLst>
            </p:cNvPr>
            <p:cNvSpPr txBox="1"/>
            <p:nvPr/>
          </p:nvSpPr>
          <p:spPr>
            <a:xfrm>
              <a:off x="364278" y="254465"/>
              <a:ext cx="4847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[</a:t>
              </a:r>
              <a:r>
                <a:rPr kumimoji="1" lang="ko-KR" altLang="en-US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객체지향의 사실과 오해</a:t>
              </a:r>
              <a:r>
                <a:rPr kumimoji="1" lang="en-US" altLang="ko-KR" sz="12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]</a:t>
              </a:r>
            </a:p>
            <a:p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자율적</a:t>
              </a:r>
              <a:r>
                <a:rPr kumimoji="1" lang="en-US" altLang="ko-KR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6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 객체를 만드는 여정</a:t>
              </a:r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36A93A21-7486-1AA3-6287-82F996F3BD61}"/>
                </a:ext>
              </a:extLst>
            </p:cNvPr>
            <p:cNvSpPr/>
            <p:nvPr/>
          </p:nvSpPr>
          <p:spPr>
            <a:xfrm rot="5400000">
              <a:off x="4446" y="493216"/>
              <a:ext cx="650055" cy="45719"/>
            </a:xfrm>
            <a:prstGeom prst="roundRect">
              <a:avLst>
                <a:gd name="adj" fmla="val 50000"/>
              </a:avLst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3676EC-9B28-934D-BB2E-6F2CF172BDD8}"/>
              </a:ext>
            </a:extLst>
          </p:cNvPr>
          <p:cNvGrpSpPr/>
          <p:nvPr/>
        </p:nvGrpSpPr>
        <p:grpSpPr>
          <a:xfrm>
            <a:off x="3131887" y="1433502"/>
            <a:ext cx="5928226" cy="535746"/>
            <a:chOff x="3269746" y="1433502"/>
            <a:chExt cx="5928226" cy="53574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793A693-1FAA-65E3-A7B1-28833609EA4C}"/>
                </a:ext>
              </a:extLst>
            </p:cNvPr>
            <p:cNvSpPr/>
            <p:nvPr/>
          </p:nvSpPr>
          <p:spPr>
            <a:xfrm>
              <a:off x="3340822" y="1446028"/>
              <a:ext cx="1622121" cy="523220"/>
            </a:xfrm>
            <a:prstGeom prst="rect">
              <a:avLst/>
            </a:prstGeom>
            <a:solidFill>
              <a:srgbClr val="33B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5179E0-69D2-3BE3-8E36-727E2AEA11A2}"/>
                </a:ext>
              </a:extLst>
            </p:cNvPr>
            <p:cNvSpPr txBox="1"/>
            <p:nvPr/>
          </p:nvSpPr>
          <p:spPr>
            <a:xfrm>
              <a:off x="3269746" y="1433502"/>
              <a:ext cx="5928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“</a:t>
              </a:r>
              <a:r>
                <a:rPr kumimoji="1" lang="ko-KR" altLang="en-US" sz="2800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수업 하라</a:t>
              </a:r>
              <a:r>
                <a:rPr kumimoji="1" lang="en-US" altLang="ko-KR" sz="2800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”</a:t>
              </a:r>
              <a:r>
                <a:rPr kumimoji="1" lang="ko-KR" altLang="en-US" sz="28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는 추상적인 요청으로 바꾸자</a:t>
              </a:r>
              <a:r>
                <a:rPr kumimoji="1" lang="en-US" altLang="ko-KR" sz="28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5499B6-DFEE-4C7C-31D9-CB2E4536C3F8}"/>
              </a:ext>
            </a:extLst>
          </p:cNvPr>
          <p:cNvGrpSpPr/>
          <p:nvPr/>
        </p:nvGrpSpPr>
        <p:grpSpPr>
          <a:xfrm>
            <a:off x="-279626" y="1496920"/>
            <a:ext cx="7772400" cy="5614183"/>
            <a:chOff x="-279626" y="1496920"/>
            <a:chExt cx="7772400" cy="561418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FDD15B8-D560-C466-9407-08B9F143B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26" y="1496920"/>
              <a:ext cx="7772400" cy="5614183"/>
            </a:xfrm>
            <a:prstGeom prst="rect">
              <a:avLst/>
            </a:prstGeom>
          </p:spPr>
        </p:pic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7371236F-40B6-31C4-3CCD-806F45F069A4}"/>
                </a:ext>
              </a:extLst>
            </p:cNvPr>
            <p:cNvSpPr/>
            <p:nvPr/>
          </p:nvSpPr>
          <p:spPr>
            <a:xfrm>
              <a:off x="1553029" y="3246362"/>
              <a:ext cx="2791581" cy="537028"/>
            </a:xfrm>
            <a:prstGeom prst="roundRect">
              <a:avLst/>
            </a:prstGeom>
            <a:noFill/>
            <a:ln w="28575">
              <a:solidFill>
                <a:srgbClr val="33BDB5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DFE545D-979A-6FDF-468F-5D2E6D3FB3A4}"/>
              </a:ext>
            </a:extLst>
          </p:cNvPr>
          <p:cNvGrpSpPr/>
          <p:nvPr/>
        </p:nvGrpSpPr>
        <p:grpSpPr>
          <a:xfrm>
            <a:off x="7219668" y="3489028"/>
            <a:ext cx="4541873" cy="1417634"/>
            <a:chOff x="7219668" y="3090446"/>
            <a:chExt cx="4541873" cy="14176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0F3CD-7747-34C5-51C3-B68F22FE874E}"/>
                </a:ext>
              </a:extLst>
            </p:cNvPr>
            <p:cNvSpPr txBox="1"/>
            <p:nvPr/>
          </p:nvSpPr>
          <p:spPr>
            <a:xfrm>
              <a:off x="7902792" y="3090446"/>
              <a:ext cx="385874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“</a:t>
              </a:r>
              <a:r>
                <a:rPr kumimoji="1" lang="ko-KR" altLang="en-US" sz="20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자율성</a:t>
              </a:r>
              <a:r>
                <a:rPr kumimoji="1" lang="en-US" altLang="ko-KR" sz="20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"</a:t>
              </a:r>
            </a:p>
            <a:p>
              <a:r>
                <a:rPr kumimoji="1" lang="ko-KR" altLang="en-US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수업의 구체적 방식은 자유롭게 선택한다</a:t>
              </a:r>
              <a:r>
                <a:rPr kumimoji="1" lang="en-US" altLang="ko-KR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DF396F0-E02E-19AA-B0A2-07502CD78C8B}"/>
                </a:ext>
              </a:extLst>
            </p:cNvPr>
            <p:cNvGrpSpPr/>
            <p:nvPr/>
          </p:nvGrpSpPr>
          <p:grpSpPr>
            <a:xfrm>
              <a:off x="7219668" y="3151812"/>
              <a:ext cx="554375" cy="554375"/>
              <a:chOff x="4493276" y="3126146"/>
              <a:chExt cx="554375" cy="554375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FB722C3-D9DB-7482-FD1A-F8BE5B4C57BD}"/>
                  </a:ext>
                </a:extLst>
              </p:cNvPr>
              <p:cNvSpPr/>
              <p:nvPr/>
            </p:nvSpPr>
            <p:spPr>
              <a:xfrm>
                <a:off x="4493276" y="3126146"/>
                <a:ext cx="554375" cy="554375"/>
              </a:xfrm>
              <a:prstGeom prst="ellipse">
                <a:avLst/>
              </a:prstGeom>
              <a:solidFill>
                <a:srgbClr val="F9D8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BA6C27-0B29-ACF7-980D-E8126A9C522A}"/>
                  </a:ext>
                </a:extLst>
              </p:cNvPr>
              <p:cNvSpPr txBox="1"/>
              <p:nvPr/>
            </p:nvSpPr>
            <p:spPr>
              <a:xfrm>
                <a:off x="4622025" y="3172501"/>
                <a:ext cx="2968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1</a:t>
                </a:r>
                <a:endPara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9B3654-C0CB-4932-B6E4-D41EDBB847BF}"/>
                </a:ext>
              </a:extLst>
            </p:cNvPr>
            <p:cNvSpPr txBox="1"/>
            <p:nvPr/>
          </p:nvSpPr>
          <p:spPr>
            <a:xfrm>
              <a:off x="7902792" y="3830972"/>
              <a:ext cx="306205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“</a:t>
              </a:r>
              <a:r>
                <a:rPr kumimoji="1" lang="ko-KR" altLang="en-US" sz="20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캡슐화</a:t>
              </a:r>
              <a:r>
                <a:rPr kumimoji="1" lang="en-US" altLang="ko-KR" sz="20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,</a:t>
              </a:r>
              <a:r>
                <a:rPr kumimoji="1" lang="ko-KR" altLang="en-US" sz="20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 정보 은닉</a:t>
              </a:r>
              <a:r>
                <a:rPr kumimoji="1" lang="en-US" altLang="ko-KR" sz="20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"</a:t>
              </a:r>
            </a:p>
            <a:p>
              <a:r>
                <a:rPr kumimoji="1" lang="ko-KR" altLang="en-US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구체적 방식은 공개할 필요 없다</a:t>
              </a:r>
              <a:r>
                <a:rPr kumimoji="1" lang="en-US" altLang="ko-KR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F26B384-FDC0-A587-311C-2E8F3609400D}"/>
                </a:ext>
              </a:extLst>
            </p:cNvPr>
            <p:cNvGrpSpPr/>
            <p:nvPr/>
          </p:nvGrpSpPr>
          <p:grpSpPr>
            <a:xfrm>
              <a:off x="7219668" y="3892338"/>
              <a:ext cx="554375" cy="554375"/>
              <a:chOff x="4493276" y="3126146"/>
              <a:chExt cx="554375" cy="554375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A8910A25-216D-5762-18C6-00D213585B4B}"/>
                  </a:ext>
                </a:extLst>
              </p:cNvPr>
              <p:cNvSpPr/>
              <p:nvPr/>
            </p:nvSpPr>
            <p:spPr>
              <a:xfrm>
                <a:off x="4493276" y="3126146"/>
                <a:ext cx="554375" cy="554375"/>
              </a:xfrm>
              <a:prstGeom prst="ellipse">
                <a:avLst/>
              </a:prstGeom>
              <a:solidFill>
                <a:srgbClr val="F9F7B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FD13EC-67A1-041D-169E-8BA62368A6B2}"/>
                  </a:ext>
                </a:extLst>
              </p:cNvPr>
              <p:cNvSpPr txBox="1"/>
              <p:nvPr/>
            </p:nvSpPr>
            <p:spPr>
              <a:xfrm>
                <a:off x="4589965" y="3172501"/>
                <a:ext cx="360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2400" dirty="0"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2</a:t>
                </a:r>
                <a:endParaRPr kumimoji="1" lang="ko-KR" altLang="en-US" sz="2400" dirty="0"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016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826</Words>
  <Application>Microsoft Macintosh PowerPoint</Application>
  <PresentationFormat>와이드스크린</PresentationFormat>
  <Paragraphs>146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BM HANNA Air OTF</vt:lpstr>
      <vt:lpstr>BM HANNA Pro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민주 김</dc:creator>
  <cp:lastModifiedBy>민주 김</cp:lastModifiedBy>
  <cp:revision>4</cp:revision>
  <dcterms:created xsi:type="dcterms:W3CDTF">2024-03-17T13:49:50Z</dcterms:created>
  <dcterms:modified xsi:type="dcterms:W3CDTF">2024-03-17T17:02:39Z</dcterms:modified>
</cp:coreProperties>
</file>