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772" r:id="rId2"/>
    <p:sldId id="800" r:id="rId3"/>
    <p:sldId id="786" r:id="rId4"/>
    <p:sldId id="801" r:id="rId5"/>
    <p:sldId id="802" r:id="rId6"/>
    <p:sldId id="795" r:id="rId7"/>
    <p:sldId id="803" r:id="rId8"/>
    <p:sldId id="80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4C5E10-1B62-4EE4-888F-B3597994007F}">
          <p14:sldIdLst>
            <p14:sldId id="772"/>
            <p14:sldId id="800"/>
            <p14:sldId id="786"/>
            <p14:sldId id="801"/>
            <p14:sldId id="802"/>
            <p14:sldId id="795"/>
            <p14:sldId id="803"/>
            <p14:sldId id="80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" initials="Y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4"/>
    <a:srgbClr val="656565"/>
    <a:srgbClr val="B9DBEB"/>
    <a:srgbClr val="63FDFD"/>
    <a:srgbClr val="1A3270"/>
    <a:srgbClr val="D9D9D9"/>
    <a:srgbClr val="D0D8E8"/>
    <a:srgbClr val="1F497D"/>
    <a:srgbClr val="FFFF00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4" autoAdjust="0"/>
    <p:restoredTop sz="93439" autoAdjust="0"/>
  </p:normalViewPr>
  <p:slideViewPr>
    <p:cSldViewPr snapToGrid="0">
      <p:cViewPr varScale="1">
        <p:scale>
          <a:sx n="57" d="100"/>
          <a:sy n="57" d="100"/>
        </p:scale>
        <p:origin x="-78" y="-1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93AE-0E48-4FC8-A20E-1868A5B0AA26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731AE-4CE3-46C9-A2AD-617D3C4A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9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63238C5-BCBD-5A47-422F-77E78ED43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2C40A212-838A-65D0-96BF-4873CFFA8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E39CC2B3-E2FE-9D69-66E8-D797B18F9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0E3E922-EF0C-A519-2760-741BBF453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1DE6-A2E4-974D-878C-5A707F07B596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56541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B2632F8-8EF4-CA32-42EE-0B0EC107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E0E34242-F4B2-03B0-51BB-0352ED71E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7E5D2432-6265-36B4-54E2-43CDC9D3E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F6DB76D-8356-4E9C-71BC-5E0A180AE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731AE-4CE3-46C9-A2AD-617D3C4A09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3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B2632F8-8EF4-CA32-42EE-0B0EC107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E0E34242-F4B2-03B0-51BB-0352ED71E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7E5D2432-6265-36B4-54E2-43CDC9D3E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F6DB76D-8356-4E9C-71BC-5E0A180AE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731AE-4CE3-46C9-A2AD-617D3C4A09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3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B2632F8-8EF4-CA32-42EE-0B0EC107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E0E34242-F4B2-03B0-51BB-0352ED71E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7E5D2432-6265-36B4-54E2-43CDC9D3E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F6DB76D-8356-4E9C-71BC-5E0A180AE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731AE-4CE3-46C9-A2AD-617D3C4A09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3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A5732C2-745F-9703-B5B9-14C6B6DAB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885742E3-7C46-A1C8-4654-98C8BB161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48552332-EB01-26C3-F1C4-E35453CD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259E14F-B007-4CF1-5FD0-4DF9E0532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731AE-4CE3-46C9-A2AD-617D3C4A09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A5732C2-745F-9703-B5B9-14C6B6DAB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885742E3-7C46-A1C8-4654-98C8BB161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48552332-EB01-26C3-F1C4-E35453CD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259E14F-B007-4CF1-5FD0-4DF9E0532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731AE-4CE3-46C9-A2AD-617D3C4A09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A5732C2-745F-9703-B5B9-14C6B6DAB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885742E3-7C46-A1C8-4654-98C8BB161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48552332-EB01-26C3-F1C4-E35453CD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259E14F-B007-4CF1-5FD0-4DF9E0532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731AE-4CE3-46C9-A2AD-617D3C4A09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185" y="1164567"/>
            <a:ext cx="11713633" cy="5282182"/>
          </a:xfrm>
        </p:spPr>
        <p:txBody>
          <a:bodyPr/>
          <a:lstStyle>
            <a:lvl1pPr marL="342900" indent="-342900">
              <a:buFont typeface="Wingdings" pitchFamily="2" charset="2"/>
              <a:buChar char="v"/>
              <a:defRPr b="1">
                <a:solidFill>
                  <a:schemeClr val="tx2"/>
                </a:solidFill>
              </a:defRPr>
            </a:lvl1pPr>
            <a:lvl2pPr marL="742950" indent="-285750"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143000" indent="-228600"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00200" indent="-228600">
              <a:buFont typeface="Wingdings" pitchFamily="2" charset="2"/>
              <a:buChar char="ü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472473" y="610419"/>
            <a:ext cx="1480345" cy="264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prstClr val="black"/>
                </a:solidFill>
              </a:rPr>
              <a:t>– </a:t>
            </a:r>
            <a:fld id="{4EBA050E-8A55-427A-B58E-966D3F02BB9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/>
                </a:solidFill>
              </a:rPr>
              <a:t> –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 userDrawn="1"/>
        </p:nvSpPr>
        <p:spPr>
          <a:xfrm>
            <a:off x="263402" y="1"/>
            <a:ext cx="7825564" cy="926183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457200"/>
            <a:endParaRPr sz="240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1997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294434"/>
            <a:ext cx="2397566" cy="5320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4E0B45D-756C-BB73-6633-7BDE1622AD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56" y="-3607"/>
            <a:ext cx="12177823" cy="915240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="" xmlns:a16="http://schemas.microsoft.com/office/drawing/2014/main" id="{7BCFE36D-F58D-97F3-B8F2-DC92C1D1BDA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39185" y="1026544"/>
            <a:ext cx="11713633" cy="528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B1513F86-B7AE-12A5-C904-8CFE26B3B878}"/>
              </a:ext>
            </a:extLst>
          </p:cNvPr>
          <p:cNvCxnSpPr/>
          <p:nvPr userDrawn="1"/>
        </p:nvCxnSpPr>
        <p:spPr>
          <a:xfrm>
            <a:off x="-6350" y="926183"/>
            <a:ext cx="1220893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FA2C1BE7-1E70-F9A2-66C1-5FA08A884AC6}"/>
              </a:ext>
            </a:extLst>
          </p:cNvPr>
          <p:cNvCxnSpPr/>
          <p:nvPr userDrawn="1"/>
        </p:nvCxnSpPr>
        <p:spPr>
          <a:xfrm flipV="1">
            <a:off x="-6351" y="957933"/>
            <a:ext cx="12202584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D50ED383-62BE-1DEA-F877-4800BEB1B31E}"/>
              </a:ext>
            </a:extLst>
          </p:cNvPr>
          <p:cNvCxnSpPr/>
          <p:nvPr userDrawn="1"/>
        </p:nvCxnSpPr>
        <p:spPr>
          <a:xfrm flipV="1">
            <a:off x="0" y="981746"/>
            <a:ext cx="12227984" cy="7714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5">
            <a:extLst>
              <a:ext uri="{FF2B5EF4-FFF2-40B4-BE49-F238E27FC236}">
                <a16:creationId xmlns="" xmlns:a16="http://schemas.microsoft.com/office/drawing/2014/main" id="{42D5430E-280D-A4DE-BBFA-FA6C3BB90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185" y="6453189"/>
            <a:ext cx="3839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defTabSz="457200"/>
            <a:r>
              <a:rPr lang="en-US" altLang="ko-KR">
                <a:solidFill>
                  <a:prstClr val="white"/>
                </a:solidFill>
              </a:rPr>
              <a:t>– </a:t>
            </a:r>
            <a:fld id="{4EBA050E-8A55-427A-B58E-966D3F02BB9B}" type="slidenum">
              <a:rPr lang="ko-KR" altLang="en-US" smtClean="0">
                <a:solidFill>
                  <a:prstClr val="white"/>
                </a:solidFill>
              </a:rPr>
              <a:pPr defTabSz="457200"/>
              <a:t>‹#›</a:t>
            </a:fld>
            <a:r>
              <a:rPr lang="en-US" altLang="ko-KR">
                <a:solidFill>
                  <a:prstClr val="white"/>
                </a:solidFill>
              </a:rPr>
              <a:t>/X –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="" xmlns:a16="http://schemas.microsoft.com/office/drawing/2014/main" id="{FF05D28E-E4E5-0FFE-5213-37E715DE5797}"/>
              </a:ext>
            </a:extLst>
          </p:cNvPr>
          <p:cNvSpPr txBox="1">
            <a:spLocks/>
          </p:cNvSpPr>
          <p:nvPr userDrawn="1"/>
        </p:nvSpPr>
        <p:spPr>
          <a:xfrm>
            <a:off x="297711" y="1"/>
            <a:ext cx="7825564" cy="926183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457200"/>
            <a:endParaRPr sz="240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="" xmlns:a16="http://schemas.microsoft.com/office/drawing/2014/main" id="{923EEDAE-A41C-8B37-BC0C-5AD327B1325E}"/>
              </a:ext>
            </a:extLst>
          </p:cNvPr>
          <p:cNvSpPr txBox="1">
            <a:spLocks/>
          </p:cNvSpPr>
          <p:nvPr userDrawn="1"/>
        </p:nvSpPr>
        <p:spPr>
          <a:xfrm>
            <a:off x="263402" y="1"/>
            <a:ext cx="7825564" cy="926183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457200"/>
            <a:endParaRPr sz="240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18" name="제목 개체 틀 2">
            <a:extLst>
              <a:ext uri="{FF2B5EF4-FFF2-40B4-BE49-F238E27FC236}">
                <a16:creationId xmlns="" xmlns:a16="http://schemas.microsoft.com/office/drawing/2014/main" id="{984A0DC0-C720-521C-CDC4-B3B1F426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54" y="44724"/>
            <a:ext cx="8072919" cy="876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A3DB2D9-ABC6-CC2C-AD0E-3AEA9DF62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067" y="124519"/>
            <a:ext cx="2397566" cy="5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3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45533" y="160866"/>
            <a:ext cx="11726334" cy="3386667"/>
          </a:xfrm>
          <a:prstGeom prst="rect">
            <a:avLst/>
          </a:prstGeom>
          <a:gradFill flip="none" rotWithShape="1">
            <a:gsLst>
              <a:gs pos="0">
                <a:srgbClr val="10255A">
                  <a:shade val="30000"/>
                  <a:satMod val="115000"/>
                </a:srgbClr>
              </a:gs>
              <a:gs pos="50000">
                <a:srgbClr val="283E7A"/>
              </a:gs>
              <a:gs pos="100000">
                <a:srgbClr val="273D7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0" y="4556720"/>
            <a:ext cx="4704523" cy="1464568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119186"/>
            <a:ext cx="103632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294434"/>
            <a:ext cx="2397566" cy="5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256" y="-3607"/>
            <a:ext cx="12177823" cy="915240"/>
          </a:xfrm>
          <a:prstGeom prst="rect">
            <a:avLst/>
          </a:prstGeom>
        </p:spPr>
      </p:pic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9185" y="1026544"/>
            <a:ext cx="11713633" cy="528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-6350" y="926183"/>
            <a:ext cx="1220893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-6351" y="957933"/>
            <a:ext cx="12202584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981746"/>
            <a:ext cx="12227984" cy="7714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76185" y="6453189"/>
            <a:ext cx="3839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defTabSz="457200"/>
            <a:r>
              <a:rPr lang="en-US" altLang="ko-KR">
                <a:solidFill>
                  <a:prstClr val="white"/>
                </a:solidFill>
              </a:rPr>
              <a:t>– </a:t>
            </a:r>
            <a:fld id="{4EBA050E-8A55-427A-B58E-966D3F02BB9B}" type="slidenum">
              <a:rPr lang="ko-KR" altLang="en-US" smtClean="0">
                <a:solidFill>
                  <a:prstClr val="white"/>
                </a:solidFill>
              </a:rPr>
              <a:pPr defTabSz="457200"/>
              <a:t>‹#›</a:t>
            </a:fld>
            <a:r>
              <a:rPr lang="en-US" altLang="ko-KR">
                <a:solidFill>
                  <a:prstClr val="white"/>
                </a:solidFill>
              </a:rPr>
              <a:t>/X –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 userDrawn="1"/>
        </p:nvSpPr>
        <p:spPr>
          <a:xfrm>
            <a:off x="297711" y="1"/>
            <a:ext cx="7825564" cy="926183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457200"/>
            <a:endParaRPr sz="240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 userDrawn="1"/>
        </p:nvSpPr>
        <p:spPr>
          <a:xfrm>
            <a:off x="263402" y="1"/>
            <a:ext cx="7825564" cy="926183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defTabSz="457200"/>
            <a:endParaRPr sz="240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235054" y="44724"/>
            <a:ext cx="8072919" cy="876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067" y="124519"/>
            <a:ext cx="2397566" cy="5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6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17375E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="" xmlns:a16="http://schemas.microsoft.com/office/drawing/2014/main" id="{358CEDD4-9A4D-4FA3-A5EE-D19202FB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59" y="1223792"/>
            <a:ext cx="11702005" cy="1470025"/>
          </a:xfrm>
        </p:spPr>
        <p:txBody>
          <a:bodyPr lIns="0" rIns="0">
            <a:normAutofit/>
          </a:bodyPr>
          <a:lstStyle/>
          <a:p>
            <a:pPr algn="ctr"/>
            <a:r>
              <a:rPr lang="en-US" altLang="ko-KR" sz="4000" dirty="0" smtClean="0"/>
              <a:t>Korean Heritage ontology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B3348B-43AE-DDAE-EB23-DF41589C0438}"/>
              </a:ext>
            </a:extLst>
          </p:cNvPr>
          <p:cNvSpPr txBox="1"/>
          <p:nvPr/>
        </p:nvSpPr>
        <p:spPr>
          <a:xfrm>
            <a:off x="4092337" y="5034709"/>
            <a:ext cx="4006852" cy="833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sz="3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00E2AA6-5277-5998-7A10-7EAD5331E528}"/>
              </a:ext>
            </a:extLst>
          </p:cNvPr>
          <p:cNvSpPr txBox="1"/>
          <p:nvPr/>
        </p:nvSpPr>
        <p:spPr>
          <a:xfrm>
            <a:off x="4092337" y="5665116"/>
            <a:ext cx="4006852" cy="833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2400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sz="3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6F0AA27-78D3-DC9F-5C30-6EBD70D93317}"/>
              </a:ext>
            </a:extLst>
          </p:cNvPr>
          <p:cNvSpPr txBox="1"/>
          <p:nvPr/>
        </p:nvSpPr>
        <p:spPr>
          <a:xfrm>
            <a:off x="4092337" y="5160776"/>
            <a:ext cx="400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Pretendard ExtraBold" panose="02000903000000020004" pitchFamily="50" charset="-127"/>
              </a:rPr>
              <a:t>연세대학교 산업공학과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C15AB9E-E49B-522C-2706-9103B0584AEC}"/>
              </a:ext>
            </a:extLst>
          </p:cNvPr>
          <p:cNvSpPr txBox="1"/>
          <p:nvPr/>
        </p:nvSpPr>
        <p:spPr>
          <a:xfrm>
            <a:off x="4092337" y="4625770"/>
            <a:ext cx="400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나눔바른고딕" panose="020B0603020101020101" pitchFamily="50" charset="-127"/>
              </a:rPr>
              <a:t>2024.12.23.</a:t>
            </a:r>
            <a:endParaRPr lang="ko-KR" altLang="en-US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C30B1F1-1632-11E5-D95E-FE523EDFCA85}"/>
              </a:ext>
            </a:extLst>
          </p:cNvPr>
          <p:cNvSpPr txBox="1"/>
          <p:nvPr/>
        </p:nvSpPr>
        <p:spPr>
          <a:xfrm>
            <a:off x="963685" y="3982428"/>
            <a:ext cx="10264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1F4E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장민주</a:t>
            </a:r>
            <a:r>
              <a:rPr lang="en-US" altLang="ko-KR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1F4E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1F4E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김현진</a:t>
            </a:r>
            <a:r>
              <a:rPr lang="en-US" altLang="ko-KR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1F4E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1F4E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전천후</a:t>
            </a:r>
          </a:p>
        </p:txBody>
      </p:sp>
    </p:spTree>
    <p:extLst>
      <p:ext uri="{BB962C8B-B14F-4D97-AF65-F5344CB8AC3E}">
        <p14:creationId xmlns:p14="http://schemas.microsoft.com/office/powerpoint/2010/main" val="13133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0175955-E3A5-1B0F-E2BA-68EA4EC57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4092087D-2796-A0AE-F590-486F14B7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– </a:t>
            </a:r>
            <a:fld id="{4EBA050E-8A55-427A-B58E-966D3F02BB9B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r>
              <a:rPr lang="en-US" altLang="ko-KR">
                <a:solidFill>
                  <a:prstClr val="black"/>
                </a:solidFill>
              </a:rPr>
              <a:t> – 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54AFEFD2-3FC6-0B1E-70C9-3C3A1666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NanumSquareOTF ExtraBold" panose="020B0600000101010101" pitchFamily="34" charset="-127"/>
              </a:rPr>
              <a:t>Contents</a:t>
            </a:r>
            <a:endParaRPr lang="ko-KR" altLang="en-US" dirty="0">
              <a:ea typeface="NanumSquareOTF ExtraBold" panose="020B0600000101010101" pitchFamily="34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013814E0-B0CA-C7D8-FF69-21FA4B45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54" y="1216714"/>
            <a:ext cx="11713633" cy="528218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서비스 소개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smtClean="0"/>
              <a:t>   1.1 </a:t>
            </a:r>
            <a:r>
              <a:rPr lang="ko-KR" altLang="en-US" sz="2200" dirty="0" smtClean="0"/>
              <a:t>개발동기 및 목적</a:t>
            </a:r>
            <a:endParaRPr lang="en-US" altLang="ko-KR" sz="2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1.2 ontology </a:t>
            </a:r>
            <a:r>
              <a:rPr lang="ko-KR" altLang="en-US" sz="2200" dirty="0" smtClean="0"/>
              <a:t>구축 계획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2. Korean Heritage ontology </a:t>
            </a:r>
            <a:r>
              <a:rPr lang="ko-KR" altLang="en-US" sz="2400" dirty="0" smtClean="0"/>
              <a:t>구축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3. Service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1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BC3DC33-F24B-5061-AEBE-206D8C44C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A0854C9A-94CC-2FB6-8D2B-790850B5E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– </a:t>
            </a:r>
            <a:fld id="{4EBA050E-8A55-427A-B58E-966D3F02BB9B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r>
              <a:rPr lang="en-US" altLang="ko-KR">
                <a:solidFill>
                  <a:prstClr val="black"/>
                </a:solidFill>
              </a:rPr>
              <a:t> –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3E9F1B7-09E0-57BF-C0A1-35B76128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개발동기 및 목적</a:t>
            </a:r>
            <a:endParaRPr lang="ko-KR" altLang="en-US" dirty="0"/>
          </a:p>
        </p:txBody>
      </p:sp>
      <p:sp>
        <p:nvSpPr>
          <p:cNvPr id="7" name="내용 개체 틀 1">
            <a:extLst>
              <a:ext uri="{FF2B5EF4-FFF2-40B4-BE49-F238E27FC236}">
                <a16:creationId xmlns="" xmlns:a16="http://schemas.microsoft.com/office/drawing/2014/main" id="{9B326002-2AB0-28B1-1E6E-607BDBCB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85" y="1315732"/>
            <a:ext cx="11713633" cy="487770"/>
          </a:xfrm>
        </p:spPr>
        <p:txBody>
          <a:bodyPr/>
          <a:lstStyle/>
          <a:p>
            <a:r>
              <a:rPr lang="ko-KR" altLang="en-US" dirty="0" smtClean="0"/>
              <a:t>서비스 개발 동기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B40937F-81D2-401A-204B-D225C2F2029B}"/>
              </a:ext>
            </a:extLst>
          </p:cNvPr>
          <p:cNvSpPr txBox="1"/>
          <p:nvPr/>
        </p:nvSpPr>
        <p:spPr>
          <a:xfrm>
            <a:off x="569623" y="1765370"/>
            <a:ext cx="91396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한 눈에 확인하기 힘든 국가유산 정보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b="1" dirty="0" smtClean="0"/>
              <a:t>웹에서 국가 유산에 대해 위치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시대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소재지 등 다양한 정보 제공하고 있으나</a:t>
            </a:r>
            <a:r>
              <a:rPr lang="en-US" altLang="ko-KR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b="1" dirty="0" smtClean="0"/>
              <a:t>정보가 분산되어 있는 단점이 있음</a:t>
            </a:r>
            <a:endParaRPr lang="en-US" altLang="ko-KR" b="1" dirty="0"/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3142299"/>
            <a:ext cx="5040000" cy="34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81" y="3142299"/>
            <a:ext cx="5040000" cy="34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7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BC3DC33-F24B-5061-AEBE-206D8C44C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A0854C9A-94CC-2FB6-8D2B-790850B5E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– </a:t>
            </a:r>
            <a:fld id="{4EBA050E-8A55-427A-B58E-966D3F02BB9B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r>
              <a:rPr lang="en-US" altLang="ko-KR">
                <a:solidFill>
                  <a:prstClr val="black"/>
                </a:solidFill>
              </a:rPr>
              <a:t> –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3E9F1B7-09E0-57BF-C0A1-35B76128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개발동기 및 목적</a:t>
            </a:r>
            <a:endParaRPr lang="ko-KR" altLang="en-US" dirty="0"/>
          </a:p>
        </p:txBody>
      </p:sp>
      <p:sp>
        <p:nvSpPr>
          <p:cNvPr id="7" name="내용 개체 틀 1">
            <a:extLst>
              <a:ext uri="{FF2B5EF4-FFF2-40B4-BE49-F238E27FC236}">
                <a16:creationId xmlns="" xmlns:a16="http://schemas.microsoft.com/office/drawing/2014/main" id="{9B326002-2AB0-28B1-1E6E-607BDBCB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85" y="1315732"/>
            <a:ext cx="11713633" cy="487770"/>
          </a:xfrm>
        </p:spPr>
        <p:txBody>
          <a:bodyPr/>
          <a:lstStyle/>
          <a:p>
            <a:r>
              <a:rPr lang="ko-KR" altLang="en-US" dirty="0" smtClean="0"/>
              <a:t>서비스 목적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B40937F-81D2-401A-204B-D225C2F2029B}"/>
              </a:ext>
            </a:extLst>
          </p:cNvPr>
          <p:cNvSpPr txBox="1"/>
          <p:nvPr/>
        </p:nvSpPr>
        <p:spPr>
          <a:xfrm>
            <a:off x="569622" y="1765370"/>
            <a:ext cx="112413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국가유산에 대한 간단한 정보 조회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b="1" dirty="0" smtClean="0"/>
              <a:t>관광객들은 관광 전 위치정보 조회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관광 중 국가유산에 대한 설명자료가 필요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b="1" dirty="0" smtClean="0"/>
              <a:t>국가유산에 대한 전체적인 내용을 조회할 수 있는 서비스로 관광객들에게 매우 유용한 도구 제공</a:t>
            </a:r>
            <a:endParaRPr lang="en-US" altLang="ko-KR" b="1" dirty="0"/>
          </a:p>
        </p:txBody>
      </p:sp>
      <p:pic>
        <p:nvPicPr>
          <p:cNvPr id="2054" name="Picture 6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3143850"/>
            <a:ext cx="5040000" cy="34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675" y="3143850"/>
            <a:ext cx="5040000" cy="34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BC3DC33-F24B-5061-AEBE-206D8C44C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A0854C9A-94CC-2FB6-8D2B-790850B5E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– </a:t>
            </a:r>
            <a:fld id="{4EBA050E-8A55-427A-B58E-966D3F02BB9B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r>
              <a:rPr lang="en-US" altLang="ko-KR">
                <a:solidFill>
                  <a:prstClr val="black"/>
                </a:solidFill>
              </a:rPr>
              <a:t> –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3E9F1B7-09E0-57BF-C0A1-35B76128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개발동기 및 목적</a:t>
            </a:r>
            <a:endParaRPr lang="ko-KR" altLang="en-US" dirty="0"/>
          </a:p>
        </p:txBody>
      </p:sp>
      <p:sp>
        <p:nvSpPr>
          <p:cNvPr id="7" name="내용 개체 틀 1">
            <a:extLst>
              <a:ext uri="{FF2B5EF4-FFF2-40B4-BE49-F238E27FC236}">
                <a16:creationId xmlns="" xmlns:a16="http://schemas.microsoft.com/office/drawing/2014/main" id="{9B326002-2AB0-28B1-1E6E-607BDBCB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85" y="1315732"/>
            <a:ext cx="11713633" cy="487770"/>
          </a:xfrm>
        </p:spPr>
        <p:txBody>
          <a:bodyPr/>
          <a:lstStyle/>
          <a:p>
            <a:r>
              <a:rPr lang="en-US" altLang="ko-KR" dirty="0" smtClean="0"/>
              <a:t>Ontology </a:t>
            </a:r>
            <a:r>
              <a:rPr lang="ko-KR" altLang="en-US" dirty="0" smtClean="0"/>
              <a:t>구축 계획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B40937F-81D2-401A-204B-D225C2F2029B}"/>
              </a:ext>
            </a:extLst>
          </p:cNvPr>
          <p:cNvSpPr txBox="1"/>
          <p:nvPr/>
        </p:nvSpPr>
        <p:spPr>
          <a:xfrm>
            <a:off x="569622" y="1765370"/>
            <a:ext cx="11279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 구축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b="1" dirty="0" smtClean="0"/>
              <a:t>웹에서 국가유산 관련 </a:t>
            </a:r>
            <a:r>
              <a:rPr lang="en-US" altLang="ko-KR" b="1" dirty="0" smtClean="0"/>
              <a:t>open API </a:t>
            </a:r>
            <a:r>
              <a:rPr lang="ko-KR" altLang="en-US" b="1" dirty="0" smtClean="0"/>
              <a:t>파일을 </a:t>
            </a:r>
            <a:r>
              <a:rPr lang="en-US" altLang="ko-KR" b="1" dirty="0" smtClean="0"/>
              <a:t>csv </a:t>
            </a:r>
            <a:r>
              <a:rPr lang="ko-KR" altLang="en-US" b="1" dirty="0" smtClean="0"/>
              <a:t>파일로 저장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b="1" dirty="0" smtClean="0"/>
              <a:t>해당 </a:t>
            </a:r>
            <a:r>
              <a:rPr lang="en-US" altLang="ko-KR" b="1" dirty="0" smtClean="0"/>
              <a:t>csv </a:t>
            </a:r>
            <a:r>
              <a:rPr lang="ko-KR" altLang="en-US" b="1" dirty="0" smtClean="0"/>
              <a:t>파일은 명칭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소재지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지정일 등의 정보를 갖는 파일로 국가유산에 대한 전체적인 정보를 포함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- </a:t>
            </a:r>
            <a:r>
              <a:rPr lang="ko-KR" altLang="en-US" b="1" dirty="0" smtClean="0"/>
              <a:t>파일을 </a:t>
            </a:r>
            <a:r>
              <a:rPr lang="en-US" altLang="ko-KR" b="1" dirty="0" smtClean="0"/>
              <a:t>python</a:t>
            </a:r>
            <a:r>
              <a:rPr lang="ko-KR" altLang="en-US" b="1" dirty="0" smtClean="0"/>
              <a:t>을 통해 </a:t>
            </a:r>
            <a:r>
              <a:rPr lang="en-US" altLang="ko-KR" b="1" dirty="0" smtClean="0"/>
              <a:t>owlready2 </a:t>
            </a:r>
            <a:r>
              <a:rPr lang="ko-KR" altLang="en-US" b="1" dirty="0" smtClean="0"/>
              <a:t>코드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형식으로 변경</a:t>
            </a:r>
            <a:endParaRPr lang="en-US" altLang="ko-K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4" y="3538746"/>
            <a:ext cx="10679113" cy="312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D8EDAE7-6E6F-BB33-E126-F72B3D927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FE4A52B4-2723-547C-340A-16DAFE02F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– </a:t>
            </a:r>
            <a:fld id="{4EBA050E-8A55-427A-B58E-966D3F02BB9B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r>
              <a:rPr lang="en-US" altLang="ko-KR">
                <a:solidFill>
                  <a:prstClr val="black"/>
                </a:solidFill>
              </a:rPr>
              <a:t> –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558F34C-E090-62CD-7B91-1825A4BA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Heritage Ontology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BDBFD72-4B61-BD4F-1299-3EB09D51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85" y="1315732"/>
            <a:ext cx="3913715" cy="487770"/>
          </a:xfrm>
        </p:spPr>
        <p:txBody>
          <a:bodyPr/>
          <a:lstStyle/>
          <a:p>
            <a:r>
              <a:rPr lang="en-US" altLang="ko-KR" dirty="0" smtClean="0"/>
              <a:t>Ontology</a:t>
            </a:r>
            <a:r>
              <a:rPr lang="ko-KR" altLang="en-US" dirty="0" smtClean="0"/>
              <a:t> 구축 내용 </a:t>
            </a:r>
            <a:r>
              <a:rPr lang="en-US" altLang="ko-KR" dirty="0" smtClean="0"/>
              <a:t>(1/2)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B40937F-81D2-401A-204B-D225C2F2029B}"/>
              </a:ext>
            </a:extLst>
          </p:cNvPr>
          <p:cNvSpPr txBox="1"/>
          <p:nvPr/>
        </p:nvSpPr>
        <p:spPr>
          <a:xfrm>
            <a:off x="533400" y="1940868"/>
            <a:ext cx="5562600" cy="4801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dirty="0" smtClean="0"/>
              <a:t>Class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Heritage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Information (</a:t>
            </a:r>
            <a:r>
              <a:rPr lang="ko-KR" altLang="en-US" sz="2000" b="1" dirty="0" smtClean="0"/>
              <a:t>기본정보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 smtClean="0"/>
              <a:t>  - Name, Quantity, Era, </a:t>
            </a:r>
            <a:r>
              <a:rPr lang="en-US" altLang="ko-KR" sz="2000" b="1" dirty="0" err="1" smtClean="0"/>
              <a:t>DesignatedDate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sz="2000" b="1" dirty="0" err="1" smtClean="0"/>
              <a:t>ImageURL</a:t>
            </a:r>
            <a:r>
              <a:rPr lang="en-US" altLang="ko-KR" sz="2000" b="1" dirty="0" smtClean="0"/>
              <a:t>, Description</a:t>
            </a:r>
            <a:endParaRPr lang="en-US" altLang="ko-KR" sz="2000" b="1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Location (</a:t>
            </a:r>
            <a:r>
              <a:rPr lang="ko-KR" altLang="en-US" sz="2000" b="1" dirty="0" smtClean="0"/>
              <a:t>위치정보</a:t>
            </a:r>
            <a:r>
              <a:rPr lang="en-US" altLang="ko-KR" sz="2000" b="1" dirty="0"/>
              <a:t>)</a:t>
            </a:r>
            <a:endParaRPr lang="en-US" altLang="ko-KR" sz="2000" b="1" dirty="0" smtClean="0"/>
          </a:p>
          <a:p>
            <a:pPr>
              <a:lnSpc>
                <a:spcPct val="130000"/>
              </a:lnSpc>
            </a:pPr>
            <a:r>
              <a:rPr lang="en-US" altLang="ko-KR" sz="2000" b="1" dirty="0" smtClean="0"/>
              <a:t>  - City, District, Address, </a:t>
            </a:r>
            <a:r>
              <a:rPr lang="en-US" altLang="ko-KR" sz="2000" b="1" dirty="0" err="1" smtClean="0"/>
              <a:t>CityNumber</a:t>
            </a:r>
            <a:endParaRPr lang="en-US" altLang="ko-KR" sz="2000" b="1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(</a:t>
            </a:r>
            <a:r>
              <a:rPr lang="ko-KR" altLang="en-US" sz="2000" b="1" dirty="0" smtClean="0"/>
              <a:t>세부분류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Type 1/2/3/4</a:t>
            </a:r>
            <a:endParaRPr lang="en-US" altLang="ko-KR" sz="2000" b="1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Manage (</a:t>
            </a:r>
            <a:r>
              <a:rPr lang="ko-KR" altLang="en-US" sz="2000" b="1" dirty="0" smtClean="0"/>
              <a:t>관리정보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 smtClean="0"/>
              <a:t>  - Management, </a:t>
            </a:r>
            <a:r>
              <a:rPr lang="en-US" altLang="ko-KR" sz="2000" b="1" dirty="0" err="1" smtClean="0"/>
              <a:t>ManagementNumber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en-US" altLang="ko-KR" sz="2000" b="1" dirty="0" err="1" smtClean="0"/>
              <a:t>HeritageNumber</a:t>
            </a:r>
            <a:r>
              <a:rPr lang="en-US" altLang="ko-KR" sz="2000" b="1" dirty="0" smtClean="0"/>
              <a:t>, Possession</a:t>
            </a:r>
            <a:endParaRPr lang="en-US" altLang="ko-KR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B40937F-81D2-401A-204B-D225C2F2029B}"/>
              </a:ext>
            </a:extLst>
          </p:cNvPr>
          <p:cNvSpPr txBox="1"/>
          <p:nvPr/>
        </p:nvSpPr>
        <p:spPr>
          <a:xfrm>
            <a:off x="6438900" y="1940868"/>
            <a:ext cx="4972050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dirty="0" smtClean="0"/>
              <a:t>Object Property</a:t>
            </a:r>
            <a:endParaRPr lang="en-US" altLang="ko-KR" sz="2000" b="1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/>
              <a:t>hasLocation</a:t>
            </a:r>
            <a:endParaRPr lang="en-US" altLang="ko-KR" sz="2000" b="1" dirty="0" smtClean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Heritage -&gt; Location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/>
              <a:t>hasInformation</a:t>
            </a:r>
            <a:endParaRPr lang="en-US" altLang="ko-KR" sz="2000" b="1" dirty="0" smtClean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Heritage -&gt; Information</a:t>
            </a:r>
            <a:endParaRPr lang="en-US" altLang="ko-KR" sz="2000" b="1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/>
              <a:t>hasType</a:t>
            </a:r>
            <a:endParaRPr lang="en-US" altLang="ko-KR" sz="2000" b="1" dirty="0" smtClean="0"/>
          </a:p>
          <a:p>
            <a:pPr>
              <a:lnSpc>
                <a:spcPct val="130000"/>
              </a:lnSpc>
            </a:pPr>
            <a:r>
              <a:rPr lang="en-US" altLang="ko-KR" sz="2000" b="1" dirty="0" smtClean="0"/>
              <a:t>  - Heritage -&gt; Type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 smtClean="0"/>
              <a:t>hasManage</a:t>
            </a:r>
            <a:endParaRPr lang="en-US" altLang="ko-KR" sz="2000" b="1" dirty="0" smtClean="0"/>
          </a:p>
          <a:p>
            <a:pPr>
              <a:lnSpc>
                <a:spcPct val="13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Heritage -&gt; Manage</a:t>
            </a:r>
          </a:p>
        </p:txBody>
      </p:sp>
    </p:spTree>
    <p:extLst>
      <p:ext uri="{BB962C8B-B14F-4D97-AF65-F5344CB8AC3E}">
        <p14:creationId xmlns:p14="http://schemas.microsoft.com/office/powerpoint/2010/main" val="41440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D8EDAE7-6E6F-BB33-E126-F72B3D927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FE4A52B4-2723-547C-340A-16DAFE02F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– </a:t>
            </a:r>
            <a:fld id="{4EBA050E-8A55-427A-B58E-966D3F02BB9B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r>
              <a:rPr lang="en-US" altLang="ko-KR">
                <a:solidFill>
                  <a:prstClr val="black"/>
                </a:solidFill>
              </a:rPr>
              <a:t> –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558F34C-E090-62CD-7B91-1825A4BA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Heritage Ontology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BDBFD72-4B61-BD4F-1299-3EB09D51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85" y="1315732"/>
            <a:ext cx="3761315" cy="487770"/>
          </a:xfrm>
        </p:spPr>
        <p:txBody>
          <a:bodyPr/>
          <a:lstStyle/>
          <a:p>
            <a:r>
              <a:rPr lang="en-US" altLang="ko-KR" dirty="0" smtClean="0"/>
              <a:t>Ontology</a:t>
            </a:r>
            <a:r>
              <a:rPr lang="ko-KR" altLang="en-US" dirty="0" smtClean="0"/>
              <a:t> 구축 내용 </a:t>
            </a:r>
            <a:r>
              <a:rPr lang="en-US" altLang="ko-KR" dirty="0" smtClean="0"/>
              <a:t>(2/2)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B40937F-81D2-401A-204B-D225C2F2029B}"/>
              </a:ext>
            </a:extLst>
          </p:cNvPr>
          <p:cNvSpPr txBox="1"/>
          <p:nvPr/>
        </p:nvSpPr>
        <p:spPr>
          <a:xfrm>
            <a:off x="533400" y="2340917"/>
            <a:ext cx="11144250" cy="5170646"/>
          </a:xfrm>
          <a:prstGeom prst="rect">
            <a:avLst/>
          </a:prstGeom>
          <a:noFill/>
        </p:spPr>
        <p:txBody>
          <a:bodyPr wrap="square" lIns="0" tIns="0" rIns="0" bIns="0" numCol="2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Information </a:t>
            </a:r>
            <a:r>
              <a:rPr lang="ko-KR" altLang="en-US" sz="2000" b="1" dirty="0" smtClean="0"/>
              <a:t>관련</a:t>
            </a:r>
            <a:endParaRPr lang="en-US" altLang="ko-KR" sz="2000" b="1" dirty="0" smtClean="0"/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  - </a:t>
            </a:r>
            <a:r>
              <a:rPr lang="en-US" altLang="ko-KR" sz="2000" b="1" dirty="0" err="1" smtClean="0"/>
              <a:t>hasName</a:t>
            </a:r>
            <a:r>
              <a:rPr lang="en-US" altLang="ko-KR" sz="2000" b="1" dirty="0" smtClean="0"/>
              <a:t> (</a:t>
            </a:r>
            <a:r>
              <a:rPr lang="ko-KR" altLang="en-US" sz="2000" b="1" dirty="0" smtClean="0"/>
              <a:t>명칭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  - </a:t>
            </a:r>
            <a:r>
              <a:rPr lang="en-US" altLang="ko-KR" sz="2000" b="1" dirty="0" err="1" smtClean="0"/>
              <a:t>hasQuantity</a:t>
            </a:r>
            <a:r>
              <a:rPr lang="en-US" altLang="ko-KR" sz="2000" b="1" dirty="0" smtClean="0"/>
              <a:t> (</a:t>
            </a:r>
            <a:r>
              <a:rPr lang="ko-KR" altLang="en-US" sz="2000" b="1" dirty="0" smtClean="0"/>
              <a:t>수량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</a:t>
            </a:r>
            <a:r>
              <a:rPr lang="en-US" altLang="ko-KR" sz="2000" b="1" dirty="0" err="1" smtClean="0"/>
              <a:t>hasEra</a:t>
            </a:r>
            <a:r>
              <a:rPr lang="en-US" altLang="ko-KR" sz="2000" b="1" dirty="0" smtClean="0"/>
              <a:t> (</a:t>
            </a:r>
            <a:r>
              <a:rPr lang="ko-KR" altLang="en-US" sz="2000" b="1" dirty="0" smtClean="0"/>
              <a:t>시대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  - </a:t>
            </a:r>
            <a:r>
              <a:rPr lang="en-US" altLang="ko-KR" sz="2000" b="1" dirty="0" err="1" smtClean="0"/>
              <a:t>hasDerignatedDate</a:t>
            </a:r>
            <a:r>
              <a:rPr lang="en-US" altLang="ko-KR" sz="2000" b="1" dirty="0" smtClean="0"/>
              <a:t> (</a:t>
            </a:r>
            <a:r>
              <a:rPr lang="ko-KR" altLang="en-US" sz="2000" b="1" dirty="0" smtClean="0"/>
              <a:t>지정일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  - </a:t>
            </a:r>
            <a:r>
              <a:rPr lang="en-US" altLang="ko-KR" sz="2000" b="1" dirty="0" err="1" smtClean="0"/>
              <a:t>hasImageURL</a:t>
            </a:r>
            <a:r>
              <a:rPr lang="en-US" altLang="ko-KR" sz="2000" b="1" dirty="0" smtClean="0"/>
              <a:t> (</a:t>
            </a:r>
            <a:r>
              <a:rPr lang="ko-KR" altLang="en-US" sz="2000" b="1" dirty="0" smtClean="0"/>
              <a:t>이미지 </a:t>
            </a:r>
            <a:r>
              <a:rPr lang="en-US" altLang="ko-KR" sz="2000" b="1" dirty="0" smtClean="0"/>
              <a:t>URL)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  - </a:t>
            </a:r>
            <a:r>
              <a:rPr lang="en-US" altLang="ko-KR" sz="2000" b="1" dirty="0" err="1" smtClean="0"/>
              <a:t>hasDescription</a:t>
            </a:r>
            <a:r>
              <a:rPr lang="en-US" altLang="ko-KR" sz="2000" b="1" dirty="0" smtClean="0"/>
              <a:t> (</a:t>
            </a:r>
            <a:r>
              <a:rPr lang="ko-KR" altLang="en-US" sz="2000" b="1" dirty="0" smtClean="0"/>
              <a:t>내용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2000" b="1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Type </a:t>
            </a:r>
            <a:r>
              <a:rPr lang="ko-KR" altLang="en-US" sz="2000" b="1" dirty="0" smtClean="0"/>
              <a:t>관련</a:t>
            </a:r>
            <a:endParaRPr lang="en-US" altLang="ko-KR" sz="2000" b="1" dirty="0" smtClean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hasType1 / Type2 / Type3 / Type4 (</a:t>
            </a:r>
            <a:r>
              <a:rPr lang="ko-KR" altLang="en-US" sz="2000" b="1" dirty="0" smtClean="0"/>
              <a:t>분</a:t>
            </a:r>
            <a:r>
              <a:rPr lang="ko-KR" altLang="en-US" sz="2000" b="1" dirty="0"/>
              <a:t>류</a:t>
            </a:r>
            <a:r>
              <a:rPr lang="en-US" altLang="ko-KR" sz="2000" b="1" dirty="0" smtClean="0"/>
              <a:t>)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endParaRPr lang="en-US" altLang="ko-KR" sz="2000" b="1" dirty="0" smtClean="0"/>
          </a:p>
          <a:p>
            <a:pPr>
              <a:lnSpc>
                <a:spcPct val="120000"/>
              </a:lnSpc>
            </a:pPr>
            <a:endParaRPr lang="en-US" altLang="ko-KR" sz="2000" b="1" dirty="0"/>
          </a:p>
          <a:p>
            <a:pPr>
              <a:lnSpc>
                <a:spcPct val="120000"/>
              </a:lnSpc>
            </a:pPr>
            <a:endParaRPr lang="en-US" altLang="ko-KR" sz="2000" b="1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Location </a:t>
            </a:r>
            <a:r>
              <a:rPr lang="ko-KR" altLang="en-US" sz="2000" b="1" dirty="0"/>
              <a:t>관련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  - </a:t>
            </a:r>
            <a:r>
              <a:rPr lang="en-US" altLang="ko-KR" sz="2000" b="1" dirty="0" err="1"/>
              <a:t>hasCity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시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도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  - </a:t>
            </a:r>
            <a:r>
              <a:rPr lang="en-US" altLang="ko-KR" sz="2000" b="1" dirty="0" err="1"/>
              <a:t>hasDistrict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군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구</a:t>
            </a:r>
            <a:r>
              <a:rPr lang="en-US" altLang="ko-KR" sz="2000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  - </a:t>
            </a:r>
            <a:r>
              <a:rPr lang="en-US" altLang="ko-KR" sz="2000" b="1" dirty="0" err="1"/>
              <a:t>hasAddress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주소</a:t>
            </a:r>
            <a:r>
              <a:rPr lang="en-US" altLang="ko-KR" sz="2000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  - </a:t>
            </a:r>
            <a:r>
              <a:rPr lang="en-US" altLang="ko-KR" sz="2000" b="1" dirty="0" err="1"/>
              <a:t>hasCityNumber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도시번호</a:t>
            </a:r>
            <a:r>
              <a:rPr lang="en-US" altLang="ko-KR" sz="2000" b="1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2000" b="1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Manage </a:t>
            </a:r>
            <a:r>
              <a:rPr lang="ko-KR" altLang="en-US" sz="2000" b="1" dirty="0" smtClean="0"/>
              <a:t>관련</a:t>
            </a:r>
            <a:endParaRPr lang="en-US" altLang="ko-KR" sz="2000" b="1" dirty="0" smtClean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</a:t>
            </a:r>
            <a:r>
              <a:rPr lang="en-US" altLang="ko-KR" sz="2000" b="1" dirty="0" err="1" smtClean="0"/>
              <a:t>hasManagement</a:t>
            </a:r>
            <a:r>
              <a:rPr lang="en-US" altLang="ko-KR" sz="2000" b="1" dirty="0" smtClean="0"/>
              <a:t> (</a:t>
            </a:r>
            <a:r>
              <a:rPr lang="ko-KR" altLang="en-US" sz="2000" b="1" dirty="0" smtClean="0"/>
              <a:t>관리주체</a:t>
            </a:r>
            <a:r>
              <a:rPr lang="en-US" altLang="ko-KR" sz="2000" b="1" dirty="0"/>
              <a:t>)</a:t>
            </a:r>
            <a:endParaRPr lang="en-US" altLang="ko-KR" sz="2000" b="1" dirty="0" smtClean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</a:t>
            </a:r>
            <a:r>
              <a:rPr lang="en-US" altLang="ko-KR" sz="2000" b="1" dirty="0" err="1" smtClean="0"/>
              <a:t>hasManagementNumber</a:t>
            </a:r>
            <a:r>
              <a:rPr lang="en-US" altLang="ko-KR" sz="2000" b="1" dirty="0" smtClean="0"/>
              <a:t> (</a:t>
            </a:r>
            <a:r>
              <a:rPr lang="ko-KR" altLang="en-US" sz="2000" b="1" dirty="0" smtClean="0"/>
              <a:t>관리번호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</a:t>
            </a:r>
            <a:r>
              <a:rPr lang="en-US" altLang="ko-KR" sz="2000" b="1" dirty="0" err="1" smtClean="0"/>
              <a:t>hasHeritageNumber</a:t>
            </a:r>
            <a:r>
              <a:rPr lang="en-US" altLang="ko-KR" sz="2000" b="1" dirty="0" smtClean="0"/>
              <a:t> (</a:t>
            </a:r>
            <a:r>
              <a:rPr lang="ko-KR" altLang="en-US" sz="2000" b="1" dirty="0" smtClean="0"/>
              <a:t>국가유산연계번호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</a:t>
            </a:r>
            <a:r>
              <a:rPr lang="en-US" altLang="ko-KR" sz="2000" b="1" dirty="0" err="1" smtClean="0"/>
              <a:t>hasPossession</a:t>
            </a:r>
            <a:r>
              <a:rPr lang="en-US" altLang="ko-KR" sz="2000" b="1" dirty="0" smtClean="0"/>
              <a:t> (</a:t>
            </a:r>
            <a:r>
              <a:rPr lang="ko-KR" altLang="en-US" sz="2000" b="1" dirty="0" smtClean="0"/>
              <a:t>소유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B40937F-81D2-401A-204B-D225C2F2029B}"/>
              </a:ext>
            </a:extLst>
          </p:cNvPr>
          <p:cNvSpPr txBox="1"/>
          <p:nvPr/>
        </p:nvSpPr>
        <p:spPr>
          <a:xfrm>
            <a:off x="3619500" y="1731318"/>
            <a:ext cx="497205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dirty="0" smtClean="0"/>
              <a:t>Data Property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6790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D8EDAE7-6E6F-BB33-E126-F72B3D927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FE4A52B4-2723-547C-340A-16DAFE02F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– </a:t>
            </a:r>
            <a:fld id="{4EBA050E-8A55-427A-B58E-966D3F02BB9B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r>
              <a:rPr lang="en-US" altLang="ko-KR">
                <a:solidFill>
                  <a:prstClr val="black"/>
                </a:solidFill>
              </a:rPr>
              <a:t> –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558F34C-E090-62CD-7B91-1825A4BA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Korean Heritage Ontology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BDBFD72-4B61-BD4F-1299-3EB09D51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85" y="1315732"/>
            <a:ext cx="3761315" cy="487770"/>
          </a:xfrm>
        </p:spPr>
        <p:txBody>
          <a:bodyPr/>
          <a:lstStyle/>
          <a:p>
            <a:r>
              <a:rPr lang="en-US" altLang="ko-KR" dirty="0" smtClean="0"/>
              <a:t>Ontology</a:t>
            </a:r>
            <a:r>
              <a:rPr lang="ko-KR" altLang="en-US" dirty="0" smtClean="0"/>
              <a:t> </a:t>
            </a:r>
            <a:r>
              <a:rPr lang="en-US" altLang="ko-KR" dirty="0" smtClean="0"/>
              <a:t>graph</a:t>
            </a:r>
            <a:endParaRPr lang="en-US" altLang="ko-K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792" y="1911928"/>
            <a:ext cx="8927869" cy="45886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8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>
            <a:alpha val="20000"/>
          </a:srgbClr>
        </a:solidFill>
        <a:ln w="3175">
          <a:noFill/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highlight>
              <a:srgbClr val="FFFF00"/>
            </a:highligh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25448</TotalTime>
  <Words>348</Words>
  <Application>Microsoft Office PowerPoint</Application>
  <PresentationFormat>사용자 지정</PresentationFormat>
  <Paragraphs>93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SKT</vt:lpstr>
      <vt:lpstr>Korean Heritage ontology</vt:lpstr>
      <vt:lpstr>Contents</vt:lpstr>
      <vt:lpstr>개발동기 및 목적</vt:lpstr>
      <vt:lpstr>개발동기 및 목적</vt:lpstr>
      <vt:lpstr>개발동기 및 목적</vt:lpstr>
      <vt:lpstr>Korean Heritage Ontology 구축</vt:lpstr>
      <vt:lpstr>Korean Heritage Ontology 구축</vt:lpstr>
      <vt:lpstr>Korean Heritage Ontology 구축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HaeMin</dc:creator>
  <cp:lastModifiedBy>Windows 사용자</cp:lastModifiedBy>
  <cp:revision>890</cp:revision>
  <dcterms:created xsi:type="dcterms:W3CDTF">2019-05-08T06:28:09Z</dcterms:created>
  <dcterms:modified xsi:type="dcterms:W3CDTF">2024-12-16T03:50:04Z</dcterms:modified>
</cp:coreProperties>
</file>