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303" r:id="rId4"/>
    <p:sldId id="309" r:id="rId5"/>
    <p:sldId id="310" r:id="rId6"/>
    <p:sldId id="311" r:id="rId7"/>
    <p:sldId id="264" r:id="rId8"/>
    <p:sldId id="312" r:id="rId9"/>
    <p:sldId id="308" r:id="rId10"/>
    <p:sldId id="313" r:id="rId11"/>
    <p:sldId id="314" r:id="rId12"/>
    <p:sldId id="315" r:id="rId13"/>
    <p:sldId id="316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5D5B"/>
    <a:srgbClr val="1AB29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54" autoAdjust="0"/>
  </p:normalViewPr>
  <p:slideViewPr>
    <p:cSldViewPr snapToGrid="0" showGuides="1">
      <p:cViewPr varScale="1">
        <p:scale>
          <a:sx n="108" d="100"/>
          <a:sy n="108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6A473-9886-4908-94F5-1205A5B3244F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ADAFE-A4A6-44F3-ABF2-8860F4DD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9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82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en-US" altLang="ko-KR" dirty="0" err="1"/>
              <a:t>select_item</a:t>
            </a:r>
            <a:r>
              <a:rPr lang="en-US" altLang="ko-KR" dirty="0"/>
              <a:t> = (String)</a:t>
            </a:r>
            <a:r>
              <a:rPr lang="en-US" altLang="ko-KR" dirty="0" err="1"/>
              <a:t>parent.getAdapter</a:t>
            </a:r>
            <a:r>
              <a:rPr lang="en-US" altLang="ko-KR" dirty="0"/>
              <a:t>().</a:t>
            </a:r>
            <a:r>
              <a:rPr lang="en-US" altLang="ko-KR" dirty="0" err="1"/>
              <a:t>getItem</a:t>
            </a:r>
            <a:r>
              <a:rPr lang="en-US" altLang="ko-KR" dirty="0"/>
              <a:t>(position)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203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리스트뷰</a:t>
            </a:r>
            <a:r>
              <a:rPr lang="en-US" altLang="ko-KR" dirty="0"/>
              <a:t>, </a:t>
            </a:r>
            <a:r>
              <a:rPr lang="ko-KR" altLang="en-US" dirty="0" err="1"/>
              <a:t>그리드뷰</a:t>
            </a:r>
            <a:r>
              <a:rPr lang="en-US" altLang="ko-KR" dirty="0"/>
              <a:t>,</a:t>
            </a:r>
            <a:r>
              <a:rPr lang="ko-KR" altLang="en-US" dirty="0" err="1"/>
              <a:t>스피너</a:t>
            </a:r>
            <a:r>
              <a:rPr lang="en-US" altLang="ko-KR" dirty="0"/>
              <a:t>, </a:t>
            </a:r>
            <a:r>
              <a:rPr lang="ko-KR" altLang="en-US" dirty="0"/>
              <a:t>갤러리를 묶어서 </a:t>
            </a:r>
            <a:r>
              <a:rPr lang="ko-KR" altLang="en-US" dirty="0" err="1"/>
              <a:t>어댑터라고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흔히 우리가 알고 있는 어댑터의 뜻은 뭘까요</a:t>
            </a:r>
            <a:r>
              <a:rPr lang="en-US" altLang="ko-KR" dirty="0"/>
              <a:t>? </a:t>
            </a:r>
            <a:r>
              <a:rPr lang="ko-KR" altLang="en-US" dirty="0"/>
              <a:t>간단하게 생각해서 </a:t>
            </a:r>
            <a:r>
              <a:rPr lang="en-US" altLang="ko-KR" dirty="0"/>
              <a:t>“</a:t>
            </a:r>
            <a:r>
              <a:rPr lang="ko-KR" altLang="en-US" dirty="0"/>
              <a:t>변환</a:t>
            </a:r>
            <a:r>
              <a:rPr lang="en-US" altLang="ko-KR" dirty="0"/>
              <a:t>＂</a:t>
            </a:r>
            <a:r>
              <a:rPr lang="ko-KR" altLang="en-US" dirty="0"/>
              <a:t>해주는 다리 역할이라고 보면 될 것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514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무슨말이나면</a:t>
            </a:r>
            <a:r>
              <a:rPr lang="ko-KR" altLang="en-US" dirty="0"/>
              <a:t> 우리가 화면에 보여주고자 하는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데이터셋이</a:t>
            </a:r>
            <a:r>
              <a:rPr lang="ko-KR" altLang="en-US" baseline="0" dirty="0"/>
              <a:t> 있으면 그 데이터들을 화면에 보여줄 수 있게 변환시켜주는 것이 바로 어댑터뷰라고 할 수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58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416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035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리스트뷰는</a:t>
            </a:r>
            <a:r>
              <a:rPr lang="ko-KR" altLang="en-US" dirty="0"/>
              <a:t> 많은 양의 데이터를 보여주기 사용하는 </a:t>
            </a:r>
            <a:r>
              <a:rPr lang="ko-KR" altLang="en-US" dirty="0" err="1"/>
              <a:t>뷰라고</a:t>
            </a:r>
            <a:r>
              <a:rPr lang="ko-KR" altLang="en-US" dirty="0"/>
              <a:t> 볼 수</a:t>
            </a:r>
            <a:r>
              <a:rPr lang="ko-KR" altLang="en-US" baseline="0" dirty="0"/>
              <a:t>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리스트형태로 보여주는 건 </a:t>
            </a:r>
            <a:r>
              <a:rPr lang="en-US" altLang="ko-KR" baseline="0" dirty="0" err="1"/>
              <a:t>ScrollView</a:t>
            </a:r>
            <a:r>
              <a:rPr lang="ko-KR" altLang="en-US" baseline="0" dirty="0"/>
              <a:t>라는 것도 있기 때문에 이걸 이용해도 되지만</a:t>
            </a:r>
            <a:endParaRPr lang="en-US" altLang="ko-KR" baseline="0" dirty="0"/>
          </a:p>
          <a:p>
            <a:r>
              <a:rPr lang="ko-KR" altLang="en-US" baseline="0" dirty="0"/>
              <a:t>리스트뷰와의 차이점이 있다면 </a:t>
            </a:r>
            <a:r>
              <a:rPr lang="ko-KR" altLang="en-US" baseline="0" dirty="0" err="1"/>
              <a:t>스크롤뷰는</a:t>
            </a:r>
            <a:r>
              <a:rPr lang="ko-KR" altLang="en-US" baseline="0" dirty="0"/>
              <a:t> 유동적인 데이터를 표현하기가 어렵고 모든 위젯을 미리 처음부터 생성하기 때문에 로딩속도가 느리고 메모리도 많이 먹는다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dirty="0"/>
              <a:t>반면에 </a:t>
            </a:r>
            <a:r>
              <a:rPr lang="ko-KR" altLang="en-US" dirty="0" err="1"/>
              <a:t>리스트뷰는</a:t>
            </a:r>
            <a:r>
              <a:rPr lang="ko-KR" altLang="en-US" dirty="0"/>
              <a:t> 많은 데이터를 사용하더라도 로딩속도가 빠르고 메모리를 절약해서 사용할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014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만약 많은</a:t>
            </a:r>
            <a:r>
              <a:rPr lang="ko-KR" altLang="en-US" baseline="0" dirty="0"/>
              <a:t> 약 </a:t>
            </a:r>
            <a:r>
              <a:rPr lang="en-US" altLang="ko-KR" baseline="0" dirty="0"/>
              <a:t>100</a:t>
            </a:r>
            <a:r>
              <a:rPr lang="ko-KR" altLang="en-US" baseline="0" dirty="0"/>
              <a:t>만개에 달하는 양의 데이터를 안드로이드 뷰를 통하여 화면에 보여줘야 한다고 가정을 한 번 해봅시다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여러분들이라면 어떻게 할래요</a:t>
            </a:r>
            <a:r>
              <a:rPr lang="en-US" altLang="ko-KR" baseline="0" dirty="0"/>
              <a:t>? </a:t>
            </a:r>
            <a:r>
              <a:rPr lang="ko-KR" altLang="en-US" baseline="0" dirty="0"/>
              <a:t>어떠한 방법으로 보여주면 좋을까요</a:t>
            </a:r>
            <a:r>
              <a:rPr lang="en-US" altLang="ko-KR" baseline="0" dirty="0"/>
              <a:t>?  </a:t>
            </a:r>
            <a:r>
              <a:rPr lang="ko-KR" altLang="en-US" baseline="0" dirty="0"/>
              <a:t>일단 우리가 지금 생각해 볼 수 있는 방법은 정말 노가다 방식으로 해서 하나하나 다 만들어서 보여줄 수 있겠죠</a:t>
            </a:r>
            <a:r>
              <a:rPr lang="en-US" altLang="ko-KR" baseline="0" dirty="0"/>
              <a:t>?</a:t>
            </a:r>
          </a:p>
          <a:p>
            <a:r>
              <a:rPr lang="ko-KR" altLang="en-US" baseline="0" dirty="0"/>
              <a:t>그런데 사실 이렇게 하면 문제가 되는게 시간과 노동도 그렇지만 코드부분에서 상당히 자원 낭비가 될 수 있어요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그래서 일정한 양의 뷰만 보여주고 이 뷰를 재활용해서</a:t>
            </a:r>
            <a:endParaRPr lang="en-US" altLang="ko-KR" baseline="0" dirty="0"/>
          </a:p>
          <a:p>
            <a:r>
              <a:rPr lang="ko-KR" altLang="en-US" baseline="0" dirty="0" err="1"/>
              <a:t>스크롤링을</a:t>
            </a:r>
            <a:r>
              <a:rPr lang="ko-KR" altLang="en-US" baseline="0" dirty="0"/>
              <a:t> 했을 때 </a:t>
            </a:r>
            <a:r>
              <a:rPr lang="ko-KR" altLang="en-US" baseline="0" dirty="0" err="1"/>
              <a:t>안보여지는</a:t>
            </a:r>
            <a:r>
              <a:rPr lang="ko-KR" altLang="en-US" baseline="0" dirty="0"/>
              <a:t> 부분은 메모리에서 지우고 지운 만큼 새로운 데이터를 메모리에 올려서 보여주는 방식의 뷰가 바로 </a:t>
            </a:r>
            <a:r>
              <a:rPr lang="ko-KR" altLang="en-US" baseline="0" dirty="0" err="1"/>
              <a:t>리스트뷰입니다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안드로이드 시스템이 알아서 </a:t>
            </a:r>
            <a:r>
              <a:rPr lang="ko-KR" altLang="en-US" baseline="0" dirty="0" err="1"/>
              <a:t>호출해줌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09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65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</a:t>
            </a:r>
            <a:r>
              <a:rPr lang="ko-KR" altLang="en-US" baseline="0" dirty="0"/>
              <a:t> 매개변수 </a:t>
            </a:r>
            <a:r>
              <a:rPr lang="en-US" altLang="ko-KR" baseline="0" dirty="0"/>
              <a:t>: </a:t>
            </a:r>
            <a:r>
              <a:rPr lang="ko-KR" altLang="en-US" baseline="0" dirty="0"/>
              <a:t>현재 어플리케이션 정보 </a:t>
            </a:r>
            <a:endParaRPr lang="en-US" altLang="ko-KR" baseline="0" dirty="0"/>
          </a:p>
          <a:p>
            <a:r>
              <a:rPr lang="ko-KR" altLang="en-US" baseline="0" dirty="0"/>
              <a:t>두번째 매개변수 </a:t>
            </a:r>
            <a:r>
              <a:rPr lang="en-US" altLang="ko-KR" baseline="0" dirty="0"/>
              <a:t>: </a:t>
            </a:r>
            <a:r>
              <a:rPr lang="ko-KR" altLang="en-US" baseline="0" dirty="0"/>
              <a:t>항목을 표시할 </a:t>
            </a:r>
            <a:r>
              <a:rPr lang="en-US" altLang="ko-KR" baseline="0" dirty="0"/>
              <a:t>Layout ID</a:t>
            </a:r>
            <a:r>
              <a:rPr lang="ko-KR" altLang="en-US" baseline="0" dirty="0"/>
              <a:t>값</a:t>
            </a:r>
            <a:endParaRPr lang="en-US" altLang="ko-KR" baseline="0" dirty="0"/>
          </a:p>
          <a:p>
            <a:r>
              <a:rPr lang="ko-KR" altLang="en-US" baseline="0" dirty="0"/>
              <a:t>세번째 매개변수 </a:t>
            </a:r>
            <a:r>
              <a:rPr lang="en-US" altLang="ko-KR" baseline="0" dirty="0"/>
              <a:t>: </a:t>
            </a:r>
            <a:r>
              <a:rPr lang="ko-KR" altLang="en-US" baseline="0" dirty="0" err="1"/>
              <a:t>어댑터뷰로</a:t>
            </a:r>
            <a:r>
              <a:rPr lang="ko-KR" altLang="en-US" baseline="0" dirty="0"/>
              <a:t> 공급될 리스트 또는 배열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2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2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6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1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4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4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6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8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A7F6-0A58-455D-AEEC-FF44AE59CC1A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2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777047" y="1976646"/>
            <a:ext cx="2637906" cy="2326860"/>
            <a:chOff x="5673524" y="2071868"/>
            <a:chExt cx="1668763" cy="1471994"/>
          </a:xfrm>
          <a:solidFill>
            <a:schemeClr val="bg1">
              <a:lumMod val="75000"/>
              <a:alpha val="20000"/>
            </a:schemeClr>
          </a:solidFill>
        </p:grpSpPr>
        <p:sp>
          <p:nvSpPr>
            <p:cNvPr id="13" name="다이아몬드 12"/>
            <p:cNvSpPr/>
            <p:nvPr/>
          </p:nvSpPr>
          <p:spPr>
            <a:xfrm>
              <a:off x="5673524" y="2071868"/>
              <a:ext cx="1471994" cy="1471994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" name="다이아몬드 13"/>
            <p:cNvSpPr/>
            <p:nvPr/>
          </p:nvSpPr>
          <p:spPr>
            <a:xfrm>
              <a:off x="5870293" y="2071868"/>
              <a:ext cx="1471994" cy="1471994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6080289"/>
            <a:ext cx="12192000" cy="77771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365010" y="6238311"/>
            <a:ext cx="2755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나예호</a:t>
            </a:r>
            <a:r>
              <a:rPr lang="ko-KR" altLang="en-US" sz="2400" b="1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선임연구원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91891" y="2170580"/>
            <a:ext cx="48082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Android</a:t>
            </a:r>
            <a:r>
              <a:rPr lang="en-US" altLang="ko-KR" sz="6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  <a:p>
            <a:pPr algn="ctr"/>
            <a:r>
              <a:rPr lang="en-US" altLang="ko-KR" sz="6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Programming</a:t>
            </a:r>
            <a:endParaRPr lang="ko-KR" altLang="en-US" sz="6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7358" y="4109572"/>
            <a:ext cx="3257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(Adapter View)</a:t>
            </a:r>
            <a:endParaRPr lang="ko-KR" altLang="en-US" sz="3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83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81" y="1476439"/>
            <a:ext cx="2633508" cy="4687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4239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ListView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기본 실습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931" y="1476439"/>
            <a:ext cx="2633508" cy="4687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543970" y="2035378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5D5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클릭 시</a:t>
            </a:r>
          </a:p>
        </p:txBody>
      </p:sp>
      <p:cxnSp>
        <p:nvCxnSpPr>
          <p:cNvPr id="10" name="직선 화살표 연결선 9"/>
          <p:cNvCxnSpPr>
            <a:stCxn id="6" idx="2"/>
          </p:cNvCxnSpPr>
          <p:nvPr/>
        </p:nvCxnSpPr>
        <p:spPr>
          <a:xfrm flipH="1">
            <a:off x="8362950" y="2435488"/>
            <a:ext cx="646853" cy="2479412"/>
          </a:xfrm>
          <a:prstGeom prst="straightConnector1">
            <a:avLst/>
          </a:prstGeom>
          <a:ln w="28575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8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4239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ListView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기본 실습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1695450"/>
            <a:ext cx="10039350" cy="381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565293" y="4002371"/>
            <a:ext cx="7912082" cy="560103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981825" y="4933886"/>
            <a:ext cx="1847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adapter </a:t>
            </a:r>
            <a:r>
              <a:rPr lang="ko-KR" altLang="en-US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생성</a:t>
            </a:r>
            <a:endParaRPr lang="en-US" altLang="ko-KR" sz="2400" dirty="0">
              <a:ln>
                <a:solidFill>
                  <a:srgbClr val="FF5D5B">
                    <a:alpha val="30000"/>
                  </a:srgbClr>
                </a:solidFill>
              </a:ln>
              <a:solidFill>
                <a:srgbClr val="FF5D5B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1" name="직선 화살표 연결선 10"/>
          <p:cNvCxnSpPr>
            <a:stCxn id="8" idx="2"/>
            <a:endCxn id="10" idx="0"/>
          </p:cNvCxnSpPr>
          <p:nvPr/>
        </p:nvCxnSpPr>
        <p:spPr>
          <a:xfrm>
            <a:off x="5521334" y="4562474"/>
            <a:ext cx="2384334" cy="371412"/>
          </a:xfrm>
          <a:prstGeom prst="straightConnector1">
            <a:avLst/>
          </a:prstGeom>
          <a:ln w="28575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565293" y="4668994"/>
            <a:ext cx="3146161" cy="350681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787611" y="5741577"/>
            <a:ext cx="3394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ListView</a:t>
            </a:r>
            <a:r>
              <a:rPr lang="ko-KR" altLang="en-US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</a:t>
            </a:r>
            <a:r>
              <a:rPr lang="en-US" altLang="ko-KR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adapter </a:t>
            </a:r>
            <a:r>
              <a:rPr lang="ko-KR" altLang="en-US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연결</a:t>
            </a:r>
            <a:endParaRPr lang="en-US" altLang="ko-KR" sz="2400" dirty="0">
              <a:ln>
                <a:solidFill>
                  <a:srgbClr val="FF5D5B">
                    <a:alpha val="30000"/>
                  </a:srgbClr>
                </a:solidFill>
              </a:ln>
              <a:solidFill>
                <a:srgbClr val="FF5D5B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0" name="직선 화살표 연결선 19"/>
          <p:cNvCxnSpPr>
            <a:stCxn id="17" idx="2"/>
            <a:endCxn id="19" idx="0"/>
          </p:cNvCxnSpPr>
          <p:nvPr/>
        </p:nvCxnSpPr>
        <p:spPr>
          <a:xfrm>
            <a:off x="3138374" y="5019675"/>
            <a:ext cx="2346357" cy="721902"/>
          </a:xfrm>
          <a:prstGeom prst="straightConnector1">
            <a:avLst/>
          </a:prstGeom>
          <a:ln w="28575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212867" y="1919895"/>
            <a:ext cx="9902807" cy="369539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477250" y="2646917"/>
            <a:ext cx="2359941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배열에 데이터 준비</a:t>
            </a:r>
            <a:endParaRPr lang="en-US" altLang="ko-KR" sz="2400" dirty="0">
              <a:ln>
                <a:solidFill>
                  <a:srgbClr val="FF5D5B">
                    <a:alpha val="30000"/>
                  </a:srgbClr>
                </a:solidFill>
              </a:ln>
              <a:solidFill>
                <a:srgbClr val="FF5D5B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5" name="직선 화살표 연결선 24"/>
          <p:cNvCxnSpPr>
            <a:stCxn id="23" idx="2"/>
            <a:endCxn id="24" idx="1"/>
          </p:cNvCxnSpPr>
          <p:nvPr/>
        </p:nvCxnSpPr>
        <p:spPr>
          <a:xfrm>
            <a:off x="6164271" y="2289434"/>
            <a:ext cx="2312979" cy="588316"/>
          </a:xfrm>
          <a:prstGeom prst="straightConnector1">
            <a:avLst/>
          </a:prstGeom>
          <a:ln w="28575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9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7" grpId="0" animBg="1"/>
      <p:bldP spid="19" grpId="0"/>
      <p:bldP spid="23" grpId="0" animBg="1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4239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ListView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기본 실습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712" y="2927475"/>
            <a:ext cx="9191625" cy="17049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476750" y="3398963"/>
            <a:ext cx="2228850" cy="266700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19900" y="3398963"/>
            <a:ext cx="1047750" cy="266700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58150" y="3398963"/>
            <a:ext cx="1276350" cy="266700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482137" y="3398963"/>
            <a:ext cx="823913" cy="266700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73257" y="2234977"/>
            <a:ext cx="3736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클릭이 일어난 </a:t>
            </a:r>
            <a:r>
              <a:rPr lang="en-US" altLang="ko-KR" sz="2400" dirty="0" err="1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AdapterView</a:t>
            </a:r>
            <a:endParaRPr lang="en-US" altLang="ko-KR" sz="2400" dirty="0">
              <a:ln>
                <a:solidFill>
                  <a:srgbClr val="FF5D5B">
                    <a:alpha val="30000"/>
                  </a:srgbClr>
                </a:solidFill>
              </a:ln>
              <a:solidFill>
                <a:srgbClr val="FF5D5B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64784" y="2230066"/>
            <a:ext cx="3688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클릭된</a:t>
            </a:r>
            <a:r>
              <a:rPr lang="ko-KR" altLang="en-US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View</a:t>
            </a:r>
            <a:r>
              <a:rPr lang="ko-KR" altLang="en-US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</a:t>
            </a:r>
            <a:r>
              <a:rPr lang="en-US" altLang="ko-KR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Object</a:t>
            </a:r>
            <a:r>
              <a:rPr lang="ko-KR" altLang="en-US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반환</a:t>
            </a:r>
            <a:endParaRPr lang="en-US" altLang="ko-KR" sz="2400" dirty="0">
              <a:ln>
                <a:solidFill>
                  <a:srgbClr val="FF5D5B">
                    <a:alpha val="30000"/>
                  </a:srgbClr>
                </a:solidFill>
              </a:ln>
              <a:solidFill>
                <a:srgbClr val="FF5D5B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62246" y="5139805"/>
            <a:ext cx="23487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클릭한 행의 위치를</a:t>
            </a:r>
            <a:endParaRPr lang="en-US" altLang="ko-KR" sz="2400" dirty="0">
              <a:ln>
                <a:solidFill>
                  <a:srgbClr val="FF5D5B">
                    <a:alpha val="30000"/>
                  </a:srgbClr>
                </a:solidFill>
              </a:ln>
              <a:solidFill>
                <a:srgbClr val="FF5D5B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400" dirty="0" err="1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</a:t>
            </a:r>
            <a:r>
              <a:rPr lang="ko-KR" altLang="en-US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반환</a:t>
            </a:r>
            <a:endParaRPr lang="en-US" altLang="ko-KR" sz="2400" dirty="0">
              <a:ln>
                <a:solidFill>
                  <a:srgbClr val="FF5D5B">
                    <a:alpha val="30000"/>
                  </a:srgbClr>
                </a:solidFill>
              </a:ln>
              <a:solidFill>
                <a:srgbClr val="FF5D5B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34984" y="5139805"/>
            <a:ext cx="23487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클릭한 행의 위치를</a:t>
            </a:r>
            <a:endParaRPr lang="en-US" altLang="ko-KR" sz="2400" dirty="0">
              <a:ln>
                <a:solidFill>
                  <a:srgbClr val="FF5D5B">
                    <a:alpha val="30000"/>
                  </a:srgbClr>
                </a:solidFill>
              </a:ln>
              <a:solidFill>
                <a:srgbClr val="FF5D5B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long</a:t>
            </a:r>
            <a:r>
              <a:rPr lang="ko-KR" altLang="en-US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반환</a:t>
            </a:r>
            <a:endParaRPr lang="en-US" altLang="ko-KR" sz="2400" dirty="0">
              <a:ln>
                <a:solidFill>
                  <a:srgbClr val="FF5D5B">
                    <a:alpha val="30000"/>
                  </a:srgbClr>
                </a:solidFill>
              </a:ln>
              <a:solidFill>
                <a:srgbClr val="FF5D5B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6" name="직선 화살표 연결선 5"/>
          <p:cNvCxnSpPr>
            <a:stCxn id="4" idx="0"/>
            <a:endCxn id="10" idx="2"/>
          </p:cNvCxnSpPr>
          <p:nvPr/>
        </p:nvCxnSpPr>
        <p:spPr>
          <a:xfrm flipH="1" flipV="1">
            <a:off x="3941653" y="2696642"/>
            <a:ext cx="1649522" cy="702321"/>
          </a:xfrm>
          <a:prstGeom prst="straightConnector1">
            <a:avLst/>
          </a:prstGeom>
          <a:ln w="28575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0"/>
            <a:endCxn id="11" idx="2"/>
          </p:cNvCxnSpPr>
          <p:nvPr/>
        </p:nvCxnSpPr>
        <p:spPr>
          <a:xfrm flipV="1">
            <a:off x="7343775" y="2691731"/>
            <a:ext cx="965200" cy="707232"/>
          </a:xfrm>
          <a:prstGeom prst="straightConnector1">
            <a:avLst/>
          </a:prstGeom>
          <a:ln w="28575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2"/>
            <a:endCxn id="12" idx="0"/>
          </p:cNvCxnSpPr>
          <p:nvPr/>
        </p:nvCxnSpPr>
        <p:spPr>
          <a:xfrm flipH="1">
            <a:off x="6236606" y="3665663"/>
            <a:ext cx="2459719" cy="1474142"/>
          </a:xfrm>
          <a:prstGeom prst="straightConnector1">
            <a:avLst/>
          </a:prstGeom>
          <a:ln w="28575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3" idx="0"/>
          </p:cNvCxnSpPr>
          <p:nvPr/>
        </p:nvCxnSpPr>
        <p:spPr>
          <a:xfrm flipH="1">
            <a:off x="9509344" y="3665663"/>
            <a:ext cx="384750" cy="1474142"/>
          </a:xfrm>
          <a:prstGeom prst="straightConnector1">
            <a:avLst/>
          </a:prstGeom>
          <a:ln w="28575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85624" y="1584320"/>
            <a:ext cx="4738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listView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항목 선택 시 실행 이벤트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4728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4239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ListView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기본 실습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931" y="1476439"/>
            <a:ext cx="2630238" cy="4681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565" y="1478535"/>
            <a:ext cx="2633080" cy="4679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7852242" y="4950028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5D5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입력 후 클릭 시</a:t>
            </a:r>
          </a:p>
        </p:txBody>
      </p:sp>
      <p:cxnSp>
        <p:nvCxnSpPr>
          <p:cNvPr id="24" name="직선 화살표 연결선 23"/>
          <p:cNvCxnSpPr>
            <a:stCxn id="23" idx="0"/>
            <a:endCxn id="21" idx="2"/>
          </p:cNvCxnSpPr>
          <p:nvPr/>
        </p:nvCxnSpPr>
        <p:spPr>
          <a:xfrm flipH="1" flipV="1">
            <a:off x="8288105" y="3818345"/>
            <a:ext cx="440339" cy="1131683"/>
          </a:xfrm>
          <a:prstGeom prst="straightConnector1">
            <a:avLst/>
          </a:prstGeom>
          <a:ln w="28575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971565" y="3513545"/>
            <a:ext cx="2633080" cy="304800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655715" y="3465890"/>
            <a:ext cx="1690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err="1">
                <a:solidFill>
                  <a:srgbClr val="FF5D5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ListView</a:t>
            </a:r>
            <a:r>
              <a:rPr lang="en-US" altLang="ko-KR" sz="2000" b="1" dirty="0">
                <a:solidFill>
                  <a:srgbClr val="FF5D5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2000" b="1" dirty="0">
                <a:solidFill>
                  <a:srgbClr val="FF5D5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반영</a:t>
            </a:r>
          </a:p>
        </p:txBody>
      </p:sp>
    </p:spTree>
    <p:extLst>
      <p:ext uri="{BB962C8B-B14F-4D97-AF65-F5344CB8AC3E}">
        <p14:creationId xmlns:p14="http://schemas.microsoft.com/office/powerpoint/2010/main" val="107115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2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43653" y="2767280"/>
            <a:ext cx="5304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You!</a:t>
            </a:r>
            <a:endParaRPr lang="ko-KR" altLang="en-US" sz="8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91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 flipV="1">
            <a:off x="7219950" y="2758677"/>
            <a:ext cx="0" cy="927081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6080289"/>
            <a:ext cx="12192000" cy="77771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3030" y="1310640"/>
            <a:ext cx="26493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Android</a:t>
            </a:r>
          </a:p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Programming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rot="5400000">
            <a:off x="847194" y="991984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7152788" y="2522807"/>
            <a:ext cx="3333755" cy="523220"/>
            <a:chOff x="2285513" y="2751407"/>
            <a:chExt cx="3333755" cy="523220"/>
          </a:xfrm>
        </p:grpSpPr>
        <p:sp>
          <p:nvSpPr>
            <p:cNvPr id="16" name="직사각형 15"/>
            <p:cNvSpPr/>
            <p:nvPr/>
          </p:nvSpPr>
          <p:spPr>
            <a:xfrm rot="2700000" flipH="1">
              <a:off x="2290036" y="2942793"/>
              <a:ext cx="131404" cy="14044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AB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40348" y="2751407"/>
              <a:ext cx="30789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rgbClr val="1AB29D">
                        <a:alpha val="30000"/>
                      </a:srgbClr>
                    </a:solidFill>
                  </a:ln>
                  <a:solidFill>
                    <a:srgbClr val="1AB29D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Adapter View </a:t>
              </a:r>
              <a:r>
                <a:rPr lang="ko-KR" altLang="en-US" sz="2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개요</a:t>
              </a:r>
              <a:endPara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152788" y="3422325"/>
            <a:ext cx="3175891" cy="954107"/>
            <a:chOff x="4223102" y="3650925"/>
            <a:chExt cx="3175891" cy="954107"/>
          </a:xfrm>
        </p:grpSpPr>
        <p:sp>
          <p:nvSpPr>
            <p:cNvPr id="24" name="직사각형 23"/>
            <p:cNvSpPr/>
            <p:nvPr/>
          </p:nvSpPr>
          <p:spPr>
            <a:xfrm rot="2700000" flipH="1">
              <a:off x="4227625" y="3842311"/>
              <a:ext cx="131404" cy="14044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AB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77937" y="3650925"/>
              <a:ext cx="292105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 err="1">
                  <a:ln>
                    <a:solidFill>
                      <a:srgbClr val="1AB29D">
                        <a:alpha val="30000"/>
                      </a:srgbClr>
                    </a:solidFill>
                  </a:ln>
                  <a:solidFill>
                    <a:srgbClr val="1AB29D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ListView</a:t>
              </a:r>
              <a:r>
                <a:rPr lang="en-US" altLang="ko-KR" sz="2800" dirty="0">
                  <a:ln>
                    <a:solidFill>
                      <a:srgbClr val="1AB29D">
                        <a:alpha val="30000"/>
                      </a:srgbClr>
                    </a:solidFill>
                  </a:ln>
                  <a:solidFill>
                    <a:srgbClr val="1AB29D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ko-KR" altLang="en-US" sz="2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개요 </a:t>
              </a:r>
              <a:r>
                <a:rPr lang="en-US" altLang="ko-KR" sz="2800" dirty="0">
                  <a:ln>
                    <a:solidFill>
                      <a:srgbClr val="1AB29D">
                        <a:alpha val="30000"/>
                      </a:srgbClr>
                    </a:solidFill>
                  </a:ln>
                  <a:solidFill>
                    <a:srgbClr val="1AB29D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&amp; </a:t>
              </a:r>
            </a:p>
            <a:p>
              <a:r>
                <a:rPr lang="en-US" altLang="ko-KR" sz="2800" dirty="0">
                  <a:ln>
                    <a:solidFill>
                      <a:srgbClr val="1AB29D">
                        <a:alpha val="30000"/>
                      </a:srgbClr>
                    </a:solidFill>
                  </a:ln>
                  <a:solidFill>
                    <a:srgbClr val="1AB29D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Custom </a:t>
              </a:r>
              <a:r>
                <a:rPr lang="en-US" altLang="ko-KR" sz="2800" dirty="0" err="1">
                  <a:ln>
                    <a:solidFill>
                      <a:srgbClr val="1AB29D">
                        <a:alpha val="30000"/>
                      </a:srgbClr>
                    </a:solidFill>
                  </a:ln>
                  <a:solidFill>
                    <a:srgbClr val="1AB29D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ListView</a:t>
              </a:r>
              <a:endPara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78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4324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Adapter View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개요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1567543" y="1386959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544" y="1888178"/>
            <a:ext cx="2066176" cy="3661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526" y="1888178"/>
            <a:ext cx="2590457" cy="3036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789" y="1888178"/>
            <a:ext cx="2392419" cy="3289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직사각형 12"/>
          <p:cNvSpPr/>
          <p:nvPr/>
        </p:nvSpPr>
        <p:spPr>
          <a:xfrm>
            <a:off x="2366945" y="5675672"/>
            <a:ext cx="1365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ListView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78834" y="5675672"/>
            <a:ext cx="1237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Spinner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626311" y="5675672"/>
            <a:ext cx="1434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GridView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3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4324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Adapter View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개요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2089608" y="1637454"/>
            <a:ext cx="7982057" cy="4221957"/>
            <a:chOff x="2089608" y="1637454"/>
            <a:chExt cx="7982057" cy="4221957"/>
          </a:xfrm>
        </p:grpSpPr>
        <p:sp>
          <p:nvSpPr>
            <p:cNvPr id="12" name="직사각형 11"/>
            <p:cNvSpPr/>
            <p:nvPr/>
          </p:nvSpPr>
          <p:spPr>
            <a:xfrm>
              <a:off x="5260442" y="1637454"/>
              <a:ext cx="1671110" cy="456044"/>
            </a:xfrm>
            <a:prstGeom prst="rect">
              <a:avLst/>
            </a:prstGeom>
            <a:solidFill>
              <a:srgbClr val="FF5D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View</a:t>
              </a:r>
              <a:endParaRPr lang="ko-KR" altLang="en-US" b="1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60443" y="3383498"/>
              <a:ext cx="1671110" cy="4560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40404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Adapter View</a:t>
              </a:r>
              <a:endParaRPr lang="ko-KR" altLang="en-US" b="1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06076" y="4256520"/>
              <a:ext cx="1671110" cy="4560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rgbClr val="40404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AbsListview</a:t>
              </a:r>
              <a:endParaRPr lang="ko-KR" altLang="en-US" b="1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269071" y="5403367"/>
              <a:ext cx="1671110" cy="456044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rgbClr val="FFFFFF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GridView</a:t>
              </a:r>
              <a:endParaRPr lang="ko-KR" altLang="en-US" b="1" dirty="0">
                <a:solidFill>
                  <a:srgbClr val="FFFFFF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089608" y="5403367"/>
              <a:ext cx="1671110" cy="456044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rgbClr val="FFFFFF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ListView</a:t>
              </a:r>
              <a:endParaRPr lang="ko-KR" altLang="en-US" b="1" dirty="0">
                <a:solidFill>
                  <a:srgbClr val="FFFFFF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260444" y="2510476"/>
              <a:ext cx="1671110" cy="456044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ViewGroup</a:t>
              </a:r>
              <a:endParaRPr lang="ko-KR" altLang="en-US" b="1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275585" y="4256520"/>
              <a:ext cx="1671110" cy="4560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rgbClr val="40404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AbsSpinner</a:t>
              </a:r>
              <a:endParaRPr lang="ko-KR" altLang="en-US" b="1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400555" y="5403367"/>
              <a:ext cx="1671110" cy="456044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FFFF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Gallery</a:t>
              </a:r>
              <a:endParaRPr lang="ko-KR" altLang="en-US" b="1" dirty="0">
                <a:solidFill>
                  <a:srgbClr val="FFFFFF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221093" y="5403367"/>
              <a:ext cx="1671110" cy="456044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FFFF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Spinner</a:t>
              </a:r>
              <a:endParaRPr lang="ko-KR" altLang="en-US" b="1" dirty="0">
                <a:solidFill>
                  <a:srgbClr val="FFFFFF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cxnSp>
          <p:nvCxnSpPr>
            <p:cNvPr id="39" name="직선 연결선 38"/>
            <p:cNvCxnSpPr>
              <a:stCxn id="12" idx="2"/>
              <a:endCxn id="29" idx="0"/>
            </p:cNvCxnSpPr>
            <p:nvPr/>
          </p:nvCxnSpPr>
          <p:spPr>
            <a:xfrm>
              <a:off x="6095997" y="2093498"/>
              <a:ext cx="2" cy="416978"/>
            </a:xfrm>
            <a:prstGeom prst="line">
              <a:avLst/>
            </a:prstGeom>
            <a:ln w="28575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29" idx="2"/>
              <a:endCxn id="21" idx="0"/>
            </p:cNvCxnSpPr>
            <p:nvPr/>
          </p:nvCxnSpPr>
          <p:spPr>
            <a:xfrm flipH="1">
              <a:off x="6095998" y="2966520"/>
              <a:ext cx="1" cy="416978"/>
            </a:xfrm>
            <a:prstGeom prst="line">
              <a:avLst/>
            </a:prstGeom>
            <a:ln w="28575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25" idx="0"/>
              <a:endCxn id="21" idx="2"/>
            </p:cNvCxnSpPr>
            <p:nvPr/>
          </p:nvCxnSpPr>
          <p:spPr>
            <a:xfrm rot="5400000" flipH="1" flipV="1">
              <a:off x="4860325" y="3020848"/>
              <a:ext cx="416978" cy="2054367"/>
            </a:xfrm>
            <a:prstGeom prst="bentConnector3">
              <a:avLst/>
            </a:prstGeom>
            <a:ln w="28575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꺾인 연결선 73"/>
            <p:cNvCxnSpPr>
              <a:stCxn id="35" idx="0"/>
              <a:endCxn id="21" idx="2"/>
            </p:cNvCxnSpPr>
            <p:nvPr/>
          </p:nvCxnSpPr>
          <p:spPr>
            <a:xfrm rot="16200000" flipV="1">
              <a:off x="6895080" y="3040460"/>
              <a:ext cx="416978" cy="2015142"/>
            </a:xfrm>
            <a:prstGeom prst="bentConnector3">
              <a:avLst/>
            </a:prstGeom>
            <a:ln w="28575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꺾인 연결선 75"/>
            <p:cNvCxnSpPr>
              <a:stCxn id="27" idx="0"/>
              <a:endCxn id="25" idx="2"/>
            </p:cNvCxnSpPr>
            <p:nvPr/>
          </p:nvCxnSpPr>
          <p:spPr>
            <a:xfrm rot="5400000" flipH="1" flipV="1">
              <a:off x="3137996" y="4499732"/>
              <a:ext cx="690803" cy="1116468"/>
            </a:xfrm>
            <a:prstGeom prst="bentConnector3">
              <a:avLst/>
            </a:prstGeom>
            <a:ln w="28575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꺾인 연결선 77"/>
            <p:cNvCxnSpPr>
              <a:stCxn id="26" idx="0"/>
              <a:endCxn id="25" idx="2"/>
            </p:cNvCxnSpPr>
            <p:nvPr/>
          </p:nvCxnSpPr>
          <p:spPr>
            <a:xfrm rot="16200000" flipV="1">
              <a:off x="4227728" y="4526468"/>
              <a:ext cx="690803" cy="1062995"/>
            </a:xfrm>
            <a:prstGeom prst="bentConnector3">
              <a:avLst/>
            </a:prstGeom>
            <a:ln w="28575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꺾인 연결선 80"/>
            <p:cNvCxnSpPr>
              <a:stCxn id="37" idx="0"/>
              <a:endCxn id="35" idx="2"/>
            </p:cNvCxnSpPr>
            <p:nvPr/>
          </p:nvCxnSpPr>
          <p:spPr>
            <a:xfrm rot="5400000" flipH="1" flipV="1">
              <a:off x="7238493" y="4530720"/>
              <a:ext cx="690803" cy="1054492"/>
            </a:xfrm>
            <a:prstGeom prst="bentConnector3">
              <a:avLst/>
            </a:prstGeom>
            <a:ln w="28575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꺾인 연결선 82"/>
            <p:cNvCxnSpPr>
              <a:stCxn id="36" idx="0"/>
              <a:endCxn id="35" idx="2"/>
            </p:cNvCxnSpPr>
            <p:nvPr/>
          </p:nvCxnSpPr>
          <p:spPr>
            <a:xfrm rot="16200000" flipV="1">
              <a:off x="8328224" y="4495481"/>
              <a:ext cx="690803" cy="1124970"/>
            </a:xfrm>
            <a:prstGeom prst="bentConnector3">
              <a:avLst/>
            </a:prstGeom>
            <a:ln w="28575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471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4324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Adapter View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개요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761456" y="1762898"/>
            <a:ext cx="2000768" cy="4175939"/>
            <a:chOff x="828131" y="1762898"/>
            <a:chExt cx="2000768" cy="4175939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828131" y="2252662"/>
              <a:ext cx="2000768" cy="3686175"/>
            </a:xfrm>
            <a:prstGeom prst="round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40566" y="2400300"/>
              <a:ext cx="1175899" cy="923330"/>
            </a:xfrm>
            <a:prstGeom prst="rect">
              <a:avLst/>
            </a:prstGeom>
            <a:ln w="28575">
              <a:solidFill>
                <a:srgbClr val="FFFF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List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Stack</a:t>
              </a:r>
            </a:p>
            <a:p>
              <a:pPr algn="ctr"/>
              <a:r>
                <a:rPr lang="en-US" altLang="ko-KR" b="1" dirty="0" err="1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Resoucre</a:t>
              </a:r>
              <a:endParaRPr lang="ko-KR" altLang="en-US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34709" y="3948886"/>
              <a:ext cx="1187613" cy="369332"/>
            </a:xfrm>
            <a:prstGeom prst="rect">
              <a:avLst/>
            </a:prstGeom>
            <a:ln w="28575">
              <a:solidFill>
                <a:srgbClr val="FFFF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DB</a:t>
              </a:r>
              <a:endParaRPr lang="ko-KR" altLang="en-US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31236" y="4943475"/>
              <a:ext cx="1194558" cy="646331"/>
            </a:xfrm>
            <a:prstGeom prst="rect">
              <a:avLst/>
            </a:prstGeom>
            <a:ln w="28575">
              <a:solidFill>
                <a:srgbClr val="FFFF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XML</a:t>
              </a:r>
            </a:p>
            <a:p>
              <a:pPr algn="ctr"/>
              <a:r>
                <a:rPr lang="ko-KR" altLang="en-US" b="1" dirty="0" err="1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정적데이터</a:t>
              </a:r>
              <a:endParaRPr lang="ko-KR" altLang="en-US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31237" y="1762898"/>
              <a:ext cx="1194558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rgbClr val="40404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원본데이터</a:t>
              </a:r>
              <a:endParaRPr lang="ko-KR" altLang="en-US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120468" y="1762898"/>
            <a:ext cx="2000768" cy="4175939"/>
            <a:chOff x="4120468" y="1762898"/>
            <a:chExt cx="2000768" cy="4175939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4120468" y="2252662"/>
              <a:ext cx="2000768" cy="3686175"/>
            </a:xfrm>
            <a:prstGeom prst="round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50356" y="2677299"/>
              <a:ext cx="1540999" cy="369332"/>
            </a:xfrm>
            <a:prstGeom prst="rect">
              <a:avLst/>
            </a:prstGeom>
            <a:ln w="28575">
              <a:solidFill>
                <a:srgbClr val="FFFF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ArrayAdapter</a:t>
              </a:r>
              <a:endParaRPr lang="ko-KR" altLang="en-US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79822" y="3951506"/>
              <a:ext cx="1682063" cy="369332"/>
            </a:xfrm>
            <a:prstGeom prst="rect">
              <a:avLst/>
            </a:prstGeom>
            <a:ln w="28575">
              <a:solidFill>
                <a:srgbClr val="FFFF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CursorAdapter</a:t>
              </a:r>
              <a:endParaRPr lang="ko-KR" altLang="en-US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68730" y="5081974"/>
              <a:ext cx="1704249" cy="369332"/>
            </a:xfrm>
            <a:prstGeom prst="rect">
              <a:avLst/>
            </a:prstGeom>
            <a:ln w="28575">
              <a:solidFill>
                <a:srgbClr val="FFFF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SimpleAdapter</a:t>
              </a:r>
              <a:endParaRPr lang="ko-KR" altLang="en-US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25554" y="1762898"/>
              <a:ext cx="790601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어댑터</a:t>
              </a:r>
            </a:p>
          </p:txBody>
        </p:sp>
      </p:grpSp>
      <p:cxnSp>
        <p:nvCxnSpPr>
          <p:cNvPr id="9" name="직선 화살표 연결선 8"/>
          <p:cNvCxnSpPr>
            <a:stCxn id="3" idx="3"/>
            <a:endCxn id="53" idx="1"/>
          </p:cNvCxnSpPr>
          <p:nvPr/>
        </p:nvCxnSpPr>
        <p:spPr>
          <a:xfrm>
            <a:off x="2349790" y="2861965"/>
            <a:ext cx="2000566" cy="0"/>
          </a:xfrm>
          <a:prstGeom prst="straightConnector1">
            <a:avLst/>
          </a:prstGeom>
          <a:ln w="381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9" idx="3"/>
            <a:endCxn id="54" idx="1"/>
          </p:cNvCxnSpPr>
          <p:nvPr/>
        </p:nvCxnSpPr>
        <p:spPr>
          <a:xfrm>
            <a:off x="2355647" y="4133552"/>
            <a:ext cx="1924175" cy="2620"/>
          </a:xfrm>
          <a:prstGeom prst="straightConnector1">
            <a:avLst/>
          </a:prstGeom>
          <a:ln w="381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0" idx="3"/>
            <a:endCxn id="55" idx="1"/>
          </p:cNvCxnSpPr>
          <p:nvPr/>
        </p:nvCxnSpPr>
        <p:spPr>
          <a:xfrm flipV="1">
            <a:off x="2359119" y="5266640"/>
            <a:ext cx="1909611" cy="1"/>
          </a:xfrm>
          <a:prstGeom prst="straightConnector1">
            <a:avLst/>
          </a:prstGeom>
          <a:ln w="381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9433476" y="1762898"/>
            <a:ext cx="2000768" cy="4175939"/>
            <a:chOff x="9433476" y="1762898"/>
            <a:chExt cx="2000768" cy="4175939"/>
          </a:xfrm>
        </p:grpSpPr>
        <p:grpSp>
          <p:nvGrpSpPr>
            <p:cNvPr id="7" name="그룹 6"/>
            <p:cNvGrpSpPr/>
            <p:nvPr/>
          </p:nvGrpSpPr>
          <p:grpSpPr>
            <a:xfrm>
              <a:off x="9433476" y="1762898"/>
              <a:ext cx="2000768" cy="4175939"/>
              <a:chOff x="9500151" y="1762898"/>
              <a:chExt cx="2000768" cy="4175939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9500151" y="2252662"/>
                <a:ext cx="2000768" cy="3686175"/>
              </a:xfrm>
              <a:prstGeom prst="roundRect">
                <a:avLst/>
              </a:prstGeom>
              <a:solidFill>
                <a:srgbClr val="1AB2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9970584" y="1762898"/>
                <a:ext cx="105990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404040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어댑터 뷰</a:t>
                </a: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9681385" y="2552700"/>
              <a:ext cx="1504950" cy="493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항목 뷰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681385" y="3205161"/>
              <a:ext cx="1504950" cy="493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9681385" y="3867147"/>
              <a:ext cx="1504950" cy="493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681385" y="3205160"/>
              <a:ext cx="1504950" cy="493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항목 뷰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9681385" y="3861016"/>
              <a:ext cx="1504950" cy="493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항목 뷰</a:t>
              </a:r>
            </a:p>
          </p:txBody>
        </p:sp>
      </p:grpSp>
      <p:sp>
        <p:nvSpPr>
          <p:cNvPr id="13" name="왼쪽 중괄호 12"/>
          <p:cNvSpPr/>
          <p:nvPr/>
        </p:nvSpPr>
        <p:spPr>
          <a:xfrm>
            <a:off x="9210675" y="2677299"/>
            <a:ext cx="222801" cy="1561326"/>
          </a:xfrm>
          <a:prstGeom prst="leftBrac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/>
          <p:cNvCxnSpPr>
            <a:stCxn id="53" idx="3"/>
            <a:endCxn id="13" idx="1"/>
          </p:cNvCxnSpPr>
          <p:nvPr/>
        </p:nvCxnSpPr>
        <p:spPr>
          <a:xfrm>
            <a:off x="5891355" y="2861965"/>
            <a:ext cx="3319320" cy="595997"/>
          </a:xfrm>
          <a:prstGeom prst="straightConnector1">
            <a:avLst/>
          </a:prstGeom>
          <a:ln w="381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074464" y="2207389"/>
            <a:ext cx="330830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데이터로 </a:t>
            </a:r>
            <a:r>
              <a:rPr lang="ko-KR" altLang="en-US" sz="1600" dirty="0" err="1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항목뷰를</a:t>
            </a:r>
            <a:r>
              <a:rPr lang="ko-KR" altLang="en-US" sz="1600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생성하고</a:t>
            </a:r>
            <a:endParaRPr lang="en-US" altLang="ko-KR" sz="1600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 뷰는 </a:t>
            </a:r>
            <a:r>
              <a:rPr lang="ko-KR" altLang="en-US" sz="1600" dirty="0" err="1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어댑터뷰의</a:t>
            </a:r>
            <a:r>
              <a:rPr lang="ko-KR" altLang="en-US" sz="1600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항목으로 들어감</a:t>
            </a:r>
            <a:r>
              <a:rPr lang="en-US" altLang="ko-KR" sz="1600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1600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92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4324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Adapter View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개요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1863053" y="2348880"/>
            <a:ext cx="3174882" cy="720080"/>
          </a:xfrm>
          <a:prstGeom prst="round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ListView</a:t>
            </a:r>
            <a:r>
              <a:rPr lang="ko-KR" altLang="en-US" sz="14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 표시될 위치 결정</a:t>
            </a:r>
            <a:r>
              <a:rPr lang="en-US" altLang="ko-KR" sz="14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(activity_main.xml</a:t>
            </a:r>
            <a:r>
              <a:rPr lang="ko-KR" altLang="en-US" sz="1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</a:t>
            </a:r>
            <a:r>
              <a:rPr lang="en-US" altLang="ko-KR" sz="12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listview</a:t>
            </a:r>
            <a:r>
              <a:rPr lang="en-US" altLang="ko-KR" sz="1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추가</a:t>
            </a:r>
            <a:r>
              <a:rPr lang="en-US" altLang="ko-KR" sz="1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2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863053" y="3568432"/>
            <a:ext cx="3174882" cy="720080"/>
          </a:xfrm>
          <a:prstGeom prst="round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ListView</a:t>
            </a:r>
            <a:r>
              <a:rPr lang="ko-KR" altLang="en-US" sz="14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항목이 될 </a:t>
            </a:r>
            <a:r>
              <a:rPr lang="en-US" altLang="ko-KR" sz="14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Layout </a:t>
            </a:r>
            <a:r>
              <a:rPr lang="ko-KR" altLang="en-US" sz="14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구성</a:t>
            </a:r>
            <a:r>
              <a:rPr lang="en-US" altLang="ko-KR" sz="1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(Layout </a:t>
            </a:r>
            <a:r>
              <a:rPr lang="ko-KR" altLang="en-US" sz="1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리소스 </a:t>
            </a:r>
            <a:r>
              <a:rPr lang="en-US" altLang="ko-KR" sz="1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XML </a:t>
            </a:r>
            <a:r>
              <a:rPr lang="ko-KR" altLang="en-US" sz="1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작성</a:t>
            </a:r>
            <a:r>
              <a:rPr lang="en-US" altLang="ko-KR" sz="1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2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863053" y="4788360"/>
            <a:ext cx="3174882" cy="720080"/>
          </a:xfrm>
          <a:prstGeom prst="round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아이템 데이터에 대한 클래스 정의 </a:t>
            </a:r>
            <a:endParaRPr lang="en-US" altLang="ko-KR" sz="1400" b="1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(class Item)</a:t>
            </a:r>
            <a:endParaRPr lang="ko-KR" altLang="en-US" sz="12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526512" y="1984256"/>
            <a:ext cx="3517852" cy="720080"/>
          </a:xfrm>
          <a:prstGeom prst="round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Adapter </a:t>
            </a:r>
            <a:r>
              <a:rPr lang="ko-KR" altLang="en-US" sz="14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클래스 상속 및</a:t>
            </a:r>
            <a:r>
              <a:rPr lang="en-US" altLang="ko-KR" sz="14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4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구현 </a:t>
            </a:r>
            <a:endParaRPr lang="en-US" altLang="ko-KR" sz="1400" b="1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(class </a:t>
            </a:r>
            <a:r>
              <a:rPr lang="en-US" altLang="ko-KR" sz="12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ListViewAdapter</a:t>
            </a:r>
            <a:r>
              <a:rPr lang="en-US" altLang="ko-KR" sz="1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2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526512" y="3208392"/>
            <a:ext cx="3517852" cy="720080"/>
          </a:xfrm>
          <a:prstGeom prst="round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Adapter </a:t>
            </a:r>
            <a:r>
              <a:rPr lang="ko-KR" altLang="en-US" sz="14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생성 후 </a:t>
            </a:r>
            <a:r>
              <a:rPr lang="en-US" altLang="ko-KR" sz="1400" b="1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ListView</a:t>
            </a:r>
            <a:r>
              <a:rPr lang="ko-KR" altLang="en-US" sz="14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지정</a:t>
            </a:r>
            <a:endParaRPr lang="ko-KR" altLang="en-US" sz="12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526512" y="4428320"/>
            <a:ext cx="3517852" cy="720080"/>
          </a:xfrm>
          <a:prstGeom prst="round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ListView</a:t>
            </a:r>
            <a:r>
              <a:rPr lang="en-US" altLang="ko-KR" sz="14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4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클릭이벤트 처리</a:t>
            </a:r>
            <a:endParaRPr lang="ko-KR" altLang="en-US" sz="12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217920" y="1354722"/>
            <a:ext cx="465147" cy="465147"/>
          </a:xfrm>
          <a:prstGeom prst="ellipse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2" idx="4"/>
            <a:endCxn id="22" idx="0"/>
          </p:cNvCxnSpPr>
          <p:nvPr/>
        </p:nvCxnSpPr>
        <p:spPr>
          <a:xfrm>
            <a:off x="3450494" y="1819869"/>
            <a:ext cx="0" cy="529011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2" idx="2"/>
            <a:endCxn id="23" idx="0"/>
          </p:cNvCxnSpPr>
          <p:nvPr/>
        </p:nvCxnSpPr>
        <p:spPr>
          <a:xfrm>
            <a:off x="3450494" y="3068960"/>
            <a:ext cx="0" cy="499472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450494" y="4288888"/>
            <a:ext cx="0" cy="499472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40"/>
          <p:cNvCxnSpPr>
            <a:endCxn id="28" idx="0"/>
          </p:cNvCxnSpPr>
          <p:nvPr/>
        </p:nvCxnSpPr>
        <p:spPr>
          <a:xfrm rot="5400000" flipH="1" flipV="1">
            <a:off x="5062262" y="2654096"/>
            <a:ext cx="3893016" cy="2553336"/>
          </a:xfrm>
          <a:prstGeom prst="bentConnector3">
            <a:avLst>
              <a:gd name="adj1" fmla="val 105872"/>
            </a:avLst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4" idx="2"/>
          </p:cNvCxnSpPr>
          <p:nvPr/>
        </p:nvCxnSpPr>
        <p:spPr>
          <a:xfrm flipH="1">
            <a:off x="3450493" y="5508440"/>
            <a:ext cx="1" cy="368832"/>
          </a:xfrm>
          <a:prstGeom prst="line">
            <a:avLst/>
          </a:prstGeom>
          <a:ln w="28575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450494" y="5877272"/>
            <a:ext cx="2281608" cy="0"/>
          </a:xfrm>
          <a:prstGeom prst="line">
            <a:avLst/>
          </a:prstGeom>
          <a:ln w="28575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8" idx="2"/>
            <a:endCxn id="30" idx="0"/>
          </p:cNvCxnSpPr>
          <p:nvPr/>
        </p:nvCxnSpPr>
        <p:spPr>
          <a:xfrm>
            <a:off x="8285438" y="2704336"/>
            <a:ext cx="0" cy="504056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0" idx="2"/>
            <a:endCxn id="31" idx="0"/>
          </p:cNvCxnSpPr>
          <p:nvPr/>
        </p:nvCxnSpPr>
        <p:spPr>
          <a:xfrm>
            <a:off x="8285438" y="3928472"/>
            <a:ext cx="0" cy="499848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1" idx="2"/>
            <a:endCxn id="46" idx="0"/>
          </p:cNvCxnSpPr>
          <p:nvPr/>
        </p:nvCxnSpPr>
        <p:spPr>
          <a:xfrm>
            <a:off x="8285438" y="5148400"/>
            <a:ext cx="0" cy="408077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8052864" y="5556477"/>
            <a:ext cx="465147" cy="465147"/>
          </a:xfrm>
          <a:prstGeom prst="ellipse">
            <a:avLst/>
          </a:prstGeom>
          <a:noFill/>
          <a:ln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141437" y="5645049"/>
            <a:ext cx="288001" cy="288001"/>
          </a:xfrm>
          <a:prstGeom prst="ellipse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26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4055258" cy="6858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259" y="0"/>
            <a:ext cx="4161484" cy="6858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743" y="0"/>
            <a:ext cx="3975256" cy="68580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40404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95886" y="2742339"/>
            <a:ext cx="4596114" cy="99146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78512" y="2706672"/>
            <a:ext cx="34308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ListView</a:t>
            </a:r>
            <a:r>
              <a:rPr lang="en-US" altLang="ko-KR" sz="32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32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개요 </a:t>
            </a:r>
            <a:r>
              <a:rPr lang="en-US" altLang="ko-KR" sz="32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&amp; </a:t>
            </a:r>
          </a:p>
          <a:p>
            <a:pPr algn="ctr"/>
            <a:r>
              <a:rPr lang="en-US" altLang="ko-KR" sz="32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Custom List View</a:t>
            </a:r>
            <a:endParaRPr lang="ko-KR" altLang="en-US" sz="3200" dirty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58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748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ListView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란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85624" y="1584320"/>
            <a:ext cx="4817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리스트 형태로 </a:t>
            </a:r>
            <a:r>
              <a:rPr lang="ko-KR" altLang="en-US" sz="2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된 어댑터 뷰 중 하나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5624" y="2045985"/>
            <a:ext cx="2852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상하로 스크롤 가능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85624" y="2525597"/>
            <a:ext cx="41056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설정화면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주소록 등에서 사용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7202"/>
            <a:ext cx="2642967" cy="4683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1" name="그룹 10"/>
          <p:cNvGrpSpPr/>
          <p:nvPr/>
        </p:nvGrpSpPr>
        <p:grpSpPr>
          <a:xfrm>
            <a:off x="9131999" y="887202"/>
            <a:ext cx="2713912" cy="4683153"/>
            <a:chOff x="9131999" y="887202"/>
            <a:chExt cx="2713912" cy="468315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31999" y="887202"/>
              <a:ext cx="2713912" cy="46831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직사각형 9"/>
            <p:cNvSpPr/>
            <p:nvPr/>
          </p:nvSpPr>
          <p:spPr>
            <a:xfrm>
              <a:off x="9578566" y="1833258"/>
              <a:ext cx="226337" cy="149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885624" y="3005209"/>
            <a:ext cx="3209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많은 양의 데이터 표현</a:t>
            </a:r>
            <a:endParaRPr lang="en-US" altLang="ko-KR" sz="2400" dirty="0">
              <a:ln>
                <a:solidFill>
                  <a:srgbClr val="FF5D5B">
                    <a:alpha val="30000"/>
                  </a:srgbClr>
                </a:solidFill>
              </a:ln>
              <a:solidFill>
                <a:srgbClr val="FF5D5B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92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8877300" y="5688030"/>
            <a:ext cx="2857500" cy="674398"/>
            <a:chOff x="7858125" y="822906"/>
            <a:chExt cx="2857500" cy="674398"/>
          </a:xfrm>
        </p:grpSpPr>
        <p:sp>
          <p:nvSpPr>
            <p:cNvPr id="169" name="직사각형 168"/>
            <p:cNvSpPr/>
            <p:nvPr/>
          </p:nvSpPr>
          <p:spPr>
            <a:xfrm>
              <a:off x="7858125" y="822906"/>
              <a:ext cx="2857500" cy="674398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7972425" y="971550"/>
              <a:ext cx="409575" cy="361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rgbClr val="404040"/>
                  </a:solidFill>
                </a:rPr>
                <a:t>사진</a:t>
              </a: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8496300" y="1171574"/>
              <a:ext cx="2105025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err="1">
                  <a:solidFill>
                    <a:srgbClr val="404040"/>
                  </a:solidFill>
                </a:rPr>
                <a:t>영화내용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8496557" y="971550"/>
              <a:ext cx="143776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rgbClr val="404040"/>
                  </a:solidFill>
                </a:rPr>
                <a:t>영화제목</a:t>
              </a:r>
              <a:r>
                <a:rPr lang="en-US" altLang="ko-KR" sz="1100" dirty="0">
                  <a:solidFill>
                    <a:srgbClr val="404040"/>
                  </a:solidFill>
                </a:rPr>
                <a:t>7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72408" y="692353"/>
            <a:ext cx="3195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ListView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개요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877300" y="1635955"/>
            <a:ext cx="2857500" cy="39205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4611786" y="3091801"/>
            <a:ext cx="2857500" cy="674398"/>
            <a:chOff x="7858125" y="822906"/>
            <a:chExt cx="2857500" cy="674398"/>
          </a:xfrm>
        </p:grpSpPr>
        <p:sp>
          <p:nvSpPr>
            <p:cNvPr id="85" name="직사각형 84"/>
            <p:cNvSpPr/>
            <p:nvPr/>
          </p:nvSpPr>
          <p:spPr>
            <a:xfrm>
              <a:off x="7858125" y="822906"/>
              <a:ext cx="2857500" cy="674398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972425" y="971550"/>
              <a:ext cx="409575" cy="361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rgbClr val="404040"/>
                  </a:solidFill>
                </a:rPr>
                <a:t>사진</a:t>
              </a: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8496300" y="1171574"/>
              <a:ext cx="2105025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err="1">
                  <a:solidFill>
                    <a:srgbClr val="404040"/>
                  </a:solidFill>
                </a:rPr>
                <a:t>영화내용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8496557" y="971550"/>
              <a:ext cx="143776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rgbClr val="404040"/>
                  </a:solidFill>
                </a:rPr>
                <a:t>영화제목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</p:grpSp>
      <p:cxnSp>
        <p:nvCxnSpPr>
          <p:cNvPr id="99" name="직선 화살표 연결선 98"/>
          <p:cNvCxnSpPr>
            <a:stCxn id="85" idx="3"/>
          </p:cNvCxnSpPr>
          <p:nvPr/>
        </p:nvCxnSpPr>
        <p:spPr>
          <a:xfrm>
            <a:off x="7469286" y="3429000"/>
            <a:ext cx="1407757" cy="0"/>
          </a:xfrm>
          <a:prstGeom prst="straightConnector1">
            <a:avLst/>
          </a:prstGeom>
          <a:ln w="38100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그룹 123"/>
          <p:cNvGrpSpPr/>
          <p:nvPr/>
        </p:nvGrpSpPr>
        <p:grpSpPr>
          <a:xfrm>
            <a:off x="358679" y="2875913"/>
            <a:ext cx="1575642" cy="1104028"/>
            <a:chOff x="1128008" y="2750712"/>
            <a:chExt cx="3176587" cy="1104028"/>
          </a:xfrm>
        </p:grpSpPr>
        <p:grpSp>
          <p:nvGrpSpPr>
            <p:cNvPr id="104" name="그룹 103"/>
            <p:cNvGrpSpPr/>
            <p:nvPr/>
          </p:nvGrpSpPr>
          <p:grpSpPr>
            <a:xfrm>
              <a:off x="1128008" y="2750712"/>
              <a:ext cx="2857500" cy="674398"/>
              <a:chOff x="7858125" y="822906"/>
              <a:chExt cx="2857500" cy="674398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7858125" y="822906"/>
                <a:ext cx="2857500" cy="674398"/>
              </a:xfrm>
              <a:prstGeom prst="rect">
                <a:avLst/>
              </a:prstGeom>
              <a:solidFill>
                <a:srgbClr val="1AB2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7972425" y="971550"/>
                <a:ext cx="409575" cy="3619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8496300" y="1171574"/>
                <a:ext cx="2105025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8496557" y="971550"/>
                <a:ext cx="1437760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1242308" y="2897544"/>
              <a:ext cx="2857500" cy="674398"/>
              <a:chOff x="7858125" y="822906"/>
              <a:chExt cx="2857500" cy="674398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7858125" y="822906"/>
                <a:ext cx="2857500" cy="674398"/>
              </a:xfrm>
              <a:prstGeom prst="rect">
                <a:avLst/>
              </a:prstGeom>
              <a:solidFill>
                <a:srgbClr val="1AB2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7972425" y="971550"/>
                <a:ext cx="409575" cy="3619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8496300" y="1171574"/>
                <a:ext cx="2105025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8496557" y="971550"/>
                <a:ext cx="1437760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1356608" y="3044376"/>
              <a:ext cx="2857500" cy="674398"/>
              <a:chOff x="7858125" y="822906"/>
              <a:chExt cx="2857500" cy="674398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7858125" y="822906"/>
                <a:ext cx="2857500" cy="674398"/>
              </a:xfrm>
              <a:prstGeom prst="rect">
                <a:avLst/>
              </a:prstGeom>
              <a:solidFill>
                <a:srgbClr val="1AB2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7972425" y="971550"/>
                <a:ext cx="409575" cy="3619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8496300" y="1171574"/>
                <a:ext cx="2105025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8496557" y="971550"/>
                <a:ext cx="1437760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sp>
          <p:nvSpPr>
            <p:cNvPr id="120" name="직사각형 119"/>
            <p:cNvSpPr/>
            <p:nvPr/>
          </p:nvSpPr>
          <p:spPr>
            <a:xfrm>
              <a:off x="1447095" y="3180342"/>
              <a:ext cx="2857500" cy="674398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영화관련</a:t>
              </a:r>
              <a:endParaRPr lang="en-US" altLang="ko-KR" b="1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en-US" altLang="ko-KR" b="1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DataSet</a:t>
              </a:r>
              <a:r>
                <a:rPr lang="en-US" altLang="ko-KR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endParaRPr lang="ko-KR" altLang="en-US" b="1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25" name="모서리가 둥근 직사각형 124"/>
          <p:cNvSpPr/>
          <p:nvPr/>
        </p:nvSpPr>
        <p:spPr>
          <a:xfrm>
            <a:off x="2442370" y="2984662"/>
            <a:ext cx="1661367" cy="888675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Adapter</a:t>
            </a:r>
            <a:endParaRPr lang="ko-KR" altLang="en-US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27" name="직선 화살표 연결선 126"/>
          <p:cNvCxnSpPr>
            <a:endCxn id="125" idx="1"/>
          </p:cNvCxnSpPr>
          <p:nvPr/>
        </p:nvCxnSpPr>
        <p:spPr>
          <a:xfrm>
            <a:off x="1918730" y="3429000"/>
            <a:ext cx="523640" cy="0"/>
          </a:xfrm>
          <a:prstGeom prst="straightConnector1">
            <a:avLst/>
          </a:prstGeom>
          <a:ln w="38100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25" idx="3"/>
            <a:endCxn id="85" idx="1"/>
          </p:cNvCxnSpPr>
          <p:nvPr/>
        </p:nvCxnSpPr>
        <p:spPr>
          <a:xfrm>
            <a:off x="4103737" y="3429000"/>
            <a:ext cx="508049" cy="0"/>
          </a:xfrm>
          <a:prstGeom prst="straightConnector1">
            <a:avLst/>
          </a:prstGeom>
          <a:ln w="38100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029458" y="3804298"/>
            <a:ext cx="2133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getView</a:t>
            </a:r>
            <a:r>
              <a:rPr lang="en-US" altLang="ko-KR" sz="24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() </a:t>
            </a:r>
            <a:r>
              <a:rPr lang="ko-KR" altLang="en-US" sz="24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실행</a:t>
            </a:r>
          </a:p>
        </p:txBody>
      </p:sp>
      <p:grpSp>
        <p:nvGrpSpPr>
          <p:cNvPr id="158" name="그룹 157"/>
          <p:cNvGrpSpPr/>
          <p:nvPr/>
        </p:nvGrpSpPr>
        <p:grpSpPr>
          <a:xfrm>
            <a:off x="8877043" y="1635955"/>
            <a:ext cx="2857500" cy="674398"/>
            <a:chOff x="7858125" y="822906"/>
            <a:chExt cx="2857500" cy="674398"/>
          </a:xfrm>
        </p:grpSpPr>
        <p:sp>
          <p:nvSpPr>
            <p:cNvPr id="159" name="직사각형 158"/>
            <p:cNvSpPr/>
            <p:nvPr/>
          </p:nvSpPr>
          <p:spPr>
            <a:xfrm>
              <a:off x="7858125" y="822906"/>
              <a:ext cx="2857500" cy="674398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7972425" y="971550"/>
              <a:ext cx="409575" cy="361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rgbClr val="404040"/>
                  </a:solidFill>
                </a:rPr>
                <a:t>사진</a:t>
              </a: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8496300" y="1171574"/>
              <a:ext cx="2105025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err="1">
                  <a:solidFill>
                    <a:srgbClr val="404040"/>
                  </a:solidFill>
                </a:rPr>
                <a:t>영화내용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8496557" y="971550"/>
              <a:ext cx="143776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rgbClr val="404040"/>
                  </a:solidFill>
                </a:rPr>
                <a:t>영화제목</a:t>
              </a:r>
              <a:r>
                <a:rPr lang="en-US" altLang="ko-KR" sz="1100" dirty="0">
                  <a:solidFill>
                    <a:srgbClr val="404040"/>
                  </a:solidFill>
                </a:rPr>
                <a:t>1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8877043" y="2437963"/>
            <a:ext cx="2857500" cy="674398"/>
            <a:chOff x="7858125" y="822906"/>
            <a:chExt cx="2857500" cy="674398"/>
          </a:xfrm>
        </p:grpSpPr>
        <p:sp>
          <p:nvSpPr>
            <p:cNvPr id="119" name="직사각형 118"/>
            <p:cNvSpPr/>
            <p:nvPr/>
          </p:nvSpPr>
          <p:spPr>
            <a:xfrm>
              <a:off x="7858125" y="822906"/>
              <a:ext cx="2857500" cy="674398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972425" y="971550"/>
              <a:ext cx="409575" cy="361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rgbClr val="404040"/>
                  </a:solidFill>
                </a:rPr>
                <a:t>사진</a:t>
              </a: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496300" y="1171574"/>
              <a:ext cx="2105025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err="1">
                  <a:solidFill>
                    <a:srgbClr val="404040"/>
                  </a:solidFill>
                </a:rPr>
                <a:t>영화내용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496557" y="971550"/>
              <a:ext cx="143776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rgbClr val="404040"/>
                  </a:solidFill>
                </a:rPr>
                <a:t>영화제목</a:t>
              </a:r>
              <a:r>
                <a:rPr lang="en-US" altLang="ko-KR" sz="1100" dirty="0">
                  <a:solidFill>
                    <a:srgbClr val="404040"/>
                  </a:solidFill>
                </a:rPr>
                <a:t>2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8877043" y="5688030"/>
            <a:ext cx="2857500" cy="674398"/>
            <a:chOff x="7858125" y="822906"/>
            <a:chExt cx="2857500" cy="674398"/>
          </a:xfrm>
        </p:grpSpPr>
        <p:sp>
          <p:nvSpPr>
            <p:cNvPr id="129" name="직사각형 128"/>
            <p:cNvSpPr/>
            <p:nvPr/>
          </p:nvSpPr>
          <p:spPr>
            <a:xfrm>
              <a:off x="7858125" y="822906"/>
              <a:ext cx="2857500" cy="674398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972425" y="971550"/>
              <a:ext cx="409575" cy="361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rgbClr val="404040"/>
                  </a:solidFill>
                </a:rPr>
                <a:t>사진</a:t>
              </a: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8496300" y="1171574"/>
              <a:ext cx="2105025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err="1">
                  <a:solidFill>
                    <a:srgbClr val="404040"/>
                  </a:solidFill>
                </a:rPr>
                <a:t>영화내용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96557" y="971550"/>
              <a:ext cx="143776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rgbClr val="404040"/>
                  </a:solidFill>
                </a:rPr>
                <a:t>영화제목</a:t>
              </a:r>
              <a:r>
                <a:rPr lang="en-US" altLang="ko-KR" sz="1100" dirty="0">
                  <a:solidFill>
                    <a:srgbClr val="404040"/>
                  </a:solidFill>
                </a:rPr>
                <a:t>6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8877043" y="4875514"/>
            <a:ext cx="2857500" cy="674398"/>
            <a:chOff x="7858125" y="822906"/>
            <a:chExt cx="2857500" cy="674398"/>
          </a:xfrm>
        </p:grpSpPr>
        <p:sp>
          <p:nvSpPr>
            <p:cNvPr id="136" name="직사각형 135"/>
            <p:cNvSpPr/>
            <p:nvPr/>
          </p:nvSpPr>
          <p:spPr>
            <a:xfrm>
              <a:off x="7858125" y="822906"/>
              <a:ext cx="2857500" cy="674398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7972425" y="971550"/>
              <a:ext cx="409575" cy="361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rgbClr val="404040"/>
                  </a:solidFill>
                </a:rPr>
                <a:t>사진</a:t>
              </a: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8496300" y="1171574"/>
              <a:ext cx="2105025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err="1">
                  <a:solidFill>
                    <a:srgbClr val="404040"/>
                  </a:solidFill>
                </a:rPr>
                <a:t>영화내용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8496557" y="971550"/>
              <a:ext cx="143776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rgbClr val="404040"/>
                  </a:solidFill>
                </a:rPr>
                <a:t>영화제목</a:t>
              </a:r>
              <a:r>
                <a:rPr lang="en-US" altLang="ko-KR" sz="1100" dirty="0">
                  <a:solidFill>
                    <a:srgbClr val="404040"/>
                  </a:solidFill>
                </a:rPr>
                <a:t>5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8877043" y="4062997"/>
            <a:ext cx="2857500" cy="674398"/>
            <a:chOff x="7858125" y="822906"/>
            <a:chExt cx="2857500" cy="674398"/>
          </a:xfrm>
        </p:grpSpPr>
        <p:sp>
          <p:nvSpPr>
            <p:cNvPr id="144" name="직사각형 143"/>
            <p:cNvSpPr/>
            <p:nvPr/>
          </p:nvSpPr>
          <p:spPr>
            <a:xfrm>
              <a:off x="7858125" y="822906"/>
              <a:ext cx="2857500" cy="674398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7972425" y="971550"/>
              <a:ext cx="409575" cy="361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rgbClr val="404040"/>
                  </a:solidFill>
                </a:rPr>
                <a:t>사진</a:t>
              </a: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8496300" y="1171574"/>
              <a:ext cx="2105025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err="1">
                  <a:solidFill>
                    <a:srgbClr val="404040"/>
                  </a:solidFill>
                </a:rPr>
                <a:t>영화내용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8496557" y="971550"/>
              <a:ext cx="143776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rgbClr val="404040"/>
                  </a:solidFill>
                </a:rPr>
                <a:t>영화제목</a:t>
              </a:r>
              <a:r>
                <a:rPr lang="en-US" altLang="ko-KR" sz="1100" dirty="0">
                  <a:solidFill>
                    <a:srgbClr val="404040"/>
                  </a:solidFill>
                </a:rPr>
                <a:t>4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8877043" y="3250480"/>
            <a:ext cx="2857500" cy="674398"/>
            <a:chOff x="7858125" y="822906"/>
            <a:chExt cx="2857500" cy="674398"/>
          </a:xfrm>
        </p:grpSpPr>
        <p:sp>
          <p:nvSpPr>
            <p:cNvPr id="149" name="직사각형 148"/>
            <p:cNvSpPr/>
            <p:nvPr/>
          </p:nvSpPr>
          <p:spPr>
            <a:xfrm>
              <a:off x="7858125" y="822906"/>
              <a:ext cx="2857500" cy="674398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7972425" y="971550"/>
              <a:ext cx="409575" cy="361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rgbClr val="404040"/>
                  </a:solidFill>
                </a:rPr>
                <a:t>사진</a:t>
              </a: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8496300" y="1171574"/>
              <a:ext cx="2105025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err="1">
                  <a:solidFill>
                    <a:srgbClr val="404040"/>
                  </a:solidFill>
                </a:rPr>
                <a:t>영화내용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8496557" y="971550"/>
              <a:ext cx="143776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rgbClr val="404040"/>
                  </a:solidFill>
                </a:rPr>
                <a:t>영화제목</a:t>
              </a:r>
              <a:r>
                <a:rPr lang="en-US" altLang="ko-KR" sz="1100" dirty="0">
                  <a:solidFill>
                    <a:srgbClr val="404040"/>
                  </a:solidFill>
                </a:rPr>
                <a:t>3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8877043" y="798393"/>
            <a:ext cx="2857500" cy="674398"/>
          </a:xfrm>
          <a:prstGeom prst="rect">
            <a:avLst/>
          </a:prstGeom>
          <a:solidFill>
            <a:srgbClr val="40404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877043" y="5681442"/>
            <a:ext cx="2857500" cy="674398"/>
          </a:xfrm>
          <a:prstGeom prst="rect">
            <a:avLst/>
          </a:prstGeom>
          <a:solidFill>
            <a:srgbClr val="40404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41" idx="1"/>
            <a:endCxn id="47" idx="1"/>
          </p:cNvCxnSpPr>
          <p:nvPr/>
        </p:nvCxnSpPr>
        <p:spPr>
          <a:xfrm rot="10800000" flipV="1">
            <a:off x="8877043" y="1135591"/>
            <a:ext cx="12700" cy="4883049"/>
          </a:xfrm>
          <a:prstGeom prst="bentConnector3">
            <a:avLst>
              <a:gd name="adj1" fmla="val 5165220"/>
            </a:avLst>
          </a:prstGeom>
          <a:ln w="38100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15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2.5E-6 -0.12199 " pathEditMode="relative" rAng="0" ptsTypes="AA">
                                      <p:cBhvr>
                                        <p:cTn id="54" dur="12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11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-2.5E-6 -0.1169 " pathEditMode="relative" rAng="0" ptsTypes="AA">
                                      <p:cBhvr>
                                        <p:cTn id="56" dur="1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5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-2.5E-6 -0.11666 " pathEditMode="relative" rAng="0" ptsTypes="AA">
                                      <p:cBhvr>
                                        <p:cTn id="58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3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2.5E-6 -0.11713 " pathEditMode="relative" rAng="0" ptsTypes="AA">
                                      <p:cBhvr>
                                        <p:cTn id="60" dur="1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5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2.5E-6 -0.1169 " pathEditMode="relative" rAng="0" ptsTypes="AA">
                                      <p:cBhvr>
                                        <p:cTn id="62" dur="12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5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-2.5E-6 -0.11666 " pathEditMode="relative" rAng="0" ptsTypes="AA">
                                      <p:cBhvr>
                                        <p:cTn id="64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3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9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</TotalTime>
  <Words>504</Words>
  <Application>Microsoft Office PowerPoint</Application>
  <PresentationFormat>와이드스크린</PresentationFormat>
  <Paragraphs>134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KoPub돋움체 Bold</vt:lpstr>
      <vt:lpstr>KoPub돋움체 Medium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나 예호</cp:lastModifiedBy>
  <cp:revision>663</cp:revision>
  <dcterms:created xsi:type="dcterms:W3CDTF">2017-01-14T23:40:12Z</dcterms:created>
  <dcterms:modified xsi:type="dcterms:W3CDTF">2022-04-21T05:08:54Z</dcterms:modified>
</cp:coreProperties>
</file>