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68" r:id="rId4"/>
    <p:sldId id="304" r:id="rId5"/>
    <p:sldId id="303" r:id="rId6"/>
    <p:sldId id="305" r:id="rId7"/>
    <p:sldId id="307" r:id="rId8"/>
    <p:sldId id="264" r:id="rId9"/>
    <p:sldId id="308" r:id="rId10"/>
    <p:sldId id="310" r:id="rId11"/>
    <p:sldId id="311" r:id="rId12"/>
    <p:sldId id="312" r:id="rId13"/>
    <p:sldId id="313" r:id="rId14"/>
    <p:sldId id="309" r:id="rId15"/>
    <p:sldId id="347" r:id="rId16"/>
    <p:sldId id="315" r:id="rId17"/>
    <p:sldId id="316" r:id="rId18"/>
    <p:sldId id="317" r:id="rId19"/>
    <p:sldId id="318" r:id="rId20"/>
    <p:sldId id="319" r:id="rId21"/>
    <p:sldId id="320" r:id="rId22"/>
    <p:sldId id="314" r:id="rId23"/>
    <p:sldId id="321" r:id="rId24"/>
    <p:sldId id="322" r:id="rId25"/>
    <p:sldId id="324" r:id="rId26"/>
    <p:sldId id="328" r:id="rId27"/>
    <p:sldId id="329" r:id="rId28"/>
    <p:sldId id="327" r:id="rId29"/>
    <p:sldId id="330" r:id="rId30"/>
    <p:sldId id="331" r:id="rId31"/>
    <p:sldId id="325" r:id="rId32"/>
    <p:sldId id="333" r:id="rId33"/>
    <p:sldId id="332" r:id="rId34"/>
    <p:sldId id="326" r:id="rId35"/>
    <p:sldId id="334" r:id="rId36"/>
    <p:sldId id="336" r:id="rId37"/>
    <p:sldId id="335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261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29D"/>
    <a:srgbClr val="003399"/>
    <a:srgbClr val="FF5D5B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20" autoAdjust="0"/>
  </p:normalViewPr>
  <p:slideViewPr>
    <p:cSldViewPr snapToGrid="0" showGuides="1">
      <p:cViewPr varScale="1">
        <p:scale>
          <a:sx n="95" d="100"/>
          <a:sy n="95" d="100"/>
        </p:scale>
        <p:origin x="11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99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묵시적 </a:t>
            </a:r>
            <a:r>
              <a:rPr lang="ko-KR" altLang="en-US" dirty="0" err="1"/>
              <a:t>인텐트에</a:t>
            </a:r>
            <a:r>
              <a:rPr lang="ko-KR" altLang="en-US" dirty="0"/>
              <a:t> 맞는 대상이 두 개 이상일 경우에는 사용자가 해당 대상을 선택할 수 있게 다이얼로그 창이 보이게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8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묵시적 </a:t>
            </a:r>
            <a:r>
              <a:rPr lang="ko-KR" altLang="en-US" dirty="0" err="1"/>
              <a:t>인텐트에</a:t>
            </a:r>
            <a:r>
              <a:rPr lang="ko-KR" altLang="en-US" dirty="0"/>
              <a:t> 맞는 대상이 두 개 이상일 경우에는 사용자가 해당 대상을 선택할 수 있게 다이얼로그 창이 보이게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44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8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1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47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6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8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대 요소 굉장히 중요함</a:t>
            </a:r>
            <a:r>
              <a:rPr lang="en-US" altLang="ko-KR" dirty="0"/>
              <a:t>! -&gt; </a:t>
            </a:r>
            <a:r>
              <a:rPr lang="ko-KR" altLang="en-US" dirty="0"/>
              <a:t>앱 설치 시</a:t>
            </a:r>
            <a:r>
              <a:rPr lang="en-US" altLang="ko-KR" dirty="0"/>
              <a:t>, </a:t>
            </a:r>
            <a:r>
              <a:rPr lang="ko-KR" altLang="en-US" dirty="0"/>
              <a:t>안드로이드 시스템이 이들에 대한 정보를 요구 </a:t>
            </a:r>
            <a:r>
              <a:rPr lang="en-US" altLang="ko-KR" dirty="0"/>
              <a:t>-&gt; </a:t>
            </a:r>
            <a:r>
              <a:rPr lang="ko-KR" altLang="en-US" dirty="0" err="1"/>
              <a:t>안드로이드니매니페스트가</a:t>
            </a:r>
            <a:r>
              <a:rPr lang="ko-KR" altLang="en-US" dirty="0"/>
              <a:t> 정보를 담고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가지 요소를 사용할 때마다 </a:t>
            </a:r>
            <a:r>
              <a:rPr lang="ko-KR" altLang="en-US" dirty="0" err="1"/>
              <a:t>매니페스트</a:t>
            </a:r>
            <a:r>
              <a:rPr lang="ko-KR" altLang="en-US" dirty="0"/>
              <a:t> 파일에 추가해야 하며 이를 통해 애플리케이션을 구성하고 있는</a:t>
            </a:r>
            <a:r>
              <a:rPr lang="ko-KR" altLang="en-US" baseline="0" dirty="0"/>
              <a:t> 정보를 시스템에 알려줘야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60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en-US" altLang="ko-KR" baseline="0" dirty="0"/>
              <a:t> : </a:t>
            </a:r>
            <a:r>
              <a:rPr lang="ko-KR" altLang="en-US" baseline="0" dirty="0"/>
              <a:t>현재 실행되고 있는 </a:t>
            </a:r>
            <a:r>
              <a:rPr lang="en-US" altLang="ko-KR" baseline="0" dirty="0"/>
              <a:t>View</a:t>
            </a:r>
            <a:r>
              <a:rPr lang="ko-KR" altLang="en-US" baseline="0" dirty="0"/>
              <a:t>의 정보</a:t>
            </a:r>
            <a:r>
              <a:rPr lang="en-US" altLang="ko-KR" baseline="0" dirty="0"/>
              <a:t>(Context)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return</a:t>
            </a:r>
          </a:p>
          <a:p>
            <a:r>
              <a:rPr lang="en-US" altLang="ko-KR" baseline="0" dirty="0" err="1"/>
              <a:t>getApplicationContext</a:t>
            </a:r>
            <a:r>
              <a:rPr lang="en-US" altLang="ko-KR" baseline="0" dirty="0"/>
              <a:t>() : </a:t>
            </a:r>
            <a:r>
              <a:rPr lang="ko-KR" altLang="en-US" baseline="0" dirty="0"/>
              <a:t>어플리케이션의 정보</a:t>
            </a:r>
            <a:r>
              <a:rPr lang="en-US" altLang="ko-KR" baseline="0" dirty="0"/>
              <a:t>(Context)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return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09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en-US" altLang="ko-KR" baseline="0" dirty="0"/>
              <a:t> : </a:t>
            </a:r>
            <a:r>
              <a:rPr lang="ko-KR" altLang="en-US" baseline="0" dirty="0"/>
              <a:t>현재 실행되고 있는 </a:t>
            </a:r>
            <a:r>
              <a:rPr lang="en-US" altLang="ko-KR" baseline="0" dirty="0"/>
              <a:t>View</a:t>
            </a:r>
            <a:r>
              <a:rPr lang="ko-KR" altLang="en-US" baseline="0" dirty="0"/>
              <a:t>의 정보</a:t>
            </a:r>
            <a:r>
              <a:rPr lang="en-US" altLang="ko-KR" baseline="0" dirty="0"/>
              <a:t>(Context)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return</a:t>
            </a:r>
          </a:p>
          <a:p>
            <a:r>
              <a:rPr lang="en-US" altLang="ko-KR" baseline="0" dirty="0" err="1"/>
              <a:t>getApplicationContext</a:t>
            </a:r>
            <a:r>
              <a:rPr lang="en-US" altLang="ko-KR" baseline="0" dirty="0"/>
              <a:t>() : </a:t>
            </a:r>
            <a:r>
              <a:rPr lang="ko-KR" altLang="en-US" baseline="0" dirty="0"/>
              <a:t>어플리케이션의 정보</a:t>
            </a:r>
            <a:r>
              <a:rPr lang="en-US" altLang="ko-KR" baseline="0" dirty="0"/>
              <a:t>(Context)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return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42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24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1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48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1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67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31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일반적으로 </a:t>
            </a:r>
            <a:r>
              <a:rPr lang="ko-KR" altLang="en-US" dirty="0" err="1"/>
              <a:t>액티비티는</a:t>
            </a:r>
            <a:r>
              <a:rPr lang="ko-KR" altLang="en-US" dirty="0"/>
              <a:t> 화면 전체를 가득 채우지만</a:t>
            </a:r>
            <a:r>
              <a:rPr lang="en-US" altLang="ko-KR" dirty="0"/>
              <a:t>, </a:t>
            </a:r>
            <a:r>
              <a:rPr lang="ko-KR" altLang="en-US" dirty="0"/>
              <a:t>다이얼로그처럼 작은 형태로 만들어서 다른 </a:t>
            </a:r>
            <a:r>
              <a:rPr lang="ko-KR" altLang="en-US" dirty="0" err="1"/>
              <a:t>액티비티</a:t>
            </a:r>
            <a:r>
              <a:rPr lang="ko-KR" altLang="en-US" dirty="0"/>
              <a:t> 위에 띄울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액티비티에서 다른 </a:t>
            </a:r>
            <a:r>
              <a:rPr lang="ko-KR" altLang="en-US" dirty="0" err="1"/>
              <a:t>액티비티를</a:t>
            </a:r>
            <a:r>
              <a:rPr lang="ko-KR" altLang="en-US" dirty="0"/>
              <a:t> 실행할 수 있으며 현재 </a:t>
            </a:r>
            <a:r>
              <a:rPr lang="ko-KR" altLang="en-US" dirty="0" err="1"/>
              <a:t>액티비티를</a:t>
            </a:r>
            <a:r>
              <a:rPr lang="ko-KR" altLang="en-US" dirty="0"/>
              <a:t> 종료시킬 수도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들면 여러 개의 </a:t>
            </a:r>
            <a:r>
              <a:rPr lang="ko-KR" altLang="en-US" dirty="0" err="1"/>
              <a:t>액티비티가</a:t>
            </a:r>
            <a:r>
              <a:rPr lang="ko-KR" altLang="en-US" dirty="0"/>
              <a:t> 실행된 상태에서 사용자가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버튼을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액티비티는</a:t>
            </a:r>
            <a:r>
              <a:rPr lang="ko-KR" altLang="en-US" dirty="0"/>
              <a:t> 종료되고 바로 이전</a:t>
            </a:r>
            <a:endParaRPr lang="en-US" altLang="ko-KR" dirty="0"/>
          </a:p>
          <a:p>
            <a:r>
              <a:rPr lang="ko-KR" altLang="en-US" dirty="0" err="1"/>
              <a:t>액티비티가</a:t>
            </a:r>
            <a:r>
              <a:rPr lang="ko-KR" altLang="en-US" dirty="0"/>
              <a:t> 보여지게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82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82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72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49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49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79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28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71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86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06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1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액티비티는</a:t>
            </a:r>
            <a:r>
              <a:rPr lang="ko-KR" altLang="en-US" dirty="0"/>
              <a:t> 기본적으로 다양한 상태를 가지고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그에 따른 특정 </a:t>
            </a:r>
            <a:r>
              <a:rPr lang="ko-KR" altLang="en-US" baseline="0" dirty="0" err="1"/>
              <a:t>메소드가</a:t>
            </a:r>
            <a:r>
              <a:rPr lang="ko-KR" altLang="en-US" baseline="0" dirty="0"/>
              <a:t> 호출된다</a:t>
            </a:r>
            <a:r>
              <a:rPr lang="en-US" altLang="ko-KR" baseline="0" dirty="0"/>
              <a:t>.  </a:t>
            </a:r>
          </a:p>
          <a:p>
            <a:r>
              <a:rPr lang="ko-KR" altLang="en-US" baseline="0" dirty="0"/>
              <a:t>여기서 반드시 알고 가야하는 것은 </a:t>
            </a:r>
            <a:r>
              <a:rPr lang="ko-KR" altLang="en-US" baseline="0" dirty="0" err="1"/>
              <a:t>액티비티의</a:t>
            </a:r>
            <a:r>
              <a:rPr lang="ko-KR" altLang="en-US" baseline="0" dirty="0"/>
              <a:t> 상태에 따라 어떤 </a:t>
            </a:r>
            <a:r>
              <a:rPr lang="ko-KR" altLang="en-US" baseline="0" dirty="0" err="1"/>
              <a:t>메소드가</a:t>
            </a:r>
            <a:r>
              <a:rPr lang="ko-KR" altLang="en-US" baseline="0" dirty="0"/>
              <a:t> 호출되는지를 이해하고 해당 </a:t>
            </a:r>
            <a:r>
              <a:rPr lang="ko-KR" altLang="en-US" baseline="0" dirty="0" err="1"/>
              <a:t>메소드에</a:t>
            </a:r>
            <a:r>
              <a:rPr lang="ko-KR" altLang="en-US" baseline="0" dirty="0"/>
              <a:t> 필요한 </a:t>
            </a:r>
            <a:endParaRPr lang="en-US" altLang="ko-KR" baseline="0" dirty="0"/>
          </a:p>
          <a:p>
            <a:r>
              <a:rPr lang="ko-KR" altLang="en-US" baseline="0" dirty="0"/>
              <a:t>동작을 정의해야 한다는 점이다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바로 생명 주기라고 부르며 꼭 기억해야 할 핵심 개념이다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47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765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98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03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88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uses-feature : app</a:t>
            </a:r>
            <a:r>
              <a:rPr lang="ko-KR" altLang="en-US" dirty="0"/>
              <a:t>이 사용하는 하드웨어 또는 소프트웨어 특성을 정의</a:t>
            </a:r>
            <a:endParaRPr lang="en-US" altLang="ko-KR" dirty="0"/>
          </a:p>
          <a:p>
            <a:r>
              <a:rPr lang="ko-KR" altLang="en-US" dirty="0"/>
              <a:t>카메라는 대부분 달려있지만 자동 초점 기능이 없는 단말기도 존재 </a:t>
            </a:r>
            <a:r>
              <a:rPr lang="en-US" altLang="ko-KR" dirty="0"/>
              <a:t>-&gt; required=false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/>
              <a:t>required</a:t>
            </a:r>
            <a:r>
              <a:rPr lang="ko-KR" altLang="en-US" dirty="0"/>
              <a:t>는 왜</a:t>
            </a:r>
            <a:r>
              <a:rPr lang="en-US" altLang="ko-KR" dirty="0"/>
              <a:t>? </a:t>
            </a:r>
            <a:r>
              <a:rPr lang="ko-KR" altLang="en-US" dirty="0"/>
              <a:t>기능이 없더라도 응용프로그램이 실행될 수 있도록 지정하기 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액티비티는</a:t>
            </a:r>
            <a:r>
              <a:rPr lang="ko-KR" altLang="en-US" dirty="0"/>
              <a:t> 기본적으로 다양한 상태를 가지고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그에 따른 특정 </a:t>
            </a:r>
            <a:r>
              <a:rPr lang="ko-KR" altLang="en-US" baseline="0" dirty="0" err="1"/>
              <a:t>메소드가</a:t>
            </a:r>
            <a:r>
              <a:rPr lang="ko-KR" altLang="en-US" baseline="0" dirty="0"/>
              <a:t> 호출된다</a:t>
            </a:r>
            <a:r>
              <a:rPr lang="en-US" altLang="ko-KR" baseline="0" dirty="0"/>
              <a:t>.  </a:t>
            </a:r>
          </a:p>
          <a:p>
            <a:r>
              <a:rPr lang="ko-KR" altLang="en-US" baseline="0" dirty="0"/>
              <a:t>여기서 반드시 알고 가야하는 것은 </a:t>
            </a:r>
            <a:r>
              <a:rPr lang="ko-KR" altLang="en-US" baseline="0" dirty="0" err="1"/>
              <a:t>액티비티의</a:t>
            </a:r>
            <a:r>
              <a:rPr lang="ko-KR" altLang="en-US" baseline="0" dirty="0"/>
              <a:t> 상태에 따라 어떤 </a:t>
            </a:r>
            <a:r>
              <a:rPr lang="ko-KR" altLang="en-US" baseline="0" dirty="0" err="1"/>
              <a:t>메소드가</a:t>
            </a:r>
            <a:r>
              <a:rPr lang="ko-KR" altLang="en-US" baseline="0" dirty="0"/>
              <a:t> 호출되는지를 이해하고 해당 </a:t>
            </a:r>
            <a:r>
              <a:rPr lang="ko-KR" altLang="en-US" baseline="0" dirty="0" err="1"/>
              <a:t>메소드에</a:t>
            </a:r>
            <a:r>
              <a:rPr lang="ko-KR" altLang="en-US" baseline="0" dirty="0"/>
              <a:t> 필요한 </a:t>
            </a:r>
            <a:endParaRPr lang="en-US" altLang="ko-KR" baseline="0" dirty="0"/>
          </a:p>
          <a:p>
            <a:r>
              <a:rPr lang="ko-KR" altLang="en-US" baseline="0" dirty="0"/>
              <a:t>동작을 정의해야 한다는 점이다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바로 생명 주기라고 부르며 꼭 기억해야 할 핵심 개념이다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</a:t>
            </a:r>
            <a:r>
              <a:rPr lang="ko-KR" altLang="en-US" dirty="0" err="1"/>
              <a:t>액티비티</a:t>
            </a:r>
            <a:r>
              <a:rPr lang="ko-KR" altLang="en-US" dirty="0"/>
              <a:t> 내에서 화면을 구성하고 사용자의 입력을 처리하는 방법을 배웠는데 사실 실제로 앱을 </a:t>
            </a:r>
            <a:r>
              <a:rPr lang="ko-KR" altLang="en-US" dirty="0" err="1"/>
              <a:t>만들게되면</a:t>
            </a:r>
            <a:r>
              <a:rPr lang="ko-KR" altLang="en-US" dirty="0"/>
              <a:t> 하나의 화면이 아닌 여러 개의 화면을</a:t>
            </a:r>
            <a:endParaRPr lang="en-US" altLang="ko-KR" dirty="0"/>
          </a:p>
          <a:p>
            <a:r>
              <a:rPr lang="ko-KR" altLang="en-US" dirty="0"/>
              <a:t>구성해서 서로 간의 데이터를 주고 받으면서 실행되어야 한다</a:t>
            </a:r>
            <a:r>
              <a:rPr lang="en-US" altLang="ko-KR" dirty="0"/>
              <a:t>. </a:t>
            </a:r>
            <a:r>
              <a:rPr lang="ko-KR" altLang="en-US" dirty="0"/>
              <a:t>그래서 데이터를 주고받을 수 있도록 도와주는 </a:t>
            </a:r>
            <a:r>
              <a:rPr lang="en-US" altLang="ko-KR" dirty="0"/>
              <a:t>Intent</a:t>
            </a:r>
            <a:r>
              <a:rPr lang="ko-KR" altLang="en-US" dirty="0"/>
              <a:t>에 대해 알아보자</a:t>
            </a:r>
            <a:endParaRPr lang="en-US" altLang="ko-KR" dirty="0"/>
          </a:p>
          <a:p>
            <a:r>
              <a:rPr lang="ko-KR" altLang="en-US" dirty="0"/>
              <a:t>앱 개발을 한다면 </a:t>
            </a:r>
            <a:r>
              <a:rPr lang="ko-KR" altLang="en-US" dirty="0" err="1"/>
              <a:t>인텐트를</a:t>
            </a:r>
            <a:r>
              <a:rPr lang="ko-KR" altLang="en-US" dirty="0"/>
              <a:t> 모르면 안될 만큼 중요한 부분이기 때문에 반드시 기억해둬야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3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3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02900" y="6238311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나예호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선임연구원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9623" y="4109572"/>
            <a:ext cx="355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3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Activity&amp;Intent</a:t>
            </a:r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5328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액션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8391" y="2389342"/>
            <a:ext cx="9637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액티비티를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실행하거나 데이터를 전달할 수 있는 안드로이드 구성 요소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62562"/>
              </p:ext>
            </p:extLst>
          </p:nvPr>
        </p:nvGraphicFramePr>
        <p:xfrm>
          <a:off x="2181412" y="3022393"/>
          <a:ext cx="785153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액션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대상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설명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ACTION_CALL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통화를 시작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ACTION_EDIT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데이터를 표시하고 편집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ACTION_MAIN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메인 </a:t>
                      </a:r>
                      <a:r>
                        <a:rPr lang="ko-KR" altLang="en-US" sz="16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액티비티를</a:t>
                      </a:r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실행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ACTION_VIEW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뭔가를 보여줌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ACTION_DIAL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통화모드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ACTION_BATTERY_LOW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배터리 부족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ACTION_HEADSET_PLUG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헤드셋이</a:t>
                      </a:r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장비에 접속 </a:t>
                      </a:r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or </a:t>
                      </a:r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분리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ACTION_SCREEN_ON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화면이 켜짐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ACTION_TIMEZONE_CHANGED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타임존이</a:t>
                      </a:r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변경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5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99" y="1660083"/>
            <a:ext cx="4404686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>
            <a:endCxn id="12" idx="1"/>
          </p:cNvCxnSpPr>
          <p:nvPr/>
        </p:nvCxnSpPr>
        <p:spPr>
          <a:xfrm flipV="1">
            <a:off x="4042227" y="2864060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/>
          <p:nvPr/>
        </p:nvSpPr>
        <p:spPr>
          <a:xfrm>
            <a:off x="6203234" y="2648616"/>
            <a:ext cx="3985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Intent.ACTION_VIEW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직선 화살표 연결선 12"/>
          <p:cNvCxnSpPr>
            <a:endCxn id="14" idx="1"/>
          </p:cNvCxnSpPr>
          <p:nvPr/>
        </p:nvCxnSpPr>
        <p:spPr>
          <a:xfrm flipV="1">
            <a:off x="4042227" y="3393897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/>
          <p:cNvSpPr txBox="1"/>
          <p:nvPr/>
        </p:nvSpPr>
        <p:spPr>
          <a:xfrm>
            <a:off x="6203234" y="3178453"/>
            <a:ext cx="5775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200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MediaStore.ACTION_IMAGE_CAPTURE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 flipV="1">
            <a:off x="4071723" y="3963759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6232730" y="3748315"/>
            <a:ext cx="3985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kumimoji="0" lang="en-US" altLang="ko-KR" sz="2200" b="1" i="0" u="none" strike="noStrike" kern="1200" cap="none" spc="0" normalizeH="0" noProof="0" dirty="0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DIAL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endCxn id="19" idx="1"/>
          </p:cNvCxnSpPr>
          <p:nvPr/>
        </p:nvCxnSpPr>
        <p:spPr>
          <a:xfrm flipV="1">
            <a:off x="4087090" y="4488054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"/>
          <p:cNvSpPr txBox="1"/>
          <p:nvPr/>
        </p:nvSpPr>
        <p:spPr>
          <a:xfrm>
            <a:off x="6248097" y="4272610"/>
            <a:ext cx="3985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Intent.ACTION_CALL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94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389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8391" y="2389342"/>
            <a:ext cx="9371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인텐트는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실행하는 방법에 따라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명시적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묵시적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구분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40141" y="3207657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명시적 </a:t>
            </a:r>
            <a:r>
              <a:rPr lang="ko-KR" altLang="en-US" sz="2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인텐트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31455" y="3207657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묵시적 </a:t>
            </a:r>
            <a:r>
              <a:rPr lang="ko-KR" altLang="en-US" sz="2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인텐트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12041"/>
              </p:ext>
            </p:extLst>
          </p:nvPr>
        </p:nvGraphicFramePr>
        <p:xfrm>
          <a:off x="6505451" y="4388670"/>
          <a:ext cx="4643046" cy="20482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Target </a:t>
                      </a:r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Component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의 이름을 지정하지 않음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전화를 걸거나 </a:t>
                      </a:r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web browser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를 띄울 때 사용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ex) 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지도를</a:t>
                      </a:r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보여 줄 수 있는 컴포넌트이면 어떤 것이라도 좋다</a:t>
                      </a:r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35868"/>
              </p:ext>
            </p:extLst>
          </p:nvPr>
        </p:nvGraphicFramePr>
        <p:xfrm>
          <a:off x="1388618" y="4388670"/>
          <a:ext cx="4643046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43046">
                  <a:extLst>
                    <a:ext uri="{9D8B030D-6E8A-4147-A177-3AD203B41FA5}">
                      <a16:colId xmlns:a16="http://schemas.microsoft.com/office/drawing/2014/main" val="3017610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Target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Component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의 이름을 지정</a:t>
                      </a:r>
                      <a:endParaRPr lang="ko-KR" altLang="en-US" b="0" i="1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동일한 </a:t>
                      </a:r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Application 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내에 있는 다른 </a:t>
                      </a:r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r>
                        <a:rPr lang="ko-KR" altLang="en-US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를 실행하는 데 사용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9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ex) Application</a:t>
                      </a:r>
                      <a:r>
                        <a:rPr lang="ko-KR" altLang="en-US" baseline="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</a:t>
                      </a:r>
                      <a:r>
                        <a:rPr lang="ko-KR" altLang="en-US" baseline="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의 컴포넌트 </a:t>
                      </a:r>
                      <a:r>
                        <a:rPr lang="en-US" altLang="ko-KR" baseline="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</a:t>
                      </a:r>
                      <a:r>
                        <a:rPr lang="ko-KR" altLang="en-US" baseline="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를 구동시켜라</a:t>
                      </a:r>
                      <a:r>
                        <a:rPr lang="en-US" altLang="ko-KR" baseline="0" dirty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1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0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5194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해석과정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95669" y="2506158"/>
            <a:ext cx="971722" cy="13229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3294" y="2509328"/>
            <a:ext cx="10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94244" y="4606265"/>
            <a:ext cx="971722" cy="1322914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26053" y="4606265"/>
            <a:ext cx="112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B</a:t>
            </a:r>
            <a:endPara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4002245" y="3466871"/>
            <a:ext cx="1833086" cy="1163353"/>
          </a:xfrm>
          <a:prstGeom prst="flowChartDecisi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꺾인 연결선 43"/>
          <p:cNvCxnSpPr>
            <a:stCxn id="39" idx="3"/>
            <a:endCxn id="43" idx="0"/>
          </p:cNvCxnSpPr>
          <p:nvPr/>
        </p:nvCxnSpPr>
        <p:spPr>
          <a:xfrm>
            <a:off x="3367391" y="3167615"/>
            <a:ext cx="1551397" cy="299256"/>
          </a:xfrm>
          <a:prstGeom prst="bentConnector2">
            <a:avLst/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220677" y="1926285"/>
            <a:ext cx="971722" cy="13229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1644" y="1938748"/>
            <a:ext cx="106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1</a:t>
            </a:r>
            <a:endParaRPr lang="ko-KR" altLang="en-US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7" name="꺾인 연결선 46"/>
          <p:cNvCxnSpPr>
            <a:stCxn id="43" idx="3"/>
            <a:endCxn id="45" idx="1"/>
          </p:cNvCxnSpPr>
          <p:nvPr/>
        </p:nvCxnSpPr>
        <p:spPr>
          <a:xfrm flipV="1">
            <a:off x="5835331" y="2587742"/>
            <a:ext cx="1385346" cy="1460806"/>
          </a:xfrm>
          <a:prstGeom prst="bentConnector3">
            <a:avLst>
              <a:gd name="adj1" fmla="val 48625"/>
            </a:avLst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265840" y="3567906"/>
            <a:ext cx="971722" cy="1322914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65839" y="5303023"/>
            <a:ext cx="971722" cy="1322914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200645" y="5265470"/>
            <a:ext cx="617994" cy="580409"/>
          </a:xfrm>
          <a:prstGeom prst="ellipse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1" name="꺾인 연결선 50"/>
          <p:cNvCxnSpPr>
            <a:stCxn id="41" idx="3"/>
            <a:endCxn id="43" idx="2"/>
          </p:cNvCxnSpPr>
          <p:nvPr/>
        </p:nvCxnSpPr>
        <p:spPr>
          <a:xfrm flipV="1">
            <a:off x="3365966" y="4630224"/>
            <a:ext cx="1552822" cy="637498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3" idx="3"/>
            <a:endCxn id="50" idx="0"/>
          </p:cNvCxnSpPr>
          <p:nvPr/>
        </p:nvCxnSpPr>
        <p:spPr>
          <a:xfrm>
            <a:off x="5835331" y="4048548"/>
            <a:ext cx="674311" cy="1216922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48" idx="1"/>
          </p:cNvCxnSpPr>
          <p:nvPr/>
        </p:nvCxnSpPr>
        <p:spPr>
          <a:xfrm rot="5400000" flipH="1" flipV="1">
            <a:off x="6984938" y="4238520"/>
            <a:ext cx="1290059" cy="1271746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6"/>
            <a:endCxn id="49" idx="1"/>
          </p:cNvCxnSpPr>
          <p:nvPr/>
        </p:nvCxnSpPr>
        <p:spPr>
          <a:xfrm>
            <a:off x="6818639" y="5555675"/>
            <a:ext cx="1447200" cy="408805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47192" y="2730913"/>
            <a:ext cx="35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Intent(Activity 1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실행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47192" y="5326140"/>
            <a:ext cx="35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Intent(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 도착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SMS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처리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02830" y="3744295"/>
            <a:ext cx="142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인텐트</a:t>
            </a:r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실행</a:t>
            </a:r>
            <a:endParaRPr lang="en-US" altLang="ko-KR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메커니즘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23442" y="2291435"/>
            <a:ext cx="35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명시적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(Explicit Intent)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10051" y="5664694"/>
            <a:ext cx="35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암시적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(Implicit Intent)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39140" y="3567906"/>
            <a:ext cx="106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2</a:t>
            </a:r>
            <a:endParaRPr lang="ko-KR" altLang="en-US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39140" y="5303023"/>
            <a:ext cx="106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3</a:t>
            </a:r>
            <a:endParaRPr lang="ko-KR" altLang="en-US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7382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Implicit Intent(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묵시적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</a:t>
            </a:r>
          </a:p>
        </p:txBody>
      </p:sp>
      <p:pic>
        <p:nvPicPr>
          <p:cNvPr id="7170" name="Picture 2" descr="ë¬µìì  ì¸í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71" y="2389342"/>
            <a:ext cx="2440289" cy="330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726601" y="5866927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묵시적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대상이 두 개 이상일 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172" name="Picture 4" descr="ì í ì¸í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42" y="2389342"/>
            <a:ext cx="2096258" cy="330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1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708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26" name="Picture 2" descr="전화번호 궁합 어플, 손조이 전화번호 궁합 테스트 - 전화번호로 궁합 알아보기">
            <a:extLst>
              <a:ext uri="{FF2B5EF4-FFF2-40B4-BE49-F238E27FC236}">
                <a16:creationId xmlns:a16="http://schemas.microsoft.com/office/drawing/2014/main" id="{953E7206-60ED-4061-8142-98F8056C5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1"/>
          <a:stretch/>
        </p:blipFill>
        <p:spPr bwMode="auto">
          <a:xfrm>
            <a:off x="6536508" y="209577"/>
            <a:ext cx="4815463" cy="64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0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659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83" y="2494977"/>
            <a:ext cx="2013633" cy="359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6894331" y="3125522"/>
            <a:ext cx="936104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"/>
          <p:cNvSpPr txBox="1"/>
          <p:nvPr/>
        </p:nvSpPr>
        <p:spPr>
          <a:xfrm>
            <a:off x="7896138" y="2888343"/>
            <a:ext cx="111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전화걸기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AB2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894332" y="4681114"/>
            <a:ext cx="936104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 txBox="1"/>
          <p:nvPr/>
        </p:nvSpPr>
        <p:spPr>
          <a:xfrm>
            <a:off x="7896139" y="4443935"/>
            <a:ext cx="13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인터넷접속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248435" y="3622692"/>
            <a:ext cx="996955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2583821" y="3422637"/>
            <a:ext cx="161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와이파이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48435" y="5351464"/>
            <a:ext cx="996955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/>
          <p:cNvSpPr txBox="1"/>
          <p:nvPr/>
        </p:nvSpPr>
        <p:spPr>
          <a:xfrm>
            <a:off x="2583821" y="5141445"/>
            <a:ext cx="1399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연락처 사용</a:t>
            </a:r>
          </a:p>
        </p:txBody>
      </p:sp>
      <p:sp>
        <p:nvSpPr>
          <p:cNvPr id="30" name="TextBox 2"/>
          <p:cNvSpPr txBox="1"/>
          <p:nvPr/>
        </p:nvSpPr>
        <p:spPr>
          <a:xfrm>
            <a:off x="1533524" y="3446436"/>
            <a:ext cx="9144000" cy="1323439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권한부여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(permission)</a:t>
            </a:r>
          </a:p>
        </p:txBody>
      </p:sp>
    </p:spTree>
    <p:extLst>
      <p:ext uri="{BB962C8B-B14F-4D97-AF65-F5344CB8AC3E}">
        <p14:creationId xmlns:p14="http://schemas.microsoft.com/office/powerpoint/2010/main" val="113251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5463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승인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88391" y="2295965"/>
            <a:ext cx="6437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직접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특정기능을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사용하는 경우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권한승인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8391" y="2835640"/>
            <a:ext cx="10107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이용하여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특정기능을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사용하는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호출시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권한승인이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필요하지 않음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</a:t>
            </a:r>
            <a:r>
              <a:rPr lang="ko-KR" altLang="en-US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민감한 권한 제외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)</a:t>
            </a:r>
          </a:p>
        </p:txBody>
      </p:sp>
      <p:pic>
        <p:nvPicPr>
          <p:cNvPr id="12292" name="Picture 4" descr="ìëë¡ì´ë ê¶í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11" y="4319259"/>
            <a:ext cx="2790507" cy="131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ìëë¡ì´ë ê¶í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18" y="4054708"/>
            <a:ext cx="2079770" cy="1839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088" y="4054708"/>
            <a:ext cx="2575051" cy="1840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55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659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481" y="2409020"/>
            <a:ext cx="6969037" cy="387074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0483" y="3277354"/>
            <a:ext cx="6581869" cy="479834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5463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승인</a:t>
            </a:r>
          </a:p>
        </p:txBody>
      </p:sp>
      <p:cxnSp>
        <p:nvCxnSpPr>
          <p:cNvPr id="6" name="꺾인 연결선 5"/>
          <p:cNvCxnSpPr>
            <a:stCxn id="2" idx="1"/>
            <a:endCxn id="15" idx="0"/>
          </p:cNvCxnSpPr>
          <p:nvPr/>
        </p:nvCxnSpPr>
        <p:spPr>
          <a:xfrm rot="10800000" flipV="1">
            <a:off x="3578675" y="2834198"/>
            <a:ext cx="973587" cy="958073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" idx="3"/>
            <a:endCxn id="16" idx="0"/>
          </p:cNvCxnSpPr>
          <p:nvPr/>
        </p:nvCxnSpPr>
        <p:spPr>
          <a:xfrm>
            <a:off x="6963747" y="2834199"/>
            <a:ext cx="804405" cy="958073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17" idx="0"/>
          </p:cNvCxnSpPr>
          <p:nvPr/>
        </p:nvCxnSpPr>
        <p:spPr>
          <a:xfrm rot="10800000" flipV="1">
            <a:off x="6074643" y="4081983"/>
            <a:ext cx="279372" cy="1049214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3"/>
            <a:endCxn id="19" idx="0"/>
          </p:cNvCxnSpPr>
          <p:nvPr/>
        </p:nvCxnSpPr>
        <p:spPr>
          <a:xfrm>
            <a:off x="9182288" y="4081983"/>
            <a:ext cx="374436" cy="1049214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552261" y="2544488"/>
            <a:ext cx="2411486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Permission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68065" y="3792272"/>
            <a:ext cx="2421218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자동 승인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54015" y="3792272"/>
            <a:ext cx="2828273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승인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민감한 권한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89064" y="5131197"/>
            <a:ext cx="2571157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설치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(Android 5.1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71145" y="5131197"/>
            <a:ext cx="2571157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(Android 6.0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이상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67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862744"/>
            <a:ext cx="0" cy="1642381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3863515" cy="523220"/>
            <a:chOff x="2285513" y="2751407"/>
            <a:chExt cx="3863515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36086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Activity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</a:t>
              </a:r>
              <a:r>
                <a:rPr lang="en-US" altLang="ko-KR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생명주기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2996804" cy="523220"/>
            <a:chOff x="4223102" y="3650925"/>
            <a:chExt cx="2996804" cy="523220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27419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Intent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이해</a:t>
              </a:r>
              <a:r>
                <a:rPr lang="en-US" altLang="ko-KR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활용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6805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민감한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9387" y="3681062"/>
            <a:ext cx="2713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승인</a:t>
            </a:r>
            <a:endParaRPr lang="en-US" altLang="ko-KR" sz="2400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4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민감한 권한</a:t>
            </a:r>
            <a:r>
              <a:rPr lang="en-US" altLang="ko-KR" sz="24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54" y="2389342"/>
            <a:ext cx="4022541" cy="3896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142530" y="4512059"/>
            <a:ext cx="1876465" cy="36004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4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7765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App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실행시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승인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2555" y="2334878"/>
            <a:ext cx="66268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public void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onClick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(View v) {</a:t>
            </a:r>
            <a:b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Uri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Uri.parse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("tel:01098848690");</a:t>
            </a:r>
            <a:b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Intent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new Intent(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Intent.ACTION_CALL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);</a:t>
            </a:r>
          </a:p>
          <a:p>
            <a:b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if (</a:t>
            </a:r>
            <a:r>
              <a:rPr lang="en-US" altLang="ko-KR" sz="1600" b="1" dirty="0" err="1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ActivityCompat.checkSelfPermission</a:t>
            </a:r>
            <a:r>
              <a:rPr lang="en-US" altLang="ko-KR" sz="16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600" b="1" dirty="0" err="1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getApplicationContext</a:t>
            </a:r>
            <a:r>
              <a:rPr lang="en-US" altLang="ko-KR" sz="16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(),                   	</a:t>
            </a:r>
            <a:r>
              <a:rPr lang="en-US" altLang="ko-KR" sz="1600" b="1" dirty="0" err="1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Manifest.permission.CALL_PHONE</a:t>
            </a:r>
            <a:r>
              <a:rPr lang="en-US" altLang="ko-KR" sz="16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!=</a:t>
            </a:r>
          </a:p>
          <a:p>
            <a:r>
              <a:rPr lang="en-US" altLang="ko-KR" sz="16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</a:t>
            </a:r>
            <a:r>
              <a:rPr lang="en-US" altLang="ko-KR" sz="1600" b="1" dirty="0" err="1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PackageManager.PERMISSION_GRANTED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{</a:t>
            </a:r>
          </a:p>
          <a:p>
            <a:b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</a:t>
            </a:r>
            <a:r>
              <a:rPr lang="en-US" altLang="ko-KR" sz="1600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ActivityCompat.requestPermissions</a:t>
            </a: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600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IntentTestActivity.this</a:t>
            </a: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     new String[]{</a:t>
            </a:r>
            <a:r>
              <a:rPr lang="en-US" altLang="ko-KR" sz="1600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Manifest.permission.CALL_PHONE</a:t>
            </a: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}, 0);</a:t>
            </a:r>
            <a:b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b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return;</a:t>
            </a:r>
            <a:b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</a:t>
            </a:r>
            <a:br>
              <a:rPr lang="en-US" altLang="ko-KR" sz="16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(intent);</a:t>
            </a:r>
            <a:b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</a:t>
            </a:r>
            <a:endParaRPr lang="ko-KR" altLang="en-US" sz="16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92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6414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Explicit Intent(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명시적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8391" y="2389342"/>
            <a:ext cx="1029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호출할 컴포넌트 이름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(Java Class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참조하여 특정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액티비티의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 요청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8391" y="2851007"/>
            <a:ext cx="7231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보통 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내부 컴포넌트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간의 호출에 사용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5020" y="4560998"/>
            <a:ext cx="1090657" cy="1322914"/>
            <a:chOff x="2179385" y="3511092"/>
            <a:chExt cx="1090657" cy="1322914"/>
          </a:xfrm>
        </p:grpSpPr>
        <p:sp>
          <p:nvSpPr>
            <p:cNvPr id="10" name="직사각형 9"/>
            <p:cNvSpPr/>
            <p:nvPr/>
          </p:nvSpPr>
          <p:spPr>
            <a:xfrm>
              <a:off x="2241760" y="3511092"/>
              <a:ext cx="971722" cy="1322914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79385" y="3514262"/>
              <a:ext cx="1090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Activity A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06322" y="4560998"/>
            <a:ext cx="1123707" cy="1322914"/>
            <a:chOff x="2172144" y="5611199"/>
            <a:chExt cx="1123707" cy="1322914"/>
          </a:xfrm>
        </p:grpSpPr>
        <p:sp>
          <p:nvSpPr>
            <p:cNvPr id="12" name="직사각형 11"/>
            <p:cNvSpPr/>
            <p:nvPr/>
          </p:nvSpPr>
          <p:spPr>
            <a:xfrm>
              <a:off x="2240335" y="5611199"/>
              <a:ext cx="971722" cy="1322914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72144" y="5611199"/>
              <a:ext cx="1123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Activity B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50671" y="4560998"/>
            <a:ext cx="1090657" cy="1322914"/>
            <a:chOff x="2179385" y="3511092"/>
            <a:chExt cx="1090657" cy="1322914"/>
          </a:xfrm>
        </p:grpSpPr>
        <p:sp>
          <p:nvSpPr>
            <p:cNvPr id="17" name="직사각형 16"/>
            <p:cNvSpPr/>
            <p:nvPr/>
          </p:nvSpPr>
          <p:spPr>
            <a:xfrm>
              <a:off x="2241760" y="3511092"/>
              <a:ext cx="971722" cy="132291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9385" y="3514262"/>
              <a:ext cx="1090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</a:t>
              </a: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System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5" name="구부러진 연결선 4"/>
          <p:cNvCxnSpPr>
            <a:stCxn id="11" idx="0"/>
            <a:endCxn id="19" idx="0"/>
          </p:cNvCxnSpPr>
          <p:nvPr/>
        </p:nvCxnSpPr>
        <p:spPr>
          <a:xfrm rot="5400000" flipH="1" flipV="1">
            <a:off x="4718174" y="3186343"/>
            <a:ext cx="12700" cy="2755651"/>
          </a:xfrm>
          <a:prstGeom prst="curvedConnector3">
            <a:avLst>
              <a:gd name="adj1" fmla="val 6219803"/>
            </a:avLst>
          </a:prstGeom>
          <a:ln w="19050"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0"/>
            <a:endCxn id="13" idx="0"/>
          </p:cNvCxnSpPr>
          <p:nvPr/>
        </p:nvCxnSpPr>
        <p:spPr>
          <a:xfrm rot="5400000" flipH="1" flipV="1">
            <a:off x="7480503" y="3176495"/>
            <a:ext cx="3170" cy="2772176"/>
          </a:xfrm>
          <a:prstGeom prst="curvedConnector3">
            <a:avLst>
              <a:gd name="adj1" fmla="val 24447224"/>
            </a:avLst>
          </a:prstGeom>
          <a:ln w="19050"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63115" y="4040949"/>
            <a:ext cx="15544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6979" y="3537642"/>
            <a:ext cx="7950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4543" y="3537642"/>
            <a:ext cx="7950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27219" y="4038173"/>
            <a:ext cx="12663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onCreate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3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6414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Explicit Intent(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명시적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9902" y="2967335"/>
            <a:ext cx="99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= new Intent(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getApplicationContext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(),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NextActivity.class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09902" y="3429000"/>
            <a:ext cx="291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startActivity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(intent);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292974" y="3429000"/>
            <a:ext cx="248065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943193" y="3429000"/>
            <a:ext cx="315966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87084" y="3890665"/>
            <a:ext cx="2611289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32" idx="0"/>
          </p:cNvCxnSpPr>
          <p:nvPr/>
        </p:nvCxnSpPr>
        <p:spPr>
          <a:xfrm>
            <a:off x="6523023" y="3429000"/>
            <a:ext cx="0" cy="616141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704448" y="4045141"/>
            <a:ext cx="363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Context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return</a:t>
            </a:r>
          </a:p>
        </p:txBody>
      </p:sp>
      <p:cxnSp>
        <p:nvCxnSpPr>
          <p:cNvPr id="33" name="직선 화살표 연결선 32"/>
          <p:cNvCxnSpPr>
            <a:endCxn id="34" idx="0"/>
          </p:cNvCxnSpPr>
          <p:nvPr/>
        </p:nvCxnSpPr>
        <p:spPr>
          <a:xfrm>
            <a:off x="9532923" y="3429000"/>
            <a:ext cx="8330" cy="1416361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025036" y="4845361"/>
            <a:ext cx="3032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객체에 실행하고 싶은</a:t>
            </a:r>
            <a:endParaRPr lang="en-US" altLang="ko-KR" sz="20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이름 지정</a:t>
            </a:r>
            <a:endParaRPr lang="en-US" altLang="ko-KR" sz="20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17428" y="3886200"/>
            <a:ext cx="0" cy="1016251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346173" y="4902451"/>
            <a:ext cx="2359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 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객체에 기술된</a:t>
            </a:r>
            <a:endParaRPr lang="en-US" altLang="ko-KR" sz="20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</a:t>
            </a:r>
            <a:endParaRPr lang="en-US" altLang="ko-KR" sz="20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06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01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실행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39" y="1970242"/>
            <a:ext cx="2114044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1970242"/>
            <a:ext cx="2114045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3179143" y="5850480"/>
            <a:ext cx="187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MainActivity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05703" y="5850480"/>
            <a:ext cx="1859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NextActivity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46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528887"/>
            <a:ext cx="8496300" cy="18002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701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실행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088343" y="3252034"/>
            <a:ext cx="2097446" cy="28575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화살표 연결선 7"/>
          <p:cNvCxnSpPr>
            <a:stCxn id="7" idx="2"/>
            <a:endCxn id="9" idx="0"/>
          </p:cNvCxnSpPr>
          <p:nvPr/>
        </p:nvCxnSpPr>
        <p:spPr>
          <a:xfrm flipH="1">
            <a:off x="8587770" y="3537786"/>
            <a:ext cx="549296" cy="1248536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79690" y="4786322"/>
            <a:ext cx="241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 ExtraBold" pitchFamily="50" charset="-127"/>
                <a:ea typeface="나눔고딕 ExtraBold" pitchFamily="50" charset="-127"/>
              </a:rPr>
              <a:t>실행하고 싶은 </a:t>
            </a:r>
            <a:r>
              <a:rPr lang="en-US" altLang="ko-KR" b="1" dirty="0">
                <a:latin typeface="나눔고딕 ExtraBold" pitchFamily="50" charset="-127"/>
                <a:ea typeface="나눔고딕 ExtraBold" pitchFamily="50" charset="-127"/>
              </a:rPr>
              <a:t>Activity</a:t>
            </a:r>
            <a:endParaRPr lang="ko-KR" altLang="en-US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0562" y="200024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22B37"/>
              </a:buClr>
            </a:pP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7282" y="1571625"/>
            <a:ext cx="5891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실행하고 싶은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162710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470785"/>
            <a:ext cx="5476875" cy="23907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701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실행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06829" y="3840509"/>
            <a:ext cx="1000132" cy="28575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706895" y="4126261"/>
            <a:ext cx="642942" cy="642942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4019" y="4769203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현재 </a:t>
            </a:r>
            <a:r>
              <a:rPr lang="en-US" altLang="ko-KR" sz="1400" dirty="0">
                <a:latin typeface="나눔고딕 ExtraBold" pitchFamily="50" charset="-127"/>
                <a:ea typeface="나눔고딕 ExtraBold" pitchFamily="50" charset="-127"/>
              </a:rPr>
              <a:t>Activity 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종료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7282" y="1571625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현재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509045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991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액티비티에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데이터 전달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916877" y="2707416"/>
            <a:ext cx="2047889" cy="1214446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</a:t>
            </a:r>
          </a:p>
          <a:p>
            <a:pPr algn="ctr"/>
            <a:r>
              <a:rPr lang="en-US" altLang="ko-KR" sz="2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</a:t>
            </a:r>
            <a:endParaRPr lang="ko-KR" altLang="en-US" sz="24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74859" y="2707416"/>
            <a:ext cx="2047889" cy="1214446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Next</a:t>
            </a:r>
          </a:p>
          <a:p>
            <a:pPr algn="ctr"/>
            <a:r>
              <a:rPr lang="en-US" altLang="ko-KR" sz="2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</a:t>
            </a:r>
            <a:endParaRPr lang="ko-KR" altLang="en-US" sz="24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4463" y="2635978"/>
            <a:ext cx="1643074" cy="1357322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sz="24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화살표 연결선 7"/>
          <p:cNvCxnSpPr>
            <a:stCxn id="5" idx="6"/>
            <a:endCxn id="7" idx="1"/>
          </p:cNvCxnSpPr>
          <p:nvPr/>
        </p:nvCxnSpPr>
        <p:spPr>
          <a:xfrm>
            <a:off x="3964766" y="3314639"/>
            <a:ext cx="1309697" cy="0"/>
          </a:xfrm>
          <a:prstGeom prst="straightConnector1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6" idx="2"/>
          </p:cNvCxnSpPr>
          <p:nvPr/>
        </p:nvCxnSpPr>
        <p:spPr>
          <a:xfrm>
            <a:off x="6917537" y="3314639"/>
            <a:ext cx="1357322" cy="0"/>
          </a:xfrm>
          <a:prstGeom prst="straightConnector1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3592" y="4411323"/>
            <a:ext cx="3464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putExtra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name,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value);</a:t>
            </a:r>
          </a:p>
          <a:p>
            <a:r>
              <a:rPr lang="en-US" altLang="ko-KR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putExtra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name, float value);</a:t>
            </a:r>
          </a:p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7471" y="4355564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getStringExtra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name);</a:t>
            </a:r>
          </a:p>
          <a:p>
            <a:r>
              <a:rPr lang="en-US" altLang="ko-KR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getIntExtra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name,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defaultvalue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);</a:t>
            </a:r>
          </a:p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7282" y="1571625"/>
            <a:ext cx="5086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 데이터 전달</a:t>
            </a:r>
          </a:p>
        </p:txBody>
      </p:sp>
    </p:spTree>
    <p:extLst>
      <p:ext uri="{BB962C8B-B14F-4D97-AF65-F5344CB8AC3E}">
        <p14:creationId xmlns:p14="http://schemas.microsoft.com/office/powerpoint/2010/main" val="69861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991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액티비티에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데이터 전달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>
            <a:off x="5810491" y="3725406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581360" y="2098114"/>
            <a:ext cx="2120024" cy="4214031"/>
            <a:chOff x="6976532" y="2098114"/>
            <a:chExt cx="2120024" cy="421403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532" y="2098114"/>
              <a:ext cx="2120024" cy="35161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7106770" y="5850480"/>
              <a:ext cx="1859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NextActivity</a:t>
              </a:r>
              <a:endPara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92447" y="2098114"/>
            <a:ext cx="2110788" cy="4214031"/>
            <a:chOff x="2592447" y="2098114"/>
            <a:chExt cx="2110788" cy="4214031"/>
          </a:xfrm>
        </p:grpSpPr>
        <p:sp>
          <p:nvSpPr>
            <p:cNvPr id="12" name="직사각형 11"/>
            <p:cNvSpPr/>
            <p:nvPr/>
          </p:nvSpPr>
          <p:spPr>
            <a:xfrm>
              <a:off x="2709923" y="5850480"/>
              <a:ext cx="18758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MainActivity</a:t>
              </a:r>
              <a:endPara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447" y="2098114"/>
              <a:ext cx="2110788" cy="35161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 rot="16200000">
              <a:off x="3443104" y="3283309"/>
              <a:ext cx="409471" cy="291381"/>
            </a:xfrm>
            <a:prstGeom prst="right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576" y="3725406"/>
              <a:ext cx="1176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rgbClr val="404040"/>
                    </a:solidFill>
                  </a:ln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Click</a:t>
              </a:r>
              <a:endParaRPr lang="ko-KR" altLang="en-US" sz="2800" b="1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27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56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로그인 기능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11" y="1718789"/>
            <a:ext cx="2675540" cy="445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896078" y="3569914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3546444" y="4666966"/>
            <a:ext cx="409471" cy="291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62918" y="5017392"/>
            <a:ext cx="117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rgbClr val="404040"/>
                  </a:solidFill>
                </a:ln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Click</a:t>
            </a:r>
            <a:endParaRPr lang="ko-KR" altLang="en-US" sz="2800" dirty="0">
              <a:ln>
                <a:solidFill>
                  <a:srgbClr val="404040"/>
                </a:solidFill>
              </a:ln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818" y="2412681"/>
            <a:ext cx="2584675" cy="260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ìëë¡ì´ë app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6557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900" y="294834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r>
              <a:rPr lang="en-US" altLang="ko-KR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ko-KR" altLang="en-US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생명주기</a:t>
            </a:r>
          </a:p>
        </p:txBody>
      </p:sp>
    </p:spTree>
    <p:extLst>
      <p:ext uri="{BB962C8B-B14F-4D97-AF65-F5344CB8AC3E}">
        <p14:creationId xmlns:p14="http://schemas.microsoft.com/office/powerpoint/2010/main" val="252401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860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로또번호뽑기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 rot="5400000">
            <a:off x="7630299" y="3388647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47" y="4065785"/>
            <a:ext cx="4248922" cy="238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83" y="1541875"/>
            <a:ext cx="4035213" cy="226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0339" y="1686719"/>
            <a:ext cx="3103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맞추면 </a:t>
            </a:r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</a:t>
            </a:r>
            <a:endParaRPr lang="en-US" altLang="ko-KR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맞추면 </a:t>
            </a:r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</a:t>
            </a:r>
            <a:endParaRPr lang="en-US" altLang="ko-KR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맞추면 </a:t>
            </a:r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</a:t>
            </a:r>
            <a:endParaRPr lang="en-US" altLang="ko-KR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이하 다음기회에</a:t>
            </a:r>
            <a:r>
              <a:rPr lang="en-US" altLang="ko-KR" sz="2400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0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7282" y="1571625"/>
            <a:ext cx="5489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06378" y="2389342"/>
            <a:ext cx="2808312" cy="3744416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46381" y="2405274"/>
            <a:ext cx="2847202" cy="3744416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21136" y="2461350"/>
            <a:ext cx="201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09706" y="2452639"/>
            <a:ext cx="197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B</a:t>
            </a:r>
            <a:endParaRPr lang="ko-KR" altLang="en-US" sz="3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6238" y="3357384"/>
            <a:ext cx="27507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startActivityForResult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7225" y="5278608"/>
            <a:ext cx="273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onActivityResult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536994" y="2893399"/>
            <a:ext cx="3009387" cy="654305"/>
          </a:xfrm>
          <a:prstGeom prst="straightConnector1">
            <a:avLst/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7932" y="2729987"/>
            <a:ext cx="16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requestCode</a:t>
            </a:r>
            <a:endParaRPr lang="ko-KR" altLang="en-US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7" name="직선 화살표 연결선 36"/>
          <p:cNvCxnSpPr>
            <a:endCxn id="34" idx="3"/>
          </p:cNvCxnSpPr>
          <p:nvPr/>
        </p:nvCxnSpPr>
        <p:spPr>
          <a:xfrm flipH="1" flipV="1">
            <a:off x="4536994" y="5478663"/>
            <a:ext cx="3125327" cy="10360"/>
          </a:xfrm>
          <a:prstGeom prst="straightConnector1">
            <a:avLst/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8699" y="4367162"/>
            <a:ext cx="1979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404040"/>
                </a:solidFill>
                <a:latin typeface="나눔고딕 ExtraBold" pitchFamily="50" charset="-127"/>
                <a:ea typeface="나눔고딕 ExtraBold" pitchFamily="50" charset="-127"/>
              </a:rPr>
              <a:t>requestCode</a:t>
            </a:r>
            <a:endParaRPr lang="en-US" altLang="ko-KR" sz="2000" dirty="0">
              <a:solidFill>
                <a:srgbClr val="40404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err="1">
                <a:solidFill>
                  <a:srgbClr val="404040"/>
                </a:solidFill>
                <a:latin typeface="나눔고딕 ExtraBold" pitchFamily="50" charset="-127"/>
                <a:ea typeface="나눔고딕 ExtraBold" pitchFamily="50" charset="-127"/>
              </a:rPr>
              <a:t>resultCode</a:t>
            </a:r>
            <a:endParaRPr lang="en-US" altLang="ko-KR" sz="2000" dirty="0">
              <a:solidFill>
                <a:srgbClr val="40404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>
                <a:solidFill>
                  <a:srgbClr val="404040"/>
                </a:solidFill>
                <a:latin typeface="나눔고딕 ExtraBold" pitchFamily="50" charset="-127"/>
                <a:ea typeface="나눔고딕 ExtraBold" pitchFamily="50" charset="-127"/>
              </a:rPr>
              <a:t>Optional data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20747" y="3511272"/>
            <a:ext cx="4984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7282" y="1571625"/>
            <a:ext cx="5489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96000" y="2389342"/>
            <a:ext cx="2808312" cy="3744416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0758" y="2461350"/>
            <a:ext cx="359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5860" y="3357384"/>
            <a:ext cx="3597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startActivityForResult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8750" y="5278608"/>
            <a:ext cx="35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onActivityResult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14150" y="3934743"/>
            <a:ext cx="2102725" cy="932580"/>
            <a:chOff x="-108520" y="1702889"/>
            <a:chExt cx="2808312" cy="1451741"/>
          </a:xfrm>
          <a:solidFill>
            <a:srgbClr val="1AB29D"/>
          </a:solidFill>
        </p:grpSpPr>
        <p:sp>
          <p:nvSpPr>
            <p:cNvPr id="22" name="직사각형 21"/>
            <p:cNvSpPr/>
            <p:nvPr/>
          </p:nvSpPr>
          <p:spPr>
            <a:xfrm>
              <a:off x="-108520" y="1702889"/>
              <a:ext cx="2808312" cy="1451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513" y="1804473"/>
              <a:ext cx="2588271" cy="129360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GPS Activity Component</a:t>
              </a:r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4" name="꺾인 연결선 23"/>
          <p:cNvCxnSpPr>
            <a:endCxn id="22" idx="0"/>
          </p:cNvCxnSpPr>
          <p:nvPr/>
        </p:nvCxnSpPr>
        <p:spPr>
          <a:xfrm rot="10800000" flipV="1">
            <a:off x="4265514" y="3271713"/>
            <a:ext cx="1810347" cy="663029"/>
          </a:xfrm>
          <a:prstGeom prst="bentConnector2">
            <a:avLst/>
          </a:prstGeom>
          <a:ln w="57150">
            <a:solidFill>
              <a:srgbClr val="E22B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1038" y="2461350"/>
            <a:ext cx="286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requestCode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GPS.GET_CURRENT_POS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6" name="꺾인 연결선 25"/>
          <p:cNvCxnSpPr>
            <a:stCxn id="22" idx="2"/>
          </p:cNvCxnSpPr>
          <p:nvPr/>
        </p:nvCxnSpPr>
        <p:spPr>
          <a:xfrm rot="16200000" flipH="1">
            <a:off x="4771417" y="4361418"/>
            <a:ext cx="708649" cy="1720457"/>
          </a:xfrm>
          <a:prstGeom prst="bentConnector2">
            <a:avLst/>
          </a:prstGeom>
          <a:ln w="57150">
            <a:solidFill>
              <a:srgbClr val="E22B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0956" y="4898480"/>
            <a:ext cx="193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resultCode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SUCCESS/FAIL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3086" y="4929640"/>
            <a:ext cx="106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</a:p>
          <a:p>
            <a:r>
              <a:rPr lang="ko-KR" altLang="en-US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현재위치</a:t>
            </a:r>
          </a:p>
        </p:txBody>
      </p:sp>
    </p:spTree>
    <p:extLst>
      <p:ext uri="{BB962C8B-B14F-4D97-AF65-F5344CB8AC3E}">
        <p14:creationId xmlns:p14="http://schemas.microsoft.com/office/powerpoint/2010/main" val="26672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09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046941" y="1970242"/>
            <a:ext cx="2117167" cy="4341903"/>
            <a:chOff x="5746733" y="1970242"/>
            <a:chExt cx="2117167" cy="434190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6733" y="1970242"/>
              <a:ext cx="2117167" cy="3771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5875542" y="5850480"/>
              <a:ext cx="1859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NextActivity</a:t>
              </a:r>
              <a:endPara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97508" y="1970242"/>
            <a:ext cx="2114044" cy="4341903"/>
            <a:chOff x="3060039" y="1970242"/>
            <a:chExt cx="2114044" cy="4341903"/>
          </a:xfrm>
        </p:grpSpPr>
        <p:sp>
          <p:nvSpPr>
            <p:cNvPr id="16" name="직사각형 15"/>
            <p:cNvSpPr/>
            <p:nvPr/>
          </p:nvSpPr>
          <p:spPr>
            <a:xfrm>
              <a:off x="3179143" y="5850480"/>
              <a:ext cx="18758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MainActivity</a:t>
              </a:r>
              <a:endPara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0039" y="1970242"/>
              <a:ext cx="2114044" cy="3771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그룹 13"/>
          <p:cNvGrpSpPr/>
          <p:nvPr/>
        </p:nvGrpSpPr>
        <p:grpSpPr>
          <a:xfrm>
            <a:off x="9747411" y="1970243"/>
            <a:ext cx="2117167" cy="4341902"/>
            <a:chOff x="8672440" y="1970243"/>
            <a:chExt cx="2117167" cy="434190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2440" y="1970243"/>
              <a:ext cx="2117167" cy="3771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직사각형 19"/>
            <p:cNvSpPr/>
            <p:nvPr/>
          </p:nvSpPr>
          <p:spPr>
            <a:xfrm>
              <a:off x="8793105" y="5850480"/>
              <a:ext cx="18758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MainActivity</a:t>
              </a:r>
              <a:endPara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212893" y="2768379"/>
            <a:ext cx="33327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</a:t>
            </a:r>
            <a:r>
              <a:rPr lang="ko-KR" altLang="en-US" sz="2400" b="1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</a:t>
            </a:r>
            <a:endParaRPr lang="en-US" altLang="ko-KR" sz="2400" b="1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400" b="1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startActivityForResult</a:t>
            </a:r>
            <a:r>
              <a:rPr lang="en-US" altLang="ko-KR" sz="2400" b="1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36547" y="4670814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finish()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13093" y="2768379"/>
            <a:ext cx="1685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결과전달</a:t>
            </a:r>
            <a:endParaRPr lang="en-US" altLang="ko-KR" sz="2400" b="1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400" b="1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setResult</a:t>
            </a:r>
            <a:r>
              <a:rPr lang="en-US" altLang="ko-KR" sz="2400" b="1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542790" y="3748135"/>
            <a:ext cx="672912" cy="44361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119303" y="3748135"/>
            <a:ext cx="672912" cy="44361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19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2571750"/>
            <a:ext cx="8543925" cy="1714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828310" y="3483739"/>
            <a:ext cx="1861201" cy="303435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화살표 연결선 5"/>
          <p:cNvCxnSpPr>
            <a:stCxn id="5" idx="2"/>
            <a:endCxn id="7" idx="0"/>
          </p:cNvCxnSpPr>
          <p:nvPr/>
        </p:nvCxnSpPr>
        <p:spPr>
          <a:xfrm>
            <a:off x="6758911" y="3787174"/>
            <a:ext cx="697076" cy="85287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4450" y="464004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 code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7282" y="1571625"/>
            <a:ext cx="6508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MainActivity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77804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2515068"/>
            <a:ext cx="7038975" cy="2200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768601" y="3430013"/>
            <a:ext cx="654798" cy="28525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6096000" y="3715265"/>
            <a:ext cx="1560500" cy="182206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1885" y="5537325"/>
            <a:ext cx="14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35312" y="3421681"/>
            <a:ext cx="2207863" cy="293584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8239244" y="3715265"/>
            <a:ext cx="724480" cy="1524948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92220" y="5240213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76747" y="3665731"/>
            <a:ext cx="978210" cy="312268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직선 화살표 연결선 12"/>
          <p:cNvCxnSpPr>
            <a:stCxn id="12" idx="2"/>
            <a:endCxn id="14" idx="0"/>
          </p:cNvCxnSpPr>
          <p:nvPr/>
        </p:nvCxnSpPr>
        <p:spPr>
          <a:xfrm>
            <a:off x="3965852" y="3977999"/>
            <a:ext cx="783786" cy="1165513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9534" y="5143512"/>
            <a:ext cx="130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전달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03351" y="3670767"/>
            <a:ext cx="997432" cy="29966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D9DC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17" idx="0"/>
          </p:cNvCxnSpPr>
          <p:nvPr/>
        </p:nvCxnSpPr>
        <p:spPr>
          <a:xfrm>
            <a:off x="5002067" y="3970428"/>
            <a:ext cx="1310544" cy="1173084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9732" y="5143512"/>
            <a:ext cx="14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 code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7282" y="1571625"/>
            <a:ext cx="6468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NextActivity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2572248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515589"/>
            <a:ext cx="8429625" cy="19621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355153" y="3669273"/>
            <a:ext cx="714870" cy="310093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7712588" y="3979366"/>
            <a:ext cx="153907" cy="595951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575317"/>
            <a:ext cx="354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이름으로 데이터 가져오기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24877" y="3440374"/>
            <a:ext cx="5030275" cy="274594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7446" y="4850837"/>
            <a:ext cx="2120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requestCode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2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resultCode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7282" y="1571625"/>
            <a:ext cx="72971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MainActivity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데이터 가져오기</a:t>
            </a:r>
          </a:p>
        </p:txBody>
      </p:sp>
      <p:cxnSp>
        <p:nvCxnSpPr>
          <p:cNvPr id="21" name="꺾인 연결선 20"/>
          <p:cNvCxnSpPr>
            <a:stCxn id="9" idx="1"/>
            <a:endCxn id="11" idx="1"/>
          </p:cNvCxnSpPr>
          <p:nvPr/>
        </p:nvCxnSpPr>
        <p:spPr>
          <a:xfrm rot="10800000" flipH="1" flipV="1">
            <a:off x="2324876" y="3577670"/>
            <a:ext cx="292569" cy="1627109"/>
          </a:xfrm>
          <a:prstGeom prst="bentConnector3">
            <a:avLst>
              <a:gd name="adj1" fmla="val -78135"/>
            </a:avLst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61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80" y="1700901"/>
            <a:ext cx="2394098" cy="4254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060" y="1735211"/>
            <a:ext cx="2400605" cy="4261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 rot="10800000">
            <a:off x="7317716" y="2659294"/>
            <a:ext cx="409471" cy="291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27187" y="2543374"/>
            <a:ext cx="117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Click</a:t>
            </a:r>
            <a:endParaRPr lang="ko-KR" altLang="en-US" sz="2800" b="1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93462" y="3592151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18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04" y="4012179"/>
            <a:ext cx="5546791" cy="2138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62" y="2190750"/>
            <a:ext cx="4248150" cy="1238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8" idx="0"/>
            <a:endCxn id="19" idx="3"/>
          </p:cNvCxnSpPr>
          <p:nvPr/>
        </p:nvCxnSpPr>
        <p:spPr>
          <a:xfrm rot="16200000" flipV="1">
            <a:off x="5932987" y="2918089"/>
            <a:ext cx="1237955" cy="1982265"/>
          </a:xfrm>
          <a:prstGeom prst="bentConnector2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98572" y="4528199"/>
            <a:ext cx="4089048" cy="1309237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8916" y="6395326"/>
            <a:ext cx="258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 res/values/strings.xml &gt;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037" y="3708374"/>
            <a:ext cx="2306467" cy="266070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586685" y="5038725"/>
            <a:ext cx="362138" cy="374796"/>
          </a:xfrm>
          <a:prstGeom prst="rightArrow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19747" y="3141448"/>
            <a:ext cx="3741084" cy="29759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7282" y="1571625"/>
            <a:ext cx="4786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아이템 설정</a:t>
            </a:r>
          </a:p>
        </p:txBody>
      </p:sp>
    </p:spTree>
    <p:extLst>
      <p:ext uri="{BB962C8B-B14F-4D97-AF65-F5344CB8AC3E}">
        <p14:creationId xmlns:p14="http://schemas.microsoft.com/office/powerpoint/2010/main" val="13085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2536876"/>
            <a:ext cx="9134475" cy="1933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540554" y="3438235"/>
            <a:ext cx="910910" cy="28803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52827" y="3929082"/>
            <a:ext cx="268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List</a:t>
            </a:r>
            <a:r>
              <a:rPr lang="ko-KR" altLang="en-US" sz="1600" dirty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에서 클릭한 </a:t>
            </a:r>
            <a:r>
              <a:rPr lang="en-US" altLang="ko-KR" sz="1600" dirty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item </a:t>
            </a:r>
            <a:r>
              <a:rPr lang="ko-KR" altLang="en-US" sz="1600" dirty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위치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7282" y="1571625"/>
            <a:ext cx="7754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ColorActivity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이벤트리스너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778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645923" y="1755801"/>
            <a:ext cx="6887183" cy="4437916"/>
          </a:xfrm>
          <a:prstGeom prst="roundRect">
            <a:avLst/>
          </a:prstGeom>
          <a:noFill/>
          <a:ln w="19050">
            <a:solidFill>
              <a:srgbClr val="4040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2408" y="692353"/>
            <a:ext cx="388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구성요소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46554" y="2434529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8546" y="2434529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Service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41449" y="4546755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</a:t>
            </a:r>
          </a:p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Provider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49457" y="4546755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Broadcast</a:t>
            </a:r>
          </a:p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Receiver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7720" y="1432636"/>
            <a:ext cx="511601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Android 4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Component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98566" y="3261056"/>
            <a:ext cx="1439980" cy="143997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5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5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47282" y="1571625"/>
            <a:ext cx="1057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ColorActivity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 넘어온 값을 이용해 배경색 설정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470259"/>
            <a:ext cx="8420100" cy="2371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88048" y="3843111"/>
            <a:ext cx="3038085" cy="28803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3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01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 로그인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>
            <a:off x="5769950" y="3865829"/>
            <a:ext cx="663613" cy="472229"/>
          </a:xfrm>
          <a:prstGeom prst="rightArrow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75" y="1700217"/>
            <a:ext cx="2633508" cy="4694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484" y="1707373"/>
            <a:ext cx="2633508" cy="468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오른쪽 화살표 4"/>
          <p:cNvSpPr/>
          <p:nvPr/>
        </p:nvSpPr>
        <p:spPr>
          <a:xfrm rot="8768561">
            <a:off x="4643578" y="2241989"/>
            <a:ext cx="409471" cy="291381"/>
          </a:xfrm>
          <a:prstGeom prst="rightArrow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0481" y="1788853"/>
            <a:ext cx="11765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Click</a:t>
            </a:r>
            <a:endParaRPr lang="ko-KR" altLang="en-US" sz="2800" b="1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340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84" y="1707373"/>
            <a:ext cx="2633508" cy="46873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601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 로그인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 rot="10800000">
            <a:off x="5771074" y="3880677"/>
            <a:ext cx="663613" cy="472229"/>
          </a:xfrm>
          <a:prstGeom prst="rightArrow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1709" y="4941168"/>
            <a:ext cx="3680308" cy="523220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 성공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1264" y="3068960"/>
            <a:ext cx="277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임명진</a:t>
            </a:r>
            <a:endParaRPr lang="en-US" altLang="ko-KR" sz="2000" b="1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2000" b="1" dirty="0" err="1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NickName</a:t>
            </a:r>
            <a:r>
              <a:rPr lang="en-US" altLang="ko-KR" sz="20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768" y="1707372"/>
            <a:ext cx="2633508" cy="46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49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01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 로그인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39815" y="5452461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 res/values/strings.xml &gt;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2348880"/>
            <a:ext cx="7077075" cy="2990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7282" y="1571625"/>
            <a:ext cx="5725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view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보여질 텍스트 지정</a:t>
            </a:r>
          </a:p>
        </p:txBody>
      </p:sp>
    </p:spTree>
    <p:extLst>
      <p:ext uri="{BB962C8B-B14F-4D97-AF65-F5344CB8AC3E}">
        <p14:creationId xmlns:p14="http://schemas.microsoft.com/office/powerpoint/2010/main" val="2753349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25303" y="1661801"/>
            <a:ext cx="2847202" cy="4583285"/>
            <a:chOff x="2225303" y="1661801"/>
            <a:chExt cx="2847202" cy="4583285"/>
          </a:xfrm>
        </p:grpSpPr>
        <p:sp>
          <p:nvSpPr>
            <p:cNvPr id="15" name="직사각형 14"/>
            <p:cNvSpPr/>
            <p:nvPr/>
          </p:nvSpPr>
          <p:spPr>
            <a:xfrm>
              <a:off x="2225303" y="1661801"/>
              <a:ext cx="2847202" cy="4583285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41879" y="3449499"/>
              <a:ext cx="1814051" cy="82745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ImageView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41879" y="4756498"/>
              <a:ext cx="1814051" cy="82745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Button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8524" y="1785611"/>
              <a:ext cx="23607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MainActivity</a:t>
              </a:r>
              <a:endPara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123348" y="1661801"/>
            <a:ext cx="2847202" cy="4583285"/>
            <a:chOff x="7123348" y="1661801"/>
            <a:chExt cx="2847202" cy="4583285"/>
          </a:xfrm>
        </p:grpSpPr>
        <p:sp>
          <p:nvSpPr>
            <p:cNvPr id="16" name="직사각형 15"/>
            <p:cNvSpPr/>
            <p:nvPr/>
          </p:nvSpPr>
          <p:spPr>
            <a:xfrm>
              <a:off x="7123348" y="1661801"/>
              <a:ext cx="2847202" cy="4583285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34141" y="2947851"/>
              <a:ext cx="2425616" cy="2495252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67247" y="1785611"/>
              <a:ext cx="2759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CameraActivity</a:t>
              </a:r>
              <a:endPara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(default)</a:t>
              </a:r>
              <a:endParaRPr lang="ko-KR" altLang="en-US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8305946" y="5603091"/>
              <a:ext cx="482006" cy="482006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 flipV="1">
            <a:off x="4675674" y="3961920"/>
            <a:ext cx="2562434" cy="17184"/>
          </a:xfrm>
          <a:prstGeom prst="straightConnector1">
            <a:avLst/>
          </a:prstGeom>
          <a:ln w="50800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3061" y="3578611"/>
            <a:ext cx="15450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thumbnail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675674" y="5085936"/>
            <a:ext cx="2562434" cy="17184"/>
          </a:xfrm>
          <a:prstGeom prst="straightConnector1">
            <a:avLst/>
          </a:prstGeom>
          <a:ln w="50800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6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2479877"/>
            <a:ext cx="7267575" cy="2371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7282" y="1571625"/>
            <a:ext cx="5966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암시적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인텐트로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카메라 호출</a:t>
            </a:r>
          </a:p>
        </p:txBody>
      </p:sp>
    </p:spTree>
    <p:extLst>
      <p:ext uri="{BB962C8B-B14F-4D97-AF65-F5344CB8AC3E}">
        <p14:creationId xmlns:p14="http://schemas.microsoft.com/office/powerpoint/2010/main" val="457571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47282" y="1571625"/>
            <a:ext cx="6816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thumbnail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이미지를 받아서 출력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484623"/>
            <a:ext cx="8439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9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3" y="2339844"/>
            <a:ext cx="8772525" cy="16287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1831" y="3501008"/>
            <a:ext cx="828092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671949" y="3215256"/>
            <a:ext cx="2540419" cy="28803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0167" y="4221088"/>
            <a:ext cx="88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22B37"/>
              </a:buClr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permission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 설정 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카메라가 없는 핸드폰은 사용 불가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buClr>
                <a:srgbClr val="E22B37"/>
              </a:buClr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buClr>
                <a:srgbClr val="E22B37"/>
              </a:buClr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uses-feature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 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카메라가 없는 핸드폰도 일단 다운로드가능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pPr>
              <a:buClr>
                <a:srgbClr val="E22B37"/>
              </a:buClr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                 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그러나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프로그램 실행 시 코드로 해당 기능 사용을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막아주어야함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7282" y="1571625"/>
            <a:ext cx="4386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uses-feature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273128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7282" y="1571625"/>
            <a:ext cx="4163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2905" y="2389342"/>
            <a:ext cx="10352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앱을 실행했을 때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보여지는 화면을 구성할 수 있도록 해주는 안드로이드 구성 요소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32" name="Picture 8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23" y="3022393"/>
            <a:ext cx="1882953" cy="334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µ¬ê¸íë ì´ì¤í ì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022393"/>
            <a:ext cx="1885573" cy="334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otify App UI Redesign by Adrian Spiege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49" y="3022393"/>
            <a:ext cx="1885573" cy="334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825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생명주기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3451571" y="1168281"/>
            <a:ext cx="5288858" cy="5462094"/>
            <a:chOff x="6290867" y="800100"/>
            <a:chExt cx="5288858" cy="546209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194114" y="800100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시작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194114" y="1315736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onCreate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194114" y="1831371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onStart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194114" y="2347421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onResume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194114" y="2861912"/>
              <a:ext cx="1280796" cy="39017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실행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194114" y="3716138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onPause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194114" y="4568278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onStop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194114" y="5389734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onDestory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194114" y="5872018"/>
              <a:ext cx="1280796" cy="390176"/>
            </a:xfrm>
            <a:prstGeom prst="roundRect">
              <a:avLst/>
            </a:prstGeom>
            <a:solidFill>
              <a:srgbClr val="FF5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종료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298929" y="1831371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onRestart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425482" y="2347421"/>
              <a:ext cx="1280796" cy="390176"/>
            </a:xfrm>
            <a:prstGeom prst="roundRect">
              <a:avLst/>
            </a:prstGeom>
            <a:solidFill>
              <a:srgbClr val="FF5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프로세스 종료</a:t>
              </a:r>
            </a:p>
          </p:txBody>
        </p:sp>
        <p:cxnSp>
          <p:nvCxnSpPr>
            <p:cNvPr id="6" name="직선 화살표 연결선 5"/>
            <p:cNvCxnSpPr>
              <a:stCxn id="3" idx="2"/>
              <a:endCxn id="12" idx="0"/>
            </p:cNvCxnSpPr>
            <p:nvPr/>
          </p:nvCxnSpPr>
          <p:spPr>
            <a:xfrm>
              <a:off x="8834512" y="1190276"/>
              <a:ext cx="0" cy="12545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2" idx="2"/>
              <a:endCxn id="13" idx="0"/>
            </p:cNvCxnSpPr>
            <p:nvPr/>
          </p:nvCxnSpPr>
          <p:spPr>
            <a:xfrm>
              <a:off x="8834512" y="1705912"/>
              <a:ext cx="0" cy="12545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  <a:endCxn id="14" idx="0"/>
            </p:cNvCxnSpPr>
            <p:nvPr/>
          </p:nvCxnSpPr>
          <p:spPr>
            <a:xfrm>
              <a:off x="8834512" y="2221547"/>
              <a:ext cx="0" cy="125874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4" idx="2"/>
              <a:endCxn id="15" idx="0"/>
            </p:cNvCxnSpPr>
            <p:nvPr/>
          </p:nvCxnSpPr>
          <p:spPr>
            <a:xfrm>
              <a:off x="8834512" y="2737597"/>
              <a:ext cx="0" cy="124314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1" idx="1"/>
              <a:endCxn id="13" idx="3"/>
            </p:cNvCxnSpPr>
            <p:nvPr/>
          </p:nvCxnSpPr>
          <p:spPr>
            <a:xfrm flipH="1">
              <a:off x="9474909" y="2026459"/>
              <a:ext cx="82402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5" idx="2"/>
              <a:endCxn id="16" idx="0"/>
            </p:cNvCxnSpPr>
            <p:nvPr/>
          </p:nvCxnSpPr>
          <p:spPr>
            <a:xfrm>
              <a:off x="8834512" y="3252088"/>
              <a:ext cx="0" cy="46405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866939" y="3322059"/>
              <a:ext cx="19351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다른 </a:t>
              </a:r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전문에 보임</a:t>
              </a:r>
            </a:p>
          </p:txBody>
        </p:sp>
        <p:cxnSp>
          <p:nvCxnSpPr>
            <p:cNvPr id="58" name="꺾인 연결선 57"/>
            <p:cNvCxnSpPr>
              <a:stCxn id="22" idx="0"/>
              <a:endCxn id="12" idx="1"/>
            </p:cNvCxnSpPr>
            <p:nvPr/>
          </p:nvCxnSpPr>
          <p:spPr>
            <a:xfrm rot="5400000" flipH="1" flipV="1">
              <a:off x="7211699" y="1365006"/>
              <a:ext cx="836597" cy="1128234"/>
            </a:xfrm>
            <a:prstGeom prst="bentConnector2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22726" y="1690368"/>
              <a:ext cx="14863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사용자가</a:t>
              </a:r>
              <a:endPara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액티비티를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다시 시작</a:t>
              </a:r>
            </a:p>
          </p:txBody>
        </p:sp>
        <p:cxnSp>
          <p:nvCxnSpPr>
            <p:cNvPr id="64" name="꺾인 연결선 63"/>
            <p:cNvCxnSpPr>
              <a:stCxn id="16" idx="3"/>
              <a:endCxn id="14" idx="3"/>
            </p:cNvCxnSpPr>
            <p:nvPr/>
          </p:nvCxnSpPr>
          <p:spPr>
            <a:xfrm flipV="1">
              <a:off x="9474909" y="2542509"/>
              <a:ext cx="8482" cy="1368717"/>
            </a:xfrm>
            <a:prstGeom prst="bentConnector3">
              <a:avLst>
                <a:gd name="adj1" fmla="val 9300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843606" y="2763633"/>
              <a:ext cx="9028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endPara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전면에 보임</a:t>
              </a:r>
            </a:p>
          </p:txBody>
        </p:sp>
        <p:cxnSp>
          <p:nvCxnSpPr>
            <p:cNvPr id="68" name="직선 화살표 연결선 67"/>
            <p:cNvCxnSpPr>
              <a:stCxn id="16" idx="2"/>
              <a:endCxn id="17" idx="0"/>
            </p:cNvCxnSpPr>
            <p:nvPr/>
          </p:nvCxnSpPr>
          <p:spPr>
            <a:xfrm>
              <a:off x="8834512" y="4106314"/>
              <a:ext cx="0" cy="461964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783006" y="4179036"/>
              <a:ext cx="21146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더 이상 보이지 않음</a:t>
              </a:r>
            </a:p>
          </p:txBody>
        </p:sp>
        <p:cxnSp>
          <p:nvCxnSpPr>
            <p:cNvPr id="72" name="직선 화살표 연결선 71"/>
            <p:cNvCxnSpPr>
              <a:stCxn id="17" idx="2"/>
              <a:endCxn id="19" idx="0"/>
            </p:cNvCxnSpPr>
            <p:nvPr/>
          </p:nvCxnSpPr>
          <p:spPr>
            <a:xfrm>
              <a:off x="8834512" y="4958454"/>
              <a:ext cx="0" cy="43127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446375" y="5015041"/>
              <a:ext cx="2787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종료되거나 시스템에 의해 파기</a:t>
              </a:r>
            </a:p>
          </p:txBody>
        </p:sp>
        <p:cxnSp>
          <p:nvCxnSpPr>
            <p:cNvPr id="76" name="직선 화살표 연결선 75"/>
            <p:cNvCxnSpPr>
              <a:stCxn id="19" idx="2"/>
              <a:endCxn id="20" idx="0"/>
            </p:cNvCxnSpPr>
            <p:nvPr/>
          </p:nvCxnSpPr>
          <p:spPr>
            <a:xfrm>
              <a:off x="8834512" y="5779910"/>
              <a:ext cx="0" cy="9210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17" idx="3"/>
              <a:endCxn id="21" idx="2"/>
            </p:cNvCxnSpPr>
            <p:nvPr/>
          </p:nvCxnSpPr>
          <p:spPr>
            <a:xfrm flipV="1">
              <a:off x="9474909" y="2221547"/>
              <a:ext cx="1464418" cy="2541819"/>
            </a:xfrm>
            <a:prstGeom prst="bentConnector2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485927" y="4057836"/>
              <a:ext cx="9028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endPara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전면에 보임</a:t>
              </a:r>
            </a:p>
          </p:txBody>
        </p:sp>
        <p:cxnSp>
          <p:nvCxnSpPr>
            <p:cNvPr id="83" name="꺾인 연결선 82"/>
            <p:cNvCxnSpPr>
              <a:stCxn id="17" idx="1"/>
              <a:endCxn id="22" idx="2"/>
            </p:cNvCxnSpPr>
            <p:nvPr/>
          </p:nvCxnSpPr>
          <p:spPr>
            <a:xfrm rot="10800000">
              <a:off x="7065880" y="2737598"/>
              <a:ext cx="1128234" cy="2025769"/>
            </a:xfrm>
            <a:prstGeom prst="bentConnector2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90867" y="3683255"/>
              <a:ext cx="15760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다른 애플리케이션에서</a:t>
              </a:r>
              <a:endPara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메모리가 필요</a:t>
              </a:r>
            </a:p>
          </p:txBody>
        </p:sp>
        <p:cxnSp>
          <p:nvCxnSpPr>
            <p:cNvPr id="87" name="직선 화살표 연결선 86"/>
            <p:cNvCxnSpPr>
              <a:stCxn id="16" idx="1"/>
              <a:endCxn id="24" idx="3"/>
            </p:cNvCxnSpPr>
            <p:nvPr/>
          </p:nvCxnSpPr>
          <p:spPr>
            <a:xfrm flipH="1">
              <a:off x="7866939" y="3911226"/>
              <a:ext cx="327175" cy="2862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90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825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생명주기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48046"/>
              </p:ext>
            </p:extLst>
          </p:nvPr>
        </p:nvGraphicFramePr>
        <p:xfrm>
          <a:off x="816559" y="1924050"/>
          <a:ext cx="1055888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49">
                  <a:extLst>
                    <a:ext uri="{9D8B030D-6E8A-4147-A177-3AD203B41FA5}">
                      <a16:colId xmlns:a16="http://schemas.microsoft.com/office/drawing/2014/main" val="3828894242"/>
                    </a:ext>
                  </a:extLst>
                </a:gridCol>
                <a:gridCol w="6913880">
                  <a:extLst>
                    <a:ext uri="{9D8B030D-6E8A-4147-A177-3AD203B41FA5}">
                      <a16:colId xmlns:a16="http://schemas.microsoft.com/office/drawing/2014/main" val="642327389"/>
                    </a:ext>
                  </a:extLst>
                </a:gridCol>
                <a:gridCol w="2440152">
                  <a:extLst>
                    <a:ext uri="{9D8B030D-6E8A-4147-A177-3AD203B41FA5}">
                      <a16:colId xmlns:a16="http://schemas.microsoft.com/office/drawing/2014/main" val="294976489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설명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다음 </a:t>
                      </a:r>
                      <a:r>
                        <a:rPr lang="ko-KR" altLang="en-US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20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onCreate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생성될 때 호출되며 사용자 인터페이스 초기화에 사용됨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onStart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3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onRestart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멈췄다가 다시 시작되기 바로 전에 호출됨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onStart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7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onStart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사용자에게 보여지기 바로 전에 호출됨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onResume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r>
                        <a:rPr lang="en-US" altLang="ko-KR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또는 </a:t>
                      </a:r>
                      <a:r>
                        <a:rPr lang="en-US" altLang="ko-KR" sz="1400" baseline="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onStop</a:t>
                      </a:r>
                      <a:r>
                        <a:rPr lang="en-US" altLang="ko-KR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7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onResume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사용자와 상호작용하기 바로 전에 호출됨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onPause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4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onPause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다른 </a:t>
                      </a:r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보여질 때 호출됨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</a:t>
                      </a:r>
                      <a:r>
                        <a:rPr lang="en-US" altLang="ko-KR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데이터 저장</a:t>
                      </a:r>
                      <a:r>
                        <a:rPr lang="en-US" altLang="ko-KR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스레드 중지 등의 처리를 하기에 적당한 </a:t>
                      </a:r>
                      <a:r>
                        <a:rPr lang="ko-KR" altLang="en-US" sz="1400" baseline="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onResume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r>
                        <a:rPr lang="en-US" altLang="ko-KR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또는 </a:t>
                      </a:r>
                      <a:r>
                        <a:rPr lang="en-US" altLang="ko-KR" sz="1400" baseline="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onStop</a:t>
                      </a:r>
                      <a:r>
                        <a:rPr lang="en-US" altLang="ko-KR" sz="1400" baseline="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5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onStop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더 이상 사용자에게 보여지지 않을 때 호출됨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 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메모리가 부족할 경우에는 호출되지 </a:t>
                      </a:r>
                      <a:endParaRPr lang="en-US" altLang="ko-KR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않을 수도 있음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onRestart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 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또는 </a:t>
                      </a:r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onDestory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07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onDestory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소멸될 때 호출됨</a:t>
                      </a:r>
                      <a:r>
                        <a:rPr lang="en-US" altLang="ko-KR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 finish() </a:t>
                      </a:r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메소드가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호출되거나 시스템이 메모리 확보를 위해 </a:t>
                      </a:r>
                      <a:endParaRPr lang="en-US" altLang="ko-KR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액티비티를</a:t>
                      </a:r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파기할 때 호출됨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없음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1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5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9"/>
            <a:ext cx="12192000" cy="685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5886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55234" y="2914903"/>
            <a:ext cx="347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이해</a:t>
            </a:r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50858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3450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8391" y="2389342"/>
            <a:ext cx="874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하나의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액티비티가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다른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액티비티를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실행시킬 수 있는 메시지 시스템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31088" y="3710632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322402" y="3710632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B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971088" y="4015432"/>
            <a:ext cx="2351314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971088" y="4371032"/>
            <a:ext cx="2351314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14652" y="3429000"/>
            <a:ext cx="197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40358" y="4648483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선택적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1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1680</Words>
  <Application>Microsoft Office PowerPoint</Application>
  <PresentationFormat>와이드스크린</PresentationFormat>
  <Paragraphs>408</Paragraphs>
  <Slides>48</Slides>
  <Notes>45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KoPub돋움체 Bold</vt:lpstr>
      <vt:lpstr>KoPub돋움체 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나 예호</cp:lastModifiedBy>
  <cp:revision>667</cp:revision>
  <dcterms:created xsi:type="dcterms:W3CDTF">2017-01-14T23:40:12Z</dcterms:created>
  <dcterms:modified xsi:type="dcterms:W3CDTF">2022-04-17T23:27:29Z</dcterms:modified>
</cp:coreProperties>
</file>