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1" r:id="rId4"/>
    <p:sldId id="258" r:id="rId5"/>
    <p:sldId id="259" r:id="rId6"/>
    <p:sldId id="272" r:id="rId7"/>
    <p:sldId id="274" r:id="rId8"/>
    <p:sldId id="273" r:id="rId9"/>
    <p:sldId id="270" r:id="rId10"/>
  </p:sldIdLst>
  <p:sldSz cx="10696575" cy="7562850"/>
  <p:notesSz cx="7562850" cy="106965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yQd5XoXXG0TmtntrJglhlM0oW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725" y="802225"/>
            <a:ext cx="5042150" cy="4011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801688"/>
            <a:ext cx="5673725" cy="4011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801688"/>
            <a:ext cx="5673725" cy="4011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801688"/>
            <a:ext cx="5673725" cy="4011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0530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801688"/>
            <a:ext cx="5673725" cy="4011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801688"/>
            <a:ext cx="5673725" cy="4011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801688"/>
            <a:ext cx="5673725" cy="4011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9093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801688"/>
            <a:ext cx="5673725" cy="4011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602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801688"/>
            <a:ext cx="5673725" cy="4011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473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:notes"/>
          <p:cNvSpPr txBox="1">
            <a:spLocks noGrp="1"/>
          </p:cNvSpPr>
          <p:nvPr>
            <p:ph type="body" idx="1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801688"/>
            <a:ext cx="5673725" cy="4011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22.png"/><Relationship Id="rId5" Type="http://schemas.openxmlformats.org/officeDocument/2006/relationships/image" Target="../media/image29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0711" y="683790"/>
            <a:ext cx="11036660" cy="619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4961" y="2310357"/>
            <a:ext cx="5951906" cy="2250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67649" y="6267200"/>
            <a:ext cx="11430536" cy="9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81766" y="2617675"/>
            <a:ext cx="5885200" cy="1615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95238" cy="75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7619" y="605804"/>
            <a:ext cx="5427673" cy="632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229833"/>
            <a:ext cx="855063" cy="34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0358" y="1158730"/>
            <a:ext cx="751320" cy="558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93522" y="2478497"/>
            <a:ext cx="1080407" cy="34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93522" y="3691825"/>
            <a:ext cx="1141203" cy="34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893522" y="3173810"/>
            <a:ext cx="1413602" cy="29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52670" y="1642756"/>
            <a:ext cx="1347195" cy="68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78663" y="2973269"/>
            <a:ext cx="1418176" cy="581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69385" y="3511137"/>
            <a:ext cx="1164529" cy="55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869385" y="2299053"/>
            <a:ext cx="1108757" cy="553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79065"/>
            <a:ext cx="855063" cy="443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3888" y="2350735"/>
            <a:ext cx="415217" cy="292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3888" y="3386844"/>
            <a:ext cx="415217" cy="292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3888" y="4422954"/>
            <a:ext cx="415217" cy="292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3888" y="5459063"/>
            <a:ext cx="415217" cy="292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3"/>
          <p:cNvGrpSpPr/>
          <p:nvPr/>
        </p:nvGrpSpPr>
        <p:grpSpPr>
          <a:xfrm>
            <a:off x="1026316" y="4447060"/>
            <a:ext cx="538988" cy="538988"/>
            <a:chOff x="1026316" y="4447060"/>
            <a:chExt cx="538988" cy="538988"/>
          </a:xfrm>
        </p:grpSpPr>
        <p:pic>
          <p:nvPicPr>
            <p:cNvPr id="122" name="Google Shape;122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26316" y="4447060"/>
              <a:ext cx="538988" cy="5389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21051" y="4562642"/>
              <a:ext cx="349520" cy="3078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3"/>
          <p:cNvGrpSpPr/>
          <p:nvPr/>
        </p:nvGrpSpPr>
        <p:grpSpPr>
          <a:xfrm>
            <a:off x="1026316" y="3410781"/>
            <a:ext cx="538988" cy="538988"/>
            <a:chOff x="1026316" y="3410781"/>
            <a:chExt cx="538988" cy="538988"/>
          </a:xfrm>
        </p:grpSpPr>
        <p:pic>
          <p:nvPicPr>
            <p:cNvPr id="125" name="Google Shape;125;p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26316" y="3410781"/>
              <a:ext cx="538988" cy="5389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22255" y="3512588"/>
              <a:ext cx="347111" cy="335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3"/>
          <p:cNvGrpSpPr/>
          <p:nvPr/>
        </p:nvGrpSpPr>
        <p:grpSpPr>
          <a:xfrm>
            <a:off x="1026316" y="2375522"/>
            <a:ext cx="537968" cy="537968"/>
            <a:chOff x="1026316" y="2375522"/>
            <a:chExt cx="537968" cy="537968"/>
          </a:xfrm>
        </p:grpSpPr>
        <p:pic>
          <p:nvPicPr>
            <p:cNvPr id="128" name="Google Shape;128;p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026316" y="2375522"/>
              <a:ext cx="537968" cy="537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3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121282" y="2480030"/>
              <a:ext cx="348037" cy="3289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3"/>
          <p:cNvGrpSpPr/>
          <p:nvPr/>
        </p:nvGrpSpPr>
        <p:grpSpPr>
          <a:xfrm>
            <a:off x="1026316" y="5483340"/>
            <a:ext cx="538988" cy="538988"/>
            <a:chOff x="1026316" y="5483340"/>
            <a:chExt cx="538988" cy="538988"/>
          </a:xfrm>
        </p:grpSpPr>
        <p:pic>
          <p:nvPicPr>
            <p:cNvPr id="131" name="Google Shape;131;p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026316" y="5483340"/>
              <a:ext cx="538988" cy="5389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137857" y="5577724"/>
              <a:ext cx="315907" cy="3502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3"/>
          <p:cNvSpPr txBox="1"/>
          <p:nvPr/>
        </p:nvSpPr>
        <p:spPr>
          <a:xfrm>
            <a:off x="1067475" y="1198200"/>
            <a:ext cx="27231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/>
              <a:t>팀원소개 </a:t>
            </a:r>
            <a:endParaRPr lang="en-US" altLang="ko-KR" sz="2400" b="1" dirty="0"/>
          </a:p>
        </p:txBody>
      </p:sp>
      <p:sp>
        <p:nvSpPr>
          <p:cNvPr id="134" name="Google Shape;134;p3"/>
          <p:cNvSpPr txBox="1"/>
          <p:nvPr/>
        </p:nvSpPr>
        <p:spPr>
          <a:xfrm>
            <a:off x="1661400" y="2405575"/>
            <a:ext cx="47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팀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강성원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34;p3">
            <a:extLst>
              <a:ext uri="{FF2B5EF4-FFF2-40B4-BE49-F238E27FC236}">
                <a16:creationId xmlns:a16="http://schemas.microsoft.com/office/drawing/2014/main" id="{A839873E-6B06-B72C-1FDE-89955F50AD99}"/>
              </a:ext>
            </a:extLst>
          </p:cNvPr>
          <p:cNvSpPr txBox="1"/>
          <p:nvPr/>
        </p:nvSpPr>
        <p:spPr>
          <a:xfrm>
            <a:off x="1713888" y="3473851"/>
            <a:ext cx="47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팀장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dirty="0" err="1">
                <a:latin typeface="Calibri"/>
                <a:ea typeface="Calibri"/>
                <a:cs typeface="Calibri"/>
                <a:sym typeface="Calibri"/>
              </a:rPr>
              <a:t>정충원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34;p3">
            <a:extLst>
              <a:ext uri="{FF2B5EF4-FFF2-40B4-BE49-F238E27FC236}">
                <a16:creationId xmlns:a16="http://schemas.microsoft.com/office/drawing/2014/main" id="{EA145E89-1FCF-D264-8707-E8385E46FDFF}"/>
              </a:ext>
            </a:extLst>
          </p:cNvPr>
          <p:cNvSpPr txBox="1"/>
          <p:nvPr/>
        </p:nvSpPr>
        <p:spPr>
          <a:xfrm>
            <a:off x="1660039" y="4504157"/>
            <a:ext cx="47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강민주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34;p3">
            <a:extLst>
              <a:ext uri="{FF2B5EF4-FFF2-40B4-BE49-F238E27FC236}">
                <a16:creationId xmlns:a16="http://schemas.microsoft.com/office/drawing/2014/main" id="{B8436A6D-1EA6-932E-5168-5CCC0B39CEC5}"/>
              </a:ext>
            </a:extLst>
          </p:cNvPr>
          <p:cNvSpPr txBox="1"/>
          <p:nvPr/>
        </p:nvSpPr>
        <p:spPr>
          <a:xfrm>
            <a:off x="1676845" y="5515553"/>
            <a:ext cx="47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김성민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그림 5" descr="사람, 의류, 착용, 가장이(가) 표시된 사진&#10;&#10;자동 생성된 설명">
            <a:extLst>
              <a:ext uri="{FF2B5EF4-FFF2-40B4-BE49-F238E27FC236}">
                <a16:creationId xmlns:a16="http://schemas.microsoft.com/office/drawing/2014/main" id="{0D87D0CD-A04C-A497-0C02-BBDEC151BE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2816" y="3162002"/>
            <a:ext cx="2033577" cy="2367191"/>
          </a:xfrm>
          <a:prstGeom prst="rect">
            <a:avLst/>
          </a:prstGeom>
        </p:spPr>
      </p:pic>
      <p:pic>
        <p:nvPicPr>
          <p:cNvPr id="8" name="그림 7" descr="사람, 남자, 물고기, 서있는이(가) 표시된 사진&#10;&#10;자동 생성된 설명">
            <a:extLst>
              <a:ext uri="{FF2B5EF4-FFF2-40B4-BE49-F238E27FC236}">
                <a16:creationId xmlns:a16="http://schemas.microsoft.com/office/drawing/2014/main" id="{00A87FEF-71FB-7639-0AEC-2BDB5FF9F0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41345" y="2698649"/>
            <a:ext cx="2115110" cy="2879075"/>
          </a:xfrm>
          <a:prstGeom prst="rect">
            <a:avLst/>
          </a:prstGeom>
        </p:spPr>
      </p:pic>
      <p:pic>
        <p:nvPicPr>
          <p:cNvPr id="10" name="그림 9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72B72B29-A670-39A5-7DA7-7DCD99E9A8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5496" y="2738661"/>
            <a:ext cx="2185340" cy="27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8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79065"/>
            <a:ext cx="855063" cy="443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3888" y="2350735"/>
            <a:ext cx="415217" cy="292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3888" y="3386844"/>
            <a:ext cx="415217" cy="292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3888" y="4422954"/>
            <a:ext cx="415217" cy="292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3888" y="5459063"/>
            <a:ext cx="415217" cy="292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76723" y="3855968"/>
            <a:ext cx="3673022" cy="2754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76723" y="940030"/>
            <a:ext cx="3673022" cy="27547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3"/>
          <p:cNvGrpSpPr/>
          <p:nvPr/>
        </p:nvGrpSpPr>
        <p:grpSpPr>
          <a:xfrm>
            <a:off x="702506" y="4445126"/>
            <a:ext cx="538988" cy="538988"/>
            <a:chOff x="1026316" y="4447060"/>
            <a:chExt cx="538988" cy="538988"/>
          </a:xfrm>
        </p:grpSpPr>
        <p:pic>
          <p:nvPicPr>
            <p:cNvPr id="122" name="Google Shape;122;p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26316" y="4447060"/>
              <a:ext cx="538988" cy="5389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21051" y="4562642"/>
              <a:ext cx="349520" cy="3078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3"/>
          <p:cNvGrpSpPr/>
          <p:nvPr/>
        </p:nvGrpSpPr>
        <p:grpSpPr>
          <a:xfrm>
            <a:off x="784714" y="3425302"/>
            <a:ext cx="538988" cy="538988"/>
            <a:chOff x="1026316" y="3410781"/>
            <a:chExt cx="538988" cy="538988"/>
          </a:xfrm>
        </p:grpSpPr>
        <p:pic>
          <p:nvPicPr>
            <p:cNvPr id="125" name="Google Shape;125;p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026316" y="3410781"/>
              <a:ext cx="538988" cy="5389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3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122255" y="3512588"/>
              <a:ext cx="347111" cy="335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3"/>
          <p:cNvGrpSpPr/>
          <p:nvPr/>
        </p:nvGrpSpPr>
        <p:grpSpPr>
          <a:xfrm>
            <a:off x="798491" y="2374253"/>
            <a:ext cx="537968" cy="537968"/>
            <a:chOff x="1026316" y="2375522"/>
            <a:chExt cx="537968" cy="537968"/>
          </a:xfrm>
        </p:grpSpPr>
        <p:pic>
          <p:nvPicPr>
            <p:cNvPr id="128" name="Google Shape;128;p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026316" y="2375522"/>
              <a:ext cx="537968" cy="537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121282" y="2480030"/>
              <a:ext cx="348037" cy="32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3"/>
          <p:cNvSpPr txBox="1"/>
          <p:nvPr/>
        </p:nvSpPr>
        <p:spPr>
          <a:xfrm>
            <a:off x="1067475" y="1198200"/>
            <a:ext cx="2723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프로젝트 개요</a:t>
            </a:r>
            <a:endParaRPr sz="2400" b="1"/>
          </a:p>
        </p:txBody>
      </p:sp>
      <p:sp>
        <p:nvSpPr>
          <p:cNvPr id="134" name="Google Shape;134;p3"/>
          <p:cNvSpPr txBox="1"/>
          <p:nvPr/>
        </p:nvSpPr>
        <p:spPr>
          <a:xfrm>
            <a:off x="1661294" y="2397994"/>
            <a:ext cx="4758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Calibri"/>
                <a:ea typeface="Calibri"/>
                <a:cs typeface="Calibri"/>
                <a:sym typeface="Calibri"/>
              </a:rPr>
              <a:t>차량 파손 이미지를 통한 객체 검출 모델 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34;p3">
            <a:extLst>
              <a:ext uri="{FF2B5EF4-FFF2-40B4-BE49-F238E27FC236}">
                <a16:creationId xmlns:a16="http://schemas.microsoft.com/office/drawing/2014/main" id="{73842EFD-8C82-E65C-3A88-53BF80719852}"/>
              </a:ext>
            </a:extLst>
          </p:cNvPr>
          <p:cNvSpPr txBox="1"/>
          <p:nvPr/>
        </p:nvSpPr>
        <p:spPr>
          <a:xfrm>
            <a:off x="1453764" y="3447017"/>
            <a:ext cx="4758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Calibri"/>
                <a:ea typeface="Calibri"/>
                <a:cs typeface="Calibri"/>
                <a:sym typeface="Calibri"/>
              </a:rPr>
              <a:t>인공지능을 통한 차량의 파손 부위 유형 파악 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8DA2B-74F7-B01D-37BA-34CD14D04446}"/>
              </a:ext>
            </a:extLst>
          </p:cNvPr>
          <p:cNvSpPr txBox="1"/>
          <p:nvPr/>
        </p:nvSpPr>
        <p:spPr>
          <a:xfrm>
            <a:off x="1351620" y="4489567"/>
            <a:ext cx="54756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IDEA</a:t>
            </a:r>
            <a:endParaRPr lang="en-US" altLang="ko-KR" sz="2400" b="1" dirty="0"/>
          </a:p>
          <a:p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en-US" altLang="ko-KR" sz="1600" b="1" dirty="0"/>
              <a:t>Ai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hub</a:t>
            </a:r>
            <a:r>
              <a:rPr lang="ko-KR" altLang="en-US" sz="1600" b="1" dirty="0"/>
              <a:t> 데이터 셋을 활용하여 차량의 부위별 파손 </a:t>
            </a:r>
            <a:r>
              <a:rPr lang="ko-KR" altLang="en-US" sz="1600" b="1" dirty="0" err="1"/>
              <a:t>유형파약</a:t>
            </a:r>
            <a:endParaRPr lang="en-US" altLang="ko-KR" sz="1600" b="1" dirty="0"/>
          </a:p>
          <a:p>
            <a:pPr marL="342900" indent="-342900">
              <a:buFontTx/>
              <a:buChar char="-"/>
            </a:pPr>
            <a:endParaRPr lang="en-US" altLang="ko-KR" sz="1600" b="1" dirty="0"/>
          </a:p>
          <a:p>
            <a:pPr marL="342900" indent="-342900">
              <a:buFontTx/>
              <a:buChar char="-"/>
            </a:pPr>
            <a:r>
              <a:rPr lang="ko-KR" altLang="en-US" sz="1600" b="1" dirty="0"/>
              <a:t>파손 유형에 따라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가지 클래스로 </a:t>
            </a:r>
            <a:r>
              <a:rPr lang="ko-KR" altLang="en-US" sz="1600" b="1" dirty="0" err="1"/>
              <a:t>라벨링하여</a:t>
            </a:r>
            <a:r>
              <a:rPr lang="ko-KR" altLang="en-US" sz="1600" b="1" dirty="0"/>
              <a:t> 인공지능 객체 탐지 모델 </a:t>
            </a:r>
            <a:r>
              <a:rPr lang="en-US" altLang="ko-KR" sz="1600" b="1" dirty="0"/>
              <a:t>yolo v7</a:t>
            </a:r>
            <a:r>
              <a:rPr lang="ko-KR" altLang="en-US" sz="1600" b="1" dirty="0"/>
              <a:t>을 통해 커스텀 학습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918" y="2087540"/>
            <a:ext cx="3258872" cy="448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1921634" y="4735293"/>
            <a:ext cx="1537440" cy="85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8008" y="2871053"/>
            <a:ext cx="704692" cy="68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179065"/>
            <a:ext cx="855063" cy="4438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3;p3">
            <a:extLst>
              <a:ext uri="{FF2B5EF4-FFF2-40B4-BE49-F238E27FC236}">
                <a16:creationId xmlns:a16="http://schemas.microsoft.com/office/drawing/2014/main" id="{8920623E-851B-C5EE-E896-D68F0D7B36F7}"/>
              </a:ext>
            </a:extLst>
          </p:cNvPr>
          <p:cNvSpPr txBox="1"/>
          <p:nvPr/>
        </p:nvSpPr>
        <p:spPr>
          <a:xfrm>
            <a:off x="1067475" y="1198200"/>
            <a:ext cx="2723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/>
              <a:t>활용 데이터 셋 </a:t>
            </a:r>
            <a:endParaRPr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E25DE-4B45-25E9-A00B-93F26089CD57}"/>
              </a:ext>
            </a:extLst>
          </p:cNvPr>
          <p:cNvSpPr txBox="1"/>
          <p:nvPr/>
        </p:nvSpPr>
        <p:spPr>
          <a:xfrm>
            <a:off x="1323191" y="3294208"/>
            <a:ext cx="2861534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Ai hub </a:t>
            </a:r>
            <a:r>
              <a:rPr lang="ko-KR" altLang="en-US" dirty="0"/>
              <a:t>차량 파손 이미지 데이터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 데이터 </a:t>
            </a:r>
            <a:r>
              <a:rPr lang="en-US" altLang="ko-KR" dirty="0"/>
              <a:t>63</a:t>
            </a:r>
            <a:r>
              <a:rPr lang="ko-KR" altLang="en-US" dirty="0"/>
              <a:t>만장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약 </a:t>
            </a:r>
            <a:r>
              <a:rPr lang="en-US" altLang="ko-KR" dirty="0"/>
              <a:t>47G </a:t>
            </a:r>
            <a:r>
              <a:rPr lang="ko-KR" altLang="en-US" dirty="0"/>
              <a:t>용량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6102E9-CB85-69C3-2A03-2C8DCB84F0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6164" y="2582059"/>
            <a:ext cx="5481576" cy="33023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79065"/>
            <a:ext cx="855063" cy="4438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3;p3">
            <a:extLst>
              <a:ext uri="{FF2B5EF4-FFF2-40B4-BE49-F238E27FC236}">
                <a16:creationId xmlns:a16="http://schemas.microsoft.com/office/drawing/2014/main" id="{8920623E-851B-C5EE-E896-D68F0D7B36F7}"/>
              </a:ext>
            </a:extLst>
          </p:cNvPr>
          <p:cNvSpPr txBox="1"/>
          <p:nvPr/>
        </p:nvSpPr>
        <p:spPr>
          <a:xfrm>
            <a:off x="1067475" y="1198200"/>
            <a:ext cx="2723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/>
              <a:t>모델 개발 방법  </a:t>
            </a:r>
            <a:endParaRPr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094285-4BFC-56D8-8886-74A147FC6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31" y="1954018"/>
            <a:ext cx="6455336" cy="19386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653553-4D48-BFA0-F3FD-BC0F78190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13" y="4223736"/>
            <a:ext cx="8207028" cy="32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2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79065"/>
            <a:ext cx="855063" cy="4438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3;p3">
            <a:extLst>
              <a:ext uri="{FF2B5EF4-FFF2-40B4-BE49-F238E27FC236}">
                <a16:creationId xmlns:a16="http://schemas.microsoft.com/office/drawing/2014/main" id="{8920623E-851B-C5EE-E896-D68F0D7B36F7}"/>
              </a:ext>
            </a:extLst>
          </p:cNvPr>
          <p:cNvSpPr txBox="1"/>
          <p:nvPr/>
        </p:nvSpPr>
        <p:spPr>
          <a:xfrm>
            <a:off x="1067475" y="1198200"/>
            <a:ext cx="2723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/>
              <a:t>모델 개발 방법  </a:t>
            </a:r>
            <a:endParaRPr sz="2400" b="1" dirty="0"/>
          </a:p>
        </p:txBody>
      </p:sp>
      <p:sp>
        <p:nvSpPr>
          <p:cNvPr id="9" name="Google Shape;133;p3">
            <a:extLst>
              <a:ext uri="{FF2B5EF4-FFF2-40B4-BE49-F238E27FC236}">
                <a16:creationId xmlns:a16="http://schemas.microsoft.com/office/drawing/2014/main" id="{F5F94408-2F49-C0D4-B829-E045602B5169}"/>
              </a:ext>
            </a:extLst>
          </p:cNvPr>
          <p:cNvSpPr txBox="1"/>
          <p:nvPr/>
        </p:nvSpPr>
        <p:spPr>
          <a:xfrm>
            <a:off x="7116440" y="5130488"/>
            <a:ext cx="382650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Object detection </a:t>
            </a:r>
            <a:r>
              <a:rPr lang="ko-KR" altLang="en-US" sz="1800" dirty="0"/>
              <a:t>모델에 차량 데이터를 라벨별로 분류하여 학습 </a:t>
            </a:r>
            <a:endParaRPr sz="1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89D9050-9CAA-A825-9D7E-1EEF290D0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31" y="4700429"/>
            <a:ext cx="6029782" cy="26094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06AD5-4C0A-017E-EE37-39A5CC9FA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31" y="1856933"/>
            <a:ext cx="6562590" cy="260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4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79065"/>
            <a:ext cx="855063" cy="4438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3;p3">
            <a:extLst>
              <a:ext uri="{FF2B5EF4-FFF2-40B4-BE49-F238E27FC236}">
                <a16:creationId xmlns:a16="http://schemas.microsoft.com/office/drawing/2014/main" id="{8920623E-851B-C5EE-E896-D68F0D7B36F7}"/>
              </a:ext>
            </a:extLst>
          </p:cNvPr>
          <p:cNvSpPr txBox="1"/>
          <p:nvPr/>
        </p:nvSpPr>
        <p:spPr>
          <a:xfrm>
            <a:off x="1067475" y="1198200"/>
            <a:ext cx="2723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/>
              <a:t>모델 평가   </a:t>
            </a:r>
            <a:endParaRPr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454440-2B13-65D2-84A8-78FE8CDBA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32" y="1865965"/>
            <a:ext cx="5960419" cy="34006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0ED3B4-1921-CA1A-CCF0-A41D8503A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663" y="1865965"/>
            <a:ext cx="4298771" cy="34006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CEBAF9-4CAB-7D37-3801-C31EEF8A91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475" y="5112750"/>
            <a:ext cx="3436909" cy="23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3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0711" y="683790"/>
            <a:ext cx="11036660" cy="619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6169" y="3339416"/>
            <a:ext cx="5102900" cy="1060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9891" y="3022744"/>
            <a:ext cx="5276075" cy="13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51849" y="2664786"/>
            <a:ext cx="4269885" cy="378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사용자 지정</PresentationFormat>
  <Paragraphs>24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gjaischool096</cp:lastModifiedBy>
  <cp:revision>1</cp:revision>
  <dcterms:created xsi:type="dcterms:W3CDTF">2022-11-16T22:46:12Z</dcterms:created>
  <dcterms:modified xsi:type="dcterms:W3CDTF">2022-11-16T15:08:25Z</dcterms:modified>
</cp:coreProperties>
</file>