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3"/>
  </p:notesMasterIdLst>
  <p:sldIdLst>
    <p:sldId id="292" r:id="rId2"/>
    <p:sldId id="257" r:id="rId3"/>
    <p:sldId id="293" r:id="rId4"/>
    <p:sldId id="296" r:id="rId5"/>
    <p:sldId id="294" r:id="rId6"/>
    <p:sldId id="285" r:id="rId7"/>
    <p:sldId id="291" r:id="rId8"/>
    <p:sldId id="287" r:id="rId9"/>
    <p:sldId id="286" r:id="rId10"/>
    <p:sldId id="289" r:id="rId11"/>
    <p:sldId id="298" r:id="rId12"/>
    <p:sldId id="297" r:id="rId13"/>
    <p:sldId id="290" r:id="rId14"/>
    <p:sldId id="299" r:id="rId15"/>
    <p:sldId id="300" r:id="rId16"/>
    <p:sldId id="304" r:id="rId17"/>
    <p:sldId id="301" r:id="rId18"/>
    <p:sldId id="302" r:id="rId19"/>
    <p:sldId id="295" r:id="rId20"/>
    <p:sldId id="303" r:id="rId21"/>
    <p:sldId id="306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9CBCB"/>
    <a:srgbClr val="E31A1C"/>
    <a:srgbClr val="EFE5F7"/>
    <a:srgbClr val="4682B4"/>
    <a:srgbClr val="6A3D9A"/>
    <a:srgbClr val="FF7F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6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AB695-73CD-42BB-B84F-6F3E5989FB7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EADE-5C0F-45C9-98B1-8E937C07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8533-D815-4AA2-A802-4617B730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5A755-029D-4CED-94BE-413EC327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5E64-3074-45B7-B404-7C74FDEE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1476-A52F-458C-927A-A321EFE09737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FF61-F77E-4D95-A64A-10389B7A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4573-B403-4A3B-84D1-40EBDD7C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9B20-07EF-4B24-851A-B4BDD6DA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910A-7B9F-4887-AAED-AA2BBB91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FAF8-45DE-418A-9492-82560C64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F43C-7460-44BA-A8A4-CBEAD600236D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2981-3346-4F17-8EB3-516C1ED1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A27E-4B27-4CFE-9771-6E4A219F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9C31C-1938-4077-B5F3-5BE4207A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6A0FB-002B-4146-93B6-7291C91D3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FD84-4D4F-47A2-9EAD-781DF296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013-FBDC-44B6-9580-C0BE840B6E3B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060E-098C-4DC3-AA1A-16AB9A23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E8A62-AAC0-4012-9686-F8F75AC7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D595-3F3C-4153-BBD5-443C8397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354-946C-4193-9595-F1A933A0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B591-D877-4ECC-AF6D-22C74B2E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EF2-415D-4AEF-BDAB-987ACAE7296C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9F71-9F39-4ADA-8610-CC52C801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FA88-5EDD-4A9E-B4FA-67A66197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1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959D-A7F3-40C0-9D08-FA9319EA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2EA65-233E-4E16-95AF-667ACD44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D7BD-6FC7-4017-B9D3-E4084C4D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95B4-CBD2-4EE8-A8F6-245D7FBE5BE0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F239-9DF4-4567-99CD-E0E52FC5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257D-C9EA-4AB2-BAE7-12DD2AE3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1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238A-1FAD-4DC1-B7E7-51029228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A9B8-53C7-42C5-ADF8-378E225D0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E22B3-D207-4BC2-B970-50F47CD4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5E354-CA8D-4C2B-B815-50EA6D70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C068-4231-4A65-8264-71A43FC12441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30CD-B0DB-4AD4-B69F-F6461666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B585B-9628-4302-83EB-61988782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8342-1772-49C5-84DA-558941A1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EECAD-2991-498B-8017-0E1AABCC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9D931-F22D-44AE-B794-4384A2DE9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ECBD6-934A-41AD-9B85-4317A9643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9A2-9ED6-4C40-949E-B3741F10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2949E-7D3B-40F1-B623-B550D9AE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D8C1-AFA5-46B3-A2DF-5BEE1D109AD5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74FA3-7DF2-4BAB-B5B4-C5642A95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48A0-1E4B-4EAF-BAD1-F536403C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5A2B-1087-4D09-B0CA-319292E3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F65EE-F991-4E00-8F55-13D0CE6C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114D-4928-4629-A99F-FB2F3A482D27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01E83-A60D-4C54-A168-E5E8287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01232-7807-4C4A-9985-E69E63BB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F14BF-BE63-4A23-92A4-98E643A5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D07C-B611-47A0-BDE2-AFEA349EBF3A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B61D-2487-4993-9B25-AFD29DC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0D3FE-A957-4850-A5F8-79892B61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910E-3ED0-4C9A-B341-90E730E8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A006-9E7F-45D8-BF31-77995E35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B017D-934B-4AE3-BE03-48EB32621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E6045-F221-41E5-87A2-74299F12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79E0-0FA9-46CA-8C90-71B73FCD085E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8F8E-2E8B-4781-910A-D61B1B5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4B589-BE80-448F-8807-2CF9DCFF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5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2832-1BEE-4B4F-AC48-16EB3A0B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026BA-F19D-44E0-BC91-35E3AD53A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E6E61-E199-4CF2-BFE9-DF422402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9E1A9-CC63-4FBE-A5E3-3A722A9C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C3A-D368-42DC-A31C-44BB73905F1F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F511C-13B3-41A8-8D01-687D246A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4FA7F-101F-49D4-9751-F7721EDB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FBA80-B3C7-4D2F-AF0A-B1163F5C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9CFF-A8CD-44FF-92C9-6074A310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047E0-8C27-4271-9AEE-F5BDEFB3F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DBB7-D909-43BF-B1D9-8A8052008631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103E-F2A1-4DC0-B46E-1B48475D7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162D-FD88-40DD-B8B4-EA4861AFF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3B2F-7E1C-4D6A-8037-0258533E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883BC-FDCF-4979-A7AD-816DDEF2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944" y="2353641"/>
            <a:ext cx="7942061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Evaluating indoor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wifi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locating </a:t>
            </a:r>
            <a:r>
              <a:rPr lang="en-US" sz="3600" dirty="0">
                <a:solidFill>
                  <a:srgbClr val="080808"/>
                </a:solidFill>
              </a:rPr>
              <a:t>techniques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53FB7-267F-436E-84B4-B9C057FA3946}"/>
              </a:ext>
            </a:extLst>
          </p:cNvPr>
          <p:cNvSpPr txBox="1"/>
          <p:nvPr/>
        </p:nvSpPr>
        <p:spPr>
          <a:xfrm>
            <a:off x="6352066" y="5760428"/>
            <a:ext cx="439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Presented by:	Minjuan Deng-Westphal</a:t>
            </a:r>
          </a:p>
          <a:p>
            <a:r>
              <a:rPr lang="en-GB" dirty="0"/>
              <a:t>Date:		09.04.2020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137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7033-74F8-4E3C-A097-DEC5FBA3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Chosen Random Forest and k-NN</a:t>
            </a:r>
          </a:p>
          <a:p>
            <a:r>
              <a:rPr lang="en-GB" dirty="0"/>
              <a:t>Split data by building ID</a:t>
            </a:r>
          </a:p>
          <a:p>
            <a:r>
              <a:rPr lang="en-GB" dirty="0"/>
              <a:t>Seeking correct number of trees and </a:t>
            </a:r>
            <a:r>
              <a:rPr lang="en-GB" dirty="0" err="1"/>
              <a:t>mtry</a:t>
            </a:r>
            <a:r>
              <a:rPr lang="en-GB" dirty="0"/>
              <a:t>: e.g. </a:t>
            </a:r>
            <a:r>
              <a:rPr lang="en-GB" dirty="0" err="1"/>
              <a:t>mtry</a:t>
            </a:r>
            <a:r>
              <a:rPr lang="en-GB" dirty="0"/>
              <a:t> = 210, </a:t>
            </a:r>
            <a:r>
              <a:rPr lang="en-GB" dirty="0" err="1"/>
              <a:t>ntree</a:t>
            </a:r>
            <a:r>
              <a:rPr lang="en-GB" dirty="0"/>
              <a:t> = 501</a:t>
            </a:r>
          </a:p>
          <a:p>
            <a:r>
              <a:rPr lang="en-GB" dirty="0"/>
              <a:t>System processing time: RF - on average between 30m to 1h, k-NN much </a:t>
            </a:r>
            <a:r>
              <a:rPr lang="en-GB" dirty="0" err="1"/>
              <a:t>fasteer</a:t>
            </a:r>
            <a:endParaRPr lang="en-GB" dirty="0"/>
          </a:p>
          <a:p>
            <a:r>
              <a:rPr lang="en-GB" dirty="0"/>
              <a:t>Achieved improved results in R-squared after releveling floor number</a:t>
            </a:r>
            <a:endParaRPr lang="en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AB1BE8-3C99-45F7-97F1-FB6FDF0848BC}"/>
              </a:ext>
            </a:extLst>
          </p:cNvPr>
          <p:cNvSpPr txBox="1">
            <a:spLocks/>
          </p:cNvSpPr>
          <p:nvPr/>
        </p:nvSpPr>
        <p:spPr>
          <a:xfrm>
            <a:off x="326967" y="176167"/>
            <a:ext cx="10515600" cy="5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Predicting longitude and latitude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DF6024-0FA1-4715-B35B-F36422044138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D244A7-C97A-47AA-B2C7-C08CA3249B93}"/>
              </a:ext>
            </a:extLst>
          </p:cNvPr>
          <p:cNvSpPr txBox="1"/>
          <p:nvPr/>
        </p:nvSpPr>
        <p:spPr>
          <a:xfrm>
            <a:off x="326967" y="786864"/>
            <a:ext cx="90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Tasks of regression - Random Forest and k-NN algorithms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6624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9D02AF-FD55-4224-9471-FDBC86B2D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84" y="1760496"/>
            <a:ext cx="2467020" cy="213695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E552A3-A4D5-4E9A-8384-021430EA9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96" y="1589591"/>
            <a:ext cx="2755034" cy="238643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A1FACA-8C08-48A8-A6D3-6D4361BE6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4601290"/>
            <a:ext cx="2404069" cy="213695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183766-0EFB-4BB3-A785-5A25F6999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62" y="4409416"/>
            <a:ext cx="2955501" cy="26271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2EF1E8D-E244-4948-8CAB-CF3113C821FE}"/>
              </a:ext>
            </a:extLst>
          </p:cNvPr>
          <p:cNvSpPr txBox="1">
            <a:spLocks/>
          </p:cNvSpPr>
          <p:nvPr/>
        </p:nvSpPr>
        <p:spPr>
          <a:xfrm>
            <a:off x="326967" y="176167"/>
            <a:ext cx="10515600" cy="5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Variable importance – produced by Random Forest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8CAF4-B4A3-4AC5-971F-33BB20213B50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3A4BDC-2F8C-448B-A51F-5A0A521BFD35}"/>
              </a:ext>
            </a:extLst>
          </p:cNvPr>
          <p:cNvSpPr txBox="1"/>
          <p:nvPr/>
        </p:nvSpPr>
        <p:spPr>
          <a:xfrm>
            <a:off x="326967" y="786864"/>
            <a:ext cx="90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of variable importance guided to drop one more variable</a:t>
            </a:r>
            <a:endParaRPr lang="en-DE" dirty="0"/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EA9F82-BE32-48C2-9931-152A07AC2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94" y="1668166"/>
            <a:ext cx="2573612" cy="222928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88328E-1CFC-42AD-8AF0-7C0037B67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36" y="4546790"/>
            <a:ext cx="2653340" cy="2358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72085-AE7A-4EE1-A286-009DFAE62BE0}"/>
              </a:ext>
            </a:extLst>
          </p:cNvPr>
          <p:cNvSpPr txBox="1"/>
          <p:nvPr/>
        </p:nvSpPr>
        <p:spPr>
          <a:xfrm>
            <a:off x="230114" y="2482808"/>
            <a:ext cx="8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</a:t>
            </a:r>
            <a:endParaRPr lang="en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55346-313B-4D1B-AD9D-CE76D27377C1}"/>
              </a:ext>
            </a:extLst>
          </p:cNvPr>
          <p:cNvSpPr txBox="1"/>
          <p:nvPr/>
        </p:nvSpPr>
        <p:spPr>
          <a:xfrm>
            <a:off x="230114" y="5485099"/>
            <a:ext cx="8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endParaRPr lang="en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7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9FC656-7A87-4489-99DD-F5790827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87" y="1438506"/>
            <a:ext cx="2645417" cy="229147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6684F2-9A88-4777-A0CC-DCA38DAEB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82" y="1438507"/>
            <a:ext cx="2645416" cy="2291477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82BEB0-74C4-44B9-AF4A-92D95CA92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275" y="1421568"/>
            <a:ext cx="2684525" cy="2325354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F19610-B356-4328-B3BE-2AE60A8A3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87" y="4084137"/>
            <a:ext cx="2645417" cy="2312578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6D5C9E-98E5-4190-B13C-C5CB5D99D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82" y="4030671"/>
            <a:ext cx="2767738" cy="2419509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2BE656-FB14-4BCE-AC77-97818351C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275" y="4007137"/>
            <a:ext cx="2733499" cy="2389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9F071D-A739-41CF-809E-A128B47E70F1}"/>
              </a:ext>
            </a:extLst>
          </p:cNvPr>
          <p:cNvSpPr txBox="1"/>
          <p:nvPr/>
        </p:nvSpPr>
        <p:spPr>
          <a:xfrm>
            <a:off x="230114" y="2482808"/>
            <a:ext cx="8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</a:t>
            </a:r>
            <a:endParaRPr lang="en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EA188-1B75-421F-9C88-39BB99EB2BC7}"/>
              </a:ext>
            </a:extLst>
          </p:cNvPr>
          <p:cNvSpPr txBox="1"/>
          <p:nvPr/>
        </p:nvSpPr>
        <p:spPr>
          <a:xfrm>
            <a:off x="230114" y="5485099"/>
            <a:ext cx="8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endParaRPr lang="en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95C8DD-EDDB-4610-82AA-4248F2201B0C}"/>
              </a:ext>
            </a:extLst>
          </p:cNvPr>
          <p:cNvSpPr txBox="1">
            <a:spLocks/>
          </p:cNvSpPr>
          <p:nvPr/>
        </p:nvSpPr>
        <p:spPr>
          <a:xfrm>
            <a:off x="326967" y="176167"/>
            <a:ext cx="10515600" cy="5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Variable importance – produced by Random Forest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417080-C694-4A63-B92C-1C15E8FD17A4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FA67BA-23F6-477D-8BEA-18667DCFC676}"/>
              </a:ext>
            </a:extLst>
          </p:cNvPr>
          <p:cNvSpPr txBox="1"/>
          <p:nvPr/>
        </p:nvSpPr>
        <p:spPr>
          <a:xfrm>
            <a:off x="326967" y="786864"/>
            <a:ext cx="90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results of variable importance when predicting latitude with RF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6272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75C-23E2-43D5-A1B4-83B46D56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longitude – BLD 0</a:t>
            </a:r>
            <a:endParaRPr lang="en-DE" dirty="0"/>
          </a:p>
        </p:txBody>
      </p:sp>
      <p:graphicFrame>
        <p:nvGraphicFramePr>
          <p:cNvPr id="14" name="Table 18">
            <a:extLst>
              <a:ext uri="{FF2B5EF4-FFF2-40B4-BE49-F238E27FC236}">
                <a16:creationId xmlns:a16="http://schemas.microsoft.com/office/drawing/2014/main" id="{CE02CBCB-00CC-40ED-8E58-7B60D19BE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65326"/>
              </p:ext>
            </p:extLst>
          </p:nvPr>
        </p:nvGraphicFramePr>
        <p:xfrm>
          <a:off x="10697105" y="476544"/>
          <a:ext cx="909153" cy="919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873">
                  <a:extLst>
                    <a:ext uri="{9D8B030D-6E8A-4147-A177-3AD203B41FA5}">
                      <a16:colId xmlns:a16="http://schemas.microsoft.com/office/drawing/2014/main" val="39162552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8456392"/>
                    </a:ext>
                  </a:extLst>
                </a:gridCol>
              </a:tblGrid>
              <a:tr h="225356">
                <a:tc gridSpan="2"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Legend</a:t>
                      </a:r>
                      <a:endParaRPr lang="en-DE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28321"/>
                  </a:ext>
                </a:extLst>
              </a:tr>
              <a:tr h="225356">
                <a:tc>
                  <a:txBody>
                    <a:bodyPr/>
                    <a:lstStyle/>
                    <a:p>
                      <a:r>
                        <a:rPr lang="en-GB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Building 0</a:t>
                      </a:r>
                      <a:endParaRPr lang="en-DE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24289"/>
                  </a:ext>
                </a:extLst>
              </a:tr>
              <a:tr h="225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Building 1</a:t>
                      </a:r>
                      <a:endParaRPr lang="en-DE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6A3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01606"/>
                  </a:ext>
                </a:extLst>
              </a:tr>
              <a:tr h="225356">
                <a:tc>
                  <a:txBody>
                    <a:bodyPr/>
                    <a:lstStyle/>
                    <a:p>
                      <a:r>
                        <a:rPr lang="en-GB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Building 2</a:t>
                      </a:r>
                      <a:endParaRPr lang="en-DE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31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832333"/>
                  </a:ext>
                </a:extLst>
              </a:tr>
            </a:tbl>
          </a:graphicData>
        </a:graphic>
      </p:graphicFrame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7F020-E78B-4A7B-9C47-34F6F237A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9" y="1984160"/>
            <a:ext cx="3943245" cy="35051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75FE11F-876A-434D-8943-A393EB26562A}"/>
              </a:ext>
            </a:extLst>
          </p:cNvPr>
          <p:cNvSpPr/>
          <p:nvPr/>
        </p:nvSpPr>
        <p:spPr>
          <a:xfrm>
            <a:off x="838200" y="559803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/>
              <a:t> 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283882-0B8B-4606-9BB2-6C9FBEA5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30" y="1926694"/>
            <a:ext cx="4199736" cy="3671337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1413F07B-C801-4878-A790-278F3918F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162081"/>
              </p:ext>
            </p:extLst>
          </p:nvPr>
        </p:nvGraphicFramePr>
        <p:xfrm>
          <a:off x="1096647" y="5596523"/>
          <a:ext cx="262254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183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874183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874183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Random Forest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7.1021124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0.9282857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4.6139655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BCF02F6-A48E-4C46-8011-5DBA59EC9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888608"/>
              </p:ext>
            </p:extLst>
          </p:nvPr>
        </p:nvGraphicFramePr>
        <p:xfrm>
          <a:off x="6671773" y="5596523"/>
          <a:ext cx="262254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183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874183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874183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k-NN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9.467573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0.871257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/>
                        <a:t>5.775361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52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CE59-66AA-4B16-A5CF-EE43E26F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longitude – BLD 1</a:t>
            </a:r>
            <a:endParaRPr lang="en-D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8180F9-EDE2-4A98-A540-BACE7CB0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2" y="1424275"/>
            <a:ext cx="4801270" cy="4267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E30D17-8891-4D50-8585-CAD9EB3A07A3}"/>
              </a:ext>
            </a:extLst>
          </p:cNvPr>
          <p:cNvSpPr/>
          <p:nvPr/>
        </p:nvSpPr>
        <p:spPr>
          <a:xfrm>
            <a:off x="2212323" y="49360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/>
              <a:t> 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4A776-33CC-49B4-9921-E17CC3B69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31" y="1424274"/>
            <a:ext cx="4891093" cy="4275711"/>
          </a:xfrm>
          <a:prstGeom prst="rect">
            <a:avLst/>
          </a:pr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8508752-836D-4298-A57D-59EDE1732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158855"/>
              </p:ext>
            </p:extLst>
          </p:nvPr>
        </p:nvGraphicFramePr>
        <p:xfrm>
          <a:off x="1367855" y="5638701"/>
          <a:ext cx="27866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876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Random Forest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10.7463464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0.9479903 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7.3630844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C87301-B72D-4BBD-B5E9-4D5C69DB5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501101"/>
              </p:ext>
            </p:extLst>
          </p:nvPr>
        </p:nvGraphicFramePr>
        <p:xfrm>
          <a:off x="6671773" y="5596523"/>
          <a:ext cx="292639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466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7546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7546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k-NN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sz="1200" dirty="0"/>
                        <a:t>12.2778283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0.9335014 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/>
                        <a:t>7.4424852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6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2B9E-7456-494B-A8AC-42BB4A48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longitude - BLD 2</a:t>
            </a:r>
            <a:endParaRPr lang="en-DE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BC71C3-037D-4FDB-B43B-12DE886F1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6" y="1480454"/>
            <a:ext cx="4535849" cy="3965162"/>
          </a:xfr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8D9E46-9472-4815-B19D-0CFF5B892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58" y="1480454"/>
            <a:ext cx="4499377" cy="393327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22E7E5-5320-46CC-8CAD-0F5CCF1D6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042758"/>
              </p:ext>
            </p:extLst>
          </p:nvPr>
        </p:nvGraphicFramePr>
        <p:xfrm>
          <a:off x="1367855" y="5638701"/>
          <a:ext cx="27866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876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Random Forest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11.3796597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0.8709871 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7.1960577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69ED1C1-3041-46AC-9154-0C782E747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927764"/>
              </p:ext>
            </p:extLst>
          </p:nvPr>
        </p:nvGraphicFramePr>
        <p:xfrm>
          <a:off x="6671773" y="5596523"/>
          <a:ext cx="292639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466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7546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7546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k-NN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sz="1200" dirty="0"/>
                        <a:t>14.3005508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0.7976781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/>
                        <a:t>8.3648688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39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268A-DEC4-4F7F-8563-15D30EE1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latitude – BLD 0</a:t>
            </a:r>
            <a:endParaRPr lang="en-DE" dirty="0"/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6B9E69F3-AF93-4813-ACA1-DE87FDEB1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0" y="1545470"/>
            <a:ext cx="4424190" cy="386755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5B7847-7133-4889-83CE-7B4C5D20C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75" y="1545470"/>
            <a:ext cx="4475797" cy="391266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A9159D-E0BA-4A29-B022-213AD43A2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669630"/>
              </p:ext>
            </p:extLst>
          </p:nvPr>
        </p:nvGraphicFramePr>
        <p:xfrm>
          <a:off x="1482912" y="5466458"/>
          <a:ext cx="27866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876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Random Forest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2.7879531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0.9928656 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1.8295444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C88CB2-977E-4BDB-9CB9-86F077C6E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060406"/>
              </p:ext>
            </p:extLst>
          </p:nvPr>
        </p:nvGraphicFramePr>
        <p:xfrm>
          <a:off x="6786830" y="5424280"/>
          <a:ext cx="290692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993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7546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7546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k-NN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dirty="0"/>
                        <a:t>5.7766551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0.9676765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/>
                        <a:t>3.8599257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6FCD6D0-94D0-4E7F-9871-BD7A04E26783}"/>
              </a:ext>
            </a:extLst>
          </p:cNvPr>
          <p:cNvSpPr/>
          <p:nvPr/>
        </p:nvSpPr>
        <p:spPr>
          <a:xfrm>
            <a:off x="443352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75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285C-47BE-442A-96B9-485053A5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latitude BLD 1 </a:t>
            </a:r>
            <a:endParaRPr lang="en-D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03EF0-99CB-4577-B46D-60F5979C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4" y="1292490"/>
            <a:ext cx="4941235" cy="43195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ABB822-0978-492A-912E-0496828CF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95" y="1308512"/>
            <a:ext cx="4863928" cy="425196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227974-3D2B-4400-9F99-345214035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774129"/>
              </p:ext>
            </p:extLst>
          </p:nvPr>
        </p:nvGraphicFramePr>
        <p:xfrm>
          <a:off x="1882583" y="5502672"/>
          <a:ext cx="27866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876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Random Forest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4.3502805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0.9861122 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3.0708664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EF6D81-18F0-4B68-99F0-4CA48E36E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122085"/>
              </p:ext>
            </p:extLst>
          </p:nvPr>
        </p:nvGraphicFramePr>
        <p:xfrm>
          <a:off x="7442663" y="5503030"/>
          <a:ext cx="27866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876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Random Forest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8.3810700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0.9435328</a:t>
                      </a:r>
                      <a:r>
                        <a:rPr lang="en-DE" sz="1200" dirty="0"/>
                        <a:t> 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5.7132799 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37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346-043F-4163-97DE-E0730CE2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latitude – BLD 2</a:t>
            </a:r>
            <a:endParaRPr lang="en-D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C8C67B-C3B3-4A13-BB91-E1B26B890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0" y="1690687"/>
            <a:ext cx="4510342" cy="3942865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AEA1A7-3629-490C-B6E1-8CA963058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99" y="1690688"/>
            <a:ext cx="4577607" cy="400166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CADA6D-432F-4F49-8BDA-B58CA78F03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987181"/>
              </p:ext>
            </p:extLst>
          </p:nvPr>
        </p:nvGraphicFramePr>
        <p:xfrm>
          <a:off x="1840191" y="5502672"/>
          <a:ext cx="27866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876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Random Forest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9.475073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0.8934</a:t>
                      </a:r>
                      <a:r>
                        <a:rPr lang="en-GB" sz="1200" dirty="0"/>
                        <a:t>13</a:t>
                      </a:r>
                      <a:r>
                        <a:rPr lang="en-DE" sz="1200" dirty="0"/>
                        <a:t> 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6.497230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0EC301-6CDC-4FE5-A0E9-4E9A9A5E9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836141"/>
              </p:ext>
            </p:extLst>
          </p:nvPr>
        </p:nvGraphicFramePr>
        <p:xfrm>
          <a:off x="7073264" y="5564442"/>
          <a:ext cx="27866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876">
                  <a:extLst>
                    <a:ext uri="{9D8B030D-6E8A-4147-A177-3AD203B41FA5}">
                      <a16:colId xmlns:a16="http://schemas.microsoft.com/office/drawing/2014/main" val="3078102372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750466725"/>
                    </a:ext>
                  </a:extLst>
                </a:gridCol>
                <a:gridCol w="928876">
                  <a:extLst>
                    <a:ext uri="{9D8B030D-6E8A-4147-A177-3AD203B41FA5}">
                      <a16:colId xmlns:a16="http://schemas.microsoft.com/office/drawing/2014/main" val="23325746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Random Forest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RMSE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R-squared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MAE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12.2914682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0.82926</a:t>
                      </a:r>
                      <a:r>
                        <a:rPr lang="en-GB" sz="1200" dirty="0"/>
                        <a:t>84</a:t>
                      </a:r>
                      <a:endParaRPr lang="en-DE" sz="1200" dirty="0"/>
                    </a:p>
                  </a:txBody>
                  <a:tcPr>
                    <a:solidFill>
                      <a:srgbClr val="F9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7.6542600</a:t>
                      </a:r>
                    </a:p>
                  </a:txBody>
                  <a:tcPr>
                    <a:solidFill>
                      <a:srgbClr val="F9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8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3BB4-9284-4390-8058-90B92848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99" y="896584"/>
            <a:ext cx="10515600" cy="58226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Recommendations for improving results</a:t>
            </a:r>
          </a:p>
          <a:p>
            <a:pPr lvl="1"/>
            <a:r>
              <a:rPr lang="en-GB" dirty="0"/>
              <a:t>Specific errors to fix: e.g. floor prediction in Building 1</a:t>
            </a:r>
          </a:p>
          <a:p>
            <a:pPr lvl="1"/>
            <a:r>
              <a:rPr lang="en-GB" dirty="0"/>
              <a:t>Latitude and longitude prediction for Building 2: BLD 2’s data are disproportionate – more than 9000 observations in training dataset, but only around 200 in validation dt</a:t>
            </a:r>
          </a:p>
          <a:p>
            <a:r>
              <a:rPr lang="en-GB" dirty="0"/>
              <a:t>the algorithm to be best for this data: Random Forest </a:t>
            </a:r>
          </a:p>
          <a:p>
            <a:pPr lvl="1"/>
            <a:r>
              <a:rPr lang="en-GB" dirty="0"/>
              <a:t>Accuracy, errors </a:t>
            </a:r>
          </a:p>
          <a:p>
            <a:pPr lvl="2"/>
            <a:r>
              <a:rPr lang="en-GB" dirty="0"/>
              <a:t>less false prediction in floor numbers</a:t>
            </a:r>
          </a:p>
          <a:p>
            <a:pPr lvl="2"/>
            <a:r>
              <a:rPr lang="en-GB" dirty="0"/>
              <a:t>latitude and longitude “combined” MAEs: 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running time: </a:t>
            </a:r>
          </a:p>
          <a:p>
            <a:pPr lvl="2"/>
            <a:r>
              <a:rPr lang="en-GB" dirty="0"/>
              <a:t>KNN was in general faster – when RF models took on average 30mins above to run each one, KNN needed 15-30 mins to run. </a:t>
            </a:r>
          </a:p>
          <a:p>
            <a:pPr lvl="2"/>
            <a:r>
              <a:rPr lang="en-GB" dirty="0"/>
              <a:t>some specific models were super faster and only took a few seconds to get results.</a:t>
            </a:r>
          </a:p>
          <a:p>
            <a:pPr lvl="1"/>
            <a:r>
              <a:rPr lang="en-GB" b="1" dirty="0"/>
              <a:t>However, </a:t>
            </a:r>
            <a:r>
              <a:rPr lang="en-GB" b="1" dirty="0" err="1"/>
              <a:t>mtry</a:t>
            </a:r>
            <a:r>
              <a:rPr lang="en-GB" b="1" dirty="0"/>
              <a:t> were around 160 and 200 when predicting latitude and longitude with Random Forest regression, which could lead to model overfit – this should be investigated when time allows.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9F472E-F12E-43E1-93F5-0807EA92E007}"/>
              </a:ext>
            </a:extLst>
          </p:cNvPr>
          <p:cNvSpPr txBox="1">
            <a:spLocks/>
          </p:cNvSpPr>
          <p:nvPr/>
        </p:nvSpPr>
        <p:spPr>
          <a:xfrm>
            <a:off x="326967" y="143453"/>
            <a:ext cx="10515600" cy="5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atin typeface="+mn-lt"/>
              </a:rPr>
              <a:t>Recommendations </a:t>
            </a:r>
            <a:endParaRPr lang="en-US" sz="18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B03365-A8DF-461B-BA30-B56021FFB4BA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C758B6-4107-4F8E-9152-7412EEFDA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74883"/>
              </p:ext>
            </p:extLst>
          </p:nvPr>
        </p:nvGraphicFramePr>
        <p:xfrm>
          <a:off x="2029920" y="3574871"/>
          <a:ext cx="3006015" cy="86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005">
                  <a:extLst>
                    <a:ext uri="{9D8B030D-6E8A-4147-A177-3AD203B41FA5}">
                      <a16:colId xmlns:a16="http://schemas.microsoft.com/office/drawing/2014/main" val="1239739997"/>
                    </a:ext>
                  </a:extLst>
                </a:gridCol>
                <a:gridCol w="1002005">
                  <a:extLst>
                    <a:ext uri="{9D8B030D-6E8A-4147-A177-3AD203B41FA5}">
                      <a16:colId xmlns:a16="http://schemas.microsoft.com/office/drawing/2014/main" val="163001469"/>
                    </a:ext>
                  </a:extLst>
                </a:gridCol>
                <a:gridCol w="1002005">
                  <a:extLst>
                    <a:ext uri="{9D8B030D-6E8A-4147-A177-3AD203B41FA5}">
                      <a16:colId xmlns:a16="http://schemas.microsoft.com/office/drawing/2014/main" val="402958104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subset by…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Combined MAE of RF (meters)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Combined MAE of KNN (meters)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04117200"/>
                  </a:ext>
                </a:extLst>
              </a:tr>
              <a:tr h="958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BLD0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1.</a:t>
                      </a:r>
                      <a:r>
                        <a:rPr lang="en-GB" sz="1100" u="none" strike="noStrike" dirty="0">
                          <a:effectLst/>
                        </a:rPr>
                        <a:t>70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3.2</a:t>
                      </a: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7323467"/>
                  </a:ext>
                </a:extLst>
              </a:tr>
              <a:tr h="149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BLD1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2.83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4.53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712692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BLD2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4.82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5.6</a:t>
                      </a:r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7261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80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2255-27B5-4214-A168-05C4A6BB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143453"/>
            <a:ext cx="10515600" cy="593610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latin typeface="+mn-lt"/>
              </a:rPr>
              <a:t>Agenda</a:t>
            </a:r>
            <a:endParaRPr lang="en-US" sz="1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02A3-83EB-4569-B5B7-A7129DDA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of the data science process</a:t>
            </a:r>
          </a:p>
          <a:p>
            <a:r>
              <a:rPr lang="en-GB" dirty="0"/>
              <a:t>Comparison of models produced</a:t>
            </a:r>
          </a:p>
          <a:p>
            <a:r>
              <a:rPr lang="en-GB" dirty="0"/>
              <a:t>Recommendations</a:t>
            </a:r>
          </a:p>
          <a:p>
            <a:r>
              <a:rPr lang="en-US" dirty="0"/>
              <a:t>Learning experience to share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A12D95-F1EA-4FEB-BAE9-48ECECB64E78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1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B05A-6549-4687-9807-559B748F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that this project is part of the learning process, results and processes are not perfect due to time and resources limitation</a:t>
            </a:r>
          </a:p>
          <a:p>
            <a:r>
              <a:rPr lang="en-GB" dirty="0"/>
              <a:t>Consideration/further research and learning </a:t>
            </a:r>
          </a:p>
          <a:p>
            <a:pPr lvl="1"/>
            <a:r>
              <a:rPr lang="en-GB" dirty="0"/>
              <a:t>Omitted variables – how can these variables impact the prediction when included: SPACEID, Relative position, User ID, etc. </a:t>
            </a:r>
          </a:p>
          <a:p>
            <a:pPr lvl="1"/>
            <a:r>
              <a:rPr lang="en-GB" dirty="0"/>
              <a:t>Investigating the potential over-fit of Random Forest algorithm </a:t>
            </a:r>
          </a:p>
          <a:p>
            <a:pPr lvl="1"/>
            <a:r>
              <a:rPr lang="en-GB" dirty="0"/>
              <a:t>Running time</a:t>
            </a:r>
          </a:p>
          <a:p>
            <a:pPr lvl="1"/>
            <a:r>
              <a:rPr lang="en-GB" dirty="0"/>
              <a:t>Certain problem: e.g. why the errors of floor prediction is high in Building 1</a:t>
            </a:r>
          </a:p>
          <a:p>
            <a:pPr lvl="1"/>
            <a:r>
              <a:rPr lang="en-GB" dirty="0"/>
              <a:t>It is a process of running and </a:t>
            </a:r>
            <a:r>
              <a:rPr lang="en-GB" dirty="0" err="1"/>
              <a:t>readjustiung</a:t>
            </a:r>
            <a:r>
              <a:rPr lang="en-GB" dirty="0"/>
              <a:t> – e.g. removing latitude, decision of how to subset data, etc.</a:t>
            </a:r>
            <a:endParaRPr lang="en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7367-DF5C-448B-8C85-38F32DF9BA2F}"/>
              </a:ext>
            </a:extLst>
          </p:cNvPr>
          <p:cNvSpPr txBox="1">
            <a:spLocks/>
          </p:cNvSpPr>
          <p:nvPr/>
        </p:nvSpPr>
        <p:spPr>
          <a:xfrm>
            <a:off x="326967" y="143453"/>
            <a:ext cx="10515600" cy="5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atin typeface="+mn-lt"/>
              </a:rPr>
              <a:t>Learning experience to share</a:t>
            </a:r>
            <a:endParaRPr lang="en-US" sz="18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6E905C-421D-4697-A305-4F4E2A91FF1B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33FD-812A-4677-881B-9EF88F64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947" y="3289720"/>
            <a:ext cx="2095248" cy="96133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Thank you!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5098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C8BB-86DE-4DF4-8D72-4F73D3E3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investigate the feasibility of using "</a:t>
            </a:r>
            <a:r>
              <a:rPr lang="en-GB" dirty="0" err="1"/>
              <a:t>wifi</a:t>
            </a:r>
            <a:r>
              <a:rPr lang="en-GB" dirty="0"/>
              <a:t> fingerprinting" to determine a person's location in indoor spaces</a:t>
            </a:r>
          </a:p>
          <a:p>
            <a:r>
              <a:rPr lang="en-GB" dirty="0"/>
              <a:t>to evaluate multiple machine learning models to see which produces the best result</a:t>
            </a:r>
          </a:p>
          <a:p>
            <a:r>
              <a:rPr lang="en-GB" dirty="0"/>
              <a:t>to provide advice to clients on model(s) to be incorporated into a smartphone app for indoor </a:t>
            </a:r>
            <a:r>
              <a:rPr lang="en-GB" dirty="0" err="1"/>
              <a:t>locationing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F070F-25F9-41FA-96FF-098CB9CC7258}"/>
              </a:ext>
            </a:extLst>
          </p:cNvPr>
          <p:cNvSpPr txBox="1">
            <a:spLocks/>
          </p:cNvSpPr>
          <p:nvPr/>
        </p:nvSpPr>
        <p:spPr>
          <a:xfrm>
            <a:off x="326967" y="143453"/>
            <a:ext cx="10515600" cy="5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800" b="1" dirty="0">
                <a:latin typeface="+mn-lt"/>
              </a:rPr>
              <a:t>Statement of goals</a:t>
            </a:r>
            <a:endParaRPr lang="en-US" sz="18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77C7AE-CD6B-425A-8F29-56FCCD559DAA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9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DD206768-C401-4FD2-ACEE-5391255AB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6" t="15528" r="35509" b="52981"/>
          <a:stretch/>
        </p:blipFill>
        <p:spPr>
          <a:xfrm>
            <a:off x="572430" y="5258618"/>
            <a:ext cx="2881132" cy="107620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82DD0D2-FC4A-4FF1-A902-23C7A3BA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143453"/>
            <a:ext cx="10515600" cy="593610"/>
          </a:xfrm>
        </p:spPr>
        <p:txBody>
          <a:bodyPr>
            <a:normAutofit/>
          </a:bodyPr>
          <a:lstStyle/>
          <a:p>
            <a:r>
              <a:rPr lang="en-GB" altLang="zh-CN" sz="1800" b="1" dirty="0">
                <a:latin typeface="+mn-lt"/>
              </a:rPr>
              <a:t>Description and location of related data sources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0502FC9-7F66-468E-ACEA-474C8F476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0" t="22723" r="31193" b="27867"/>
          <a:stretch/>
        </p:blipFill>
        <p:spPr>
          <a:xfrm>
            <a:off x="4647814" y="4283671"/>
            <a:ext cx="2118194" cy="2149707"/>
          </a:xfrm>
          <a:prstGeom prst="rect">
            <a:avLst/>
          </a:prstGeom>
        </p:spPr>
      </p:pic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2E0B8ED6-B54C-4E95-9F05-B9C77B20AB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0" t="22614" r="31320" b="27777"/>
          <a:stretch/>
        </p:blipFill>
        <p:spPr>
          <a:xfrm>
            <a:off x="8930340" y="4230910"/>
            <a:ext cx="2118195" cy="2200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F4772A-58CA-4E14-A741-739FB90D5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89" y="1901989"/>
            <a:ext cx="3010379" cy="194392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69FD6-CC90-45A7-B935-46233E7F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28" y="1881647"/>
            <a:ext cx="3288098" cy="196079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22DDAB-B65E-49BF-9915-683A779840C5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5CDAFA-6A8A-44A2-91FF-726ED42938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7" t="35512" r="1044" b="43018"/>
          <a:stretch/>
        </p:blipFill>
        <p:spPr>
          <a:xfrm>
            <a:off x="9989437" y="386266"/>
            <a:ext cx="1661967" cy="8065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A269F0-6D4A-46A1-8D34-EB529C5C49C3}"/>
              </a:ext>
            </a:extLst>
          </p:cNvPr>
          <p:cNvSpPr/>
          <p:nvPr/>
        </p:nvSpPr>
        <p:spPr>
          <a:xfrm>
            <a:off x="4378820" y="6488668"/>
            <a:ext cx="3293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“Footprints” in training dataset</a:t>
            </a:r>
            <a:endParaRPr lang="en-DE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24A5A4-1E75-461A-9B35-655BD6C53F06}"/>
              </a:ext>
            </a:extLst>
          </p:cNvPr>
          <p:cNvSpPr/>
          <p:nvPr/>
        </p:nvSpPr>
        <p:spPr>
          <a:xfrm>
            <a:off x="8635332" y="6496238"/>
            <a:ext cx="3419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“Footprints” in validation dataset</a:t>
            </a:r>
            <a:endParaRPr lang="en-DE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F7B510-02C0-4098-871B-EF79EAC1C0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3" r="29193" b="5232"/>
          <a:stretch/>
        </p:blipFill>
        <p:spPr>
          <a:xfrm>
            <a:off x="271136" y="1776699"/>
            <a:ext cx="3294512" cy="28972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362E347-08C4-457F-91EF-283CF81C126D}"/>
              </a:ext>
            </a:extLst>
          </p:cNvPr>
          <p:cNvSpPr/>
          <p:nvPr/>
        </p:nvSpPr>
        <p:spPr>
          <a:xfrm>
            <a:off x="623693" y="1468922"/>
            <a:ext cx="9547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1400" b="1" dirty="0">
                <a:solidFill>
                  <a:schemeClr val="bg2">
                    <a:lumMod val="50000"/>
                  </a:schemeClr>
                </a:solidFill>
              </a:rPr>
              <a:t> Frequency distribution of the Number of WAPs that are detected on a single capture.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BA24-A197-4E0A-9C70-C13D0D169394}"/>
              </a:ext>
            </a:extLst>
          </p:cNvPr>
          <p:cNvSpPr txBox="1"/>
          <p:nvPr/>
        </p:nvSpPr>
        <p:spPr>
          <a:xfrm>
            <a:off x="326967" y="786864"/>
            <a:ext cx="8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dimension datasets, requiring simplification and an approach to subset/sampling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328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AF2CA-B54C-45CC-A14B-CF8199F0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143453"/>
            <a:ext cx="10515600" cy="593610"/>
          </a:xfrm>
        </p:spPr>
        <p:txBody>
          <a:bodyPr>
            <a:normAutofit/>
          </a:bodyPr>
          <a:lstStyle/>
          <a:p>
            <a:r>
              <a:rPr lang="en-GB" altLang="zh-CN" sz="1800" b="1" dirty="0">
                <a:latin typeface="+mn-lt"/>
              </a:rPr>
              <a:t>Known issues with data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128C-312B-4FD5-ADD2-1247693C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/>
              <a:t>There is no missing data.</a:t>
            </a:r>
          </a:p>
          <a:p>
            <a:pPr lvl="1"/>
            <a:r>
              <a:rPr lang="en-GB" dirty="0"/>
              <a:t>Repeated rows were removed -&gt; 19337 to 19300 rows in training dataset</a:t>
            </a:r>
          </a:p>
          <a:p>
            <a:pPr lvl="1"/>
            <a:r>
              <a:rPr lang="en-GB" dirty="0"/>
              <a:t>Transforming data types to appropriate ones</a:t>
            </a:r>
          </a:p>
          <a:p>
            <a:pPr lvl="1"/>
            <a:r>
              <a:rPr lang="en-GB" dirty="0"/>
              <a:t>Near zero variances removed -&gt; 529 -&gt; 323 variables</a:t>
            </a:r>
          </a:p>
          <a:p>
            <a:pPr lvl="1"/>
            <a:r>
              <a:rPr lang="en-GB" dirty="0"/>
              <a:t>Remove rows with no variance (with all WAPs = 100) -&gt; removed c.a. 70 rows</a:t>
            </a:r>
          </a:p>
          <a:p>
            <a:pPr lvl="1"/>
            <a:r>
              <a:rPr lang="en-GB" dirty="0"/>
              <a:t>Use a value of -110 to replace those WAPs = 100</a:t>
            </a:r>
          </a:p>
          <a:p>
            <a:pPr lvl="1"/>
            <a:r>
              <a:rPr lang="en-GB" dirty="0"/>
              <a:t>Predictors to be included and excluded: </a:t>
            </a:r>
          </a:p>
          <a:p>
            <a:pPr lvl="2"/>
            <a:r>
              <a:rPr lang="en-GB" dirty="0"/>
              <a:t>SPACEID, RELATIVEPOSITON </a:t>
            </a:r>
          </a:p>
          <a:p>
            <a:pPr lvl="2"/>
            <a:r>
              <a:rPr lang="en-GB" dirty="0"/>
              <a:t>USERID, PHONEID</a:t>
            </a:r>
          </a:p>
          <a:p>
            <a:pPr lvl="2"/>
            <a:r>
              <a:rPr lang="en-GB" dirty="0"/>
              <a:t>Timestamp</a:t>
            </a:r>
          </a:p>
          <a:p>
            <a:pPr lvl="2"/>
            <a:r>
              <a:rPr lang="en-GB" dirty="0"/>
              <a:t>Drop longitude or latitude when predicting the other</a:t>
            </a:r>
          </a:p>
          <a:p>
            <a:pPr lvl="1"/>
            <a:r>
              <a:rPr lang="en-GB" dirty="0"/>
              <a:t>Decision on how to subset the dataset: by </a:t>
            </a:r>
            <a:r>
              <a:rPr lang="en-GB" dirty="0" err="1"/>
              <a:t>BuildingID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ACEE47-D9E2-4265-AF39-2ACDBBAE6A19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E2A9DC-E8AB-44AB-95C9-C3DB065B194C}"/>
              </a:ext>
            </a:extLst>
          </p:cNvPr>
          <p:cNvSpPr txBox="1"/>
          <p:nvPr/>
        </p:nvSpPr>
        <p:spPr>
          <a:xfrm>
            <a:off x="326967" y="786864"/>
            <a:ext cx="8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Decisions and actions were made to simplifying and preparing data for modelling.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66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F3DF8AB-7082-4F3C-B3F8-630DA6CF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176167"/>
            <a:ext cx="10515600" cy="59361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Choice of ML models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F5E007-6810-456C-B834-E8B3FA12ECB8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961F-581E-4E4C-AEEE-6077B3783C7A}"/>
              </a:ext>
            </a:extLst>
          </p:cNvPr>
          <p:cNvSpPr/>
          <p:nvPr/>
        </p:nvSpPr>
        <p:spPr>
          <a:xfrm>
            <a:off x="282038" y="1302555"/>
            <a:ext cx="1039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Random Forest algorithm was chosen as the most fit one to train and test the 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8B294F-B1CE-43BF-A931-44D386B8BAE6}"/>
              </a:ext>
            </a:extLst>
          </p:cNvPr>
          <p:cNvSpPr txBox="1"/>
          <p:nvPr/>
        </p:nvSpPr>
        <p:spPr>
          <a:xfrm>
            <a:off x="326967" y="786864"/>
            <a:ext cx="8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dimension datasets, requiring simplification and an approach to subset/sampling </a:t>
            </a:r>
            <a:endParaRPr lang="en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1A4922-060D-4BF0-A7DD-6C4F4B65D7C9}"/>
              </a:ext>
            </a:extLst>
          </p:cNvPr>
          <p:cNvGrpSpPr/>
          <p:nvPr/>
        </p:nvGrpSpPr>
        <p:grpSpPr>
          <a:xfrm>
            <a:off x="96876" y="1717823"/>
            <a:ext cx="11967622" cy="4879437"/>
            <a:chOff x="96876" y="1717823"/>
            <a:chExt cx="11967622" cy="487943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D71745-87A9-42DE-84C1-4B4FFF646073}"/>
                </a:ext>
              </a:extLst>
            </p:cNvPr>
            <p:cNvGrpSpPr/>
            <p:nvPr/>
          </p:nvGrpSpPr>
          <p:grpSpPr>
            <a:xfrm>
              <a:off x="2727291" y="2026840"/>
              <a:ext cx="1885644" cy="2418027"/>
              <a:chOff x="1302104" y="2525171"/>
              <a:chExt cx="1885644" cy="241802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80556-0999-4A4F-9846-27B1CB1722E4}"/>
                  </a:ext>
                </a:extLst>
              </p:cNvPr>
              <p:cNvSpPr txBox="1"/>
              <p:nvPr/>
            </p:nvSpPr>
            <p:spPr>
              <a:xfrm>
                <a:off x="1418295" y="3260909"/>
                <a:ext cx="1526622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2ADAA2-E1EA-4BEC-A8E2-072BE3F0FF5D}"/>
                  </a:ext>
                </a:extLst>
              </p:cNvPr>
              <p:cNvSpPr/>
              <p:nvPr/>
            </p:nvSpPr>
            <p:spPr>
              <a:xfrm>
                <a:off x="1573577" y="2525171"/>
                <a:ext cx="1143262" cy="369332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BuildingID</a:t>
                </a:r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6535A-3414-42AC-936E-4E5DE78F64C9}"/>
                  </a:ext>
                </a:extLst>
              </p:cNvPr>
              <p:cNvSpPr txBox="1"/>
              <p:nvPr/>
            </p:nvSpPr>
            <p:spPr>
              <a:xfrm>
                <a:off x="1302104" y="4019868"/>
                <a:ext cx="1885644" cy="92333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KNN</a:t>
                </a:r>
              </a:p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Random forest</a:t>
                </a:r>
              </a:p>
              <a:p>
                <a:pPr algn="ctr"/>
                <a:r>
                  <a:rPr lang="en-US" dirty="0"/>
                  <a:t>Decision tree C5.0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DF1FE-1C0F-44A4-8419-55CFD63D504C}"/>
                </a:ext>
              </a:extLst>
            </p:cNvPr>
            <p:cNvSpPr/>
            <p:nvPr/>
          </p:nvSpPr>
          <p:spPr>
            <a:xfrm>
              <a:off x="5357659" y="2028688"/>
              <a:ext cx="1580882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Floor number*</a:t>
              </a:r>
              <a:endParaRPr lang="en-D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2A10C3-9E74-4912-A085-46AEB538EC14}"/>
                </a:ext>
              </a:extLst>
            </p:cNvPr>
            <p:cNvSpPr txBox="1"/>
            <p:nvPr/>
          </p:nvSpPr>
          <p:spPr>
            <a:xfrm>
              <a:off x="5384788" y="2762040"/>
              <a:ext cx="1526622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Classification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D4BF29-D8AB-4495-9E60-268CDEC4FC97}"/>
                </a:ext>
              </a:extLst>
            </p:cNvPr>
            <p:cNvSpPr/>
            <p:nvPr/>
          </p:nvSpPr>
          <p:spPr>
            <a:xfrm>
              <a:off x="5349932" y="3511211"/>
              <a:ext cx="1596334" cy="6463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Random forest</a:t>
              </a:r>
            </a:p>
            <a:p>
              <a:pPr algn="ctr"/>
              <a:r>
                <a:rPr lang="en-US" dirty="0"/>
                <a:t>KNN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7B1C15-8DCF-4A06-AB15-194668D18BC6}"/>
                </a:ext>
              </a:extLst>
            </p:cNvPr>
            <p:cNvSpPr txBox="1"/>
            <p:nvPr/>
          </p:nvSpPr>
          <p:spPr>
            <a:xfrm>
              <a:off x="7660539" y="2762040"/>
              <a:ext cx="1526622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Regression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DE5C62-0E31-4A57-9230-F7E0DBA50DEB}"/>
                </a:ext>
              </a:extLst>
            </p:cNvPr>
            <p:cNvSpPr/>
            <p:nvPr/>
          </p:nvSpPr>
          <p:spPr>
            <a:xfrm>
              <a:off x="7751144" y="2032997"/>
              <a:ext cx="1239443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Longitude*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685B83-0A0E-4D22-95E6-52626E182040}"/>
                </a:ext>
              </a:extLst>
            </p:cNvPr>
            <p:cNvCxnSpPr/>
            <p:nvPr/>
          </p:nvCxnSpPr>
          <p:spPr>
            <a:xfrm>
              <a:off x="5002692" y="2025578"/>
              <a:ext cx="0" cy="3378197"/>
            </a:xfrm>
            <a:prstGeom prst="line">
              <a:avLst/>
            </a:prstGeom>
            <a:ln w="3175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4B9850-48A5-43F4-9942-1DCD31794A52}"/>
                </a:ext>
              </a:extLst>
            </p:cNvPr>
            <p:cNvCxnSpPr/>
            <p:nvPr/>
          </p:nvCxnSpPr>
          <p:spPr>
            <a:xfrm>
              <a:off x="7282066" y="2025578"/>
              <a:ext cx="0" cy="3378197"/>
            </a:xfrm>
            <a:prstGeom prst="line">
              <a:avLst/>
            </a:prstGeom>
            <a:ln w="3175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442D29B-8611-475F-AA19-7A52278B45EB}"/>
                </a:ext>
              </a:extLst>
            </p:cNvPr>
            <p:cNvSpPr/>
            <p:nvPr/>
          </p:nvSpPr>
          <p:spPr>
            <a:xfrm>
              <a:off x="581677" y="2024000"/>
              <a:ext cx="1762235" cy="369329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 predict</a:t>
              </a:r>
              <a:endParaRPr lang="en-DE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FFCA7C8-7B37-4B7A-8D2B-5756A73D586D}"/>
                </a:ext>
              </a:extLst>
            </p:cNvPr>
            <p:cNvSpPr/>
            <p:nvPr/>
          </p:nvSpPr>
          <p:spPr>
            <a:xfrm>
              <a:off x="581677" y="2764429"/>
              <a:ext cx="1762242" cy="369329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Type of problem</a:t>
              </a:r>
              <a:endParaRPr lang="en-DE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9A93640-B8F4-4C9D-821E-79367F956CDE}"/>
                </a:ext>
              </a:extLst>
            </p:cNvPr>
            <p:cNvSpPr/>
            <p:nvPr/>
          </p:nvSpPr>
          <p:spPr>
            <a:xfrm>
              <a:off x="581677" y="3504858"/>
              <a:ext cx="1762231" cy="369329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ML model used</a:t>
              </a:r>
              <a:endParaRPr lang="en-DE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839EA78-FB46-4B4C-9C6A-0DAF5B660BCC}"/>
                </a:ext>
              </a:extLst>
            </p:cNvPr>
            <p:cNvSpPr/>
            <p:nvPr/>
          </p:nvSpPr>
          <p:spPr>
            <a:xfrm>
              <a:off x="96876" y="1717823"/>
              <a:ext cx="11967622" cy="4879437"/>
            </a:xfrm>
            <a:prstGeom prst="roundRect">
              <a:avLst/>
            </a:prstGeom>
            <a:solidFill>
              <a:srgbClr val="44546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C01C82-108B-4233-951F-DE692514AFC6}"/>
                </a:ext>
              </a:extLst>
            </p:cNvPr>
            <p:cNvCxnSpPr>
              <a:cxnSpLocks/>
            </p:cNvCxnSpPr>
            <p:nvPr/>
          </p:nvCxnSpPr>
          <p:spPr>
            <a:xfrm>
              <a:off x="602969" y="2590797"/>
              <a:ext cx="10986053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09B358C-F0F8-40E0-A8B3-73F70AEFCDDB}"/>
                </a:ext>
              </a:extLst>
            </p:cNvPr>
            <p:cNvCxnSpPr>
              <a:cxnSpLocks/>
            </p:cNvCxnSpPr>
            <p:nvPr/>
          </p:nvCxnSpPr>
          <p:spPr>
            <a:xfrm>
              <a:off x="588303" y="4625006"/>
              <a:ext cx="10994093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0F88564-F9A7-43F7-94DF-8CF85D545F15}"/>
                </a:ext>
              </a:extLst>
            </p:cNvPr>
            <p:cNvCxnSpPr>
              <a:cxnSpLocks/>
            </p:cNvCxnSpPr>
            <p:nvPr/>
          </p:nvCxnSpPr>
          <p:spPr>
            <a:xfrm>
              <a:off x="572352" y="3332919"/>
              <a:ext cx="1101667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5CE15AD-FF72-4A78-B646-5B25D6C1453C}"/>
                </a:ext>
              </a:extLst>
            </p:cNvPr>
            <p:cNvSpPr/>
            <p:nvPr/>
          </p:nvSpPr>
          <p:spPr>
            <a:xfrm>
              <a:off x="565726" y="4761402"/>
              <a:ext cx="1762231" cy="369329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Outcome</a:t>
              </a:r>
              <a:endParaRPr lang="en-DE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DE8E18-F058-4C12-83CB-29A5486AEE7E}"/>
                </a:ext>
              </a:extLst>
            </p:cNvPr>
            <p:cNvSpPr txBox="1"/>
            <p:nvPr/>
          </p:nvSpPr>
          <p:spPr>
            <a:xfrm>
              <a:off x="9909660" y="2775238"/>
              <a:ext cx="1526622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Regression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6D80AA-4797-4C95-90FE-C04198D2D1BB}"/>
                </a:ext>
              </a:extLst>
            </p:cNvPr>
            <p:cNvSpPr/>
            <p:nvPr/>
          </p:nvSpPr>
          <p:spPr>
            <a:xfrm>
              <a:off x="10139420" y="2030497"/>
              <a:ext cx="1072217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Latitude*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65C13A-2FB8-46E3-958E-6F56FC69B2C3}"/>
                </a:ext>
              </a:extLst>
            </p:cNvPr>
            <p:cNvCxnSpPr/>
            <p:nvPr/>
          </p:nvCxnSpPr>
          <p:spPr>
            <a:xfrm>
              <a:off x="9548410" y="2032997"/>
              <a:ext cx="0" cy="3378197"/>
            </a:xfrm>
            <a:prstGeom prst="line">
              <a:avLst/>
            </a:prstGeom>
            <a:ln w="3175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F0E272-7CBA-4442-94E5-10C0A9771B83}"/>
                </a:ext>
              </a:extLst>
            </p:cNvPr>
            <p:cNvSpPr txBox="1"/>
            <p:nvPr/>
          </p:nvSpPr>
          <p:spPr>
            <a:xfrm>
              <a:off x="2653638" y="4781404"/>
              <a:ext cx="2023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rgbClr val="00B050"/>
                  </a:solidFill>
                </a:rPr>
                <a:t>Random Forest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Accuracy: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Kappa: 1</a:t>
              </a:r>
              <a:endParaRPr lang="en-DE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952A09-1BBC-4BBD-93BC-BE165782867C}"/>
                </a:ext>
              </a:extLst>
            </p:cNvPr>
            <p:cNvSpPr txBox="1"/>
            <p:nvPr/>
          </p:nvSpPr>
          <p:spPr>
            <a:xfrm>
              <a:off x="4950837" y="4806510"/>
              <a:ext cx="2162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rgbClr val="00B050"/>
                  </a:solidFill>
                </a:rPr>
                <a:t>Random Forest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Confusion matrix of both models were presented in more details in later slides</a:t>
              </a:r>
              <a:endParaRPr lang="en-DE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7936F7-801D-42B5-9D01-030006998F54}"/>
                </a:ext>
              </a:extLst>
            </p:cNvPr>
            <p:cNvSpPr txBox="1"/>
            <p:nvPr/>
          </p:nvSpPr>
          <p:spPr>
            <a:xfrm>
              <a:off x="443295" y="5694378"/>
              <a:ext cx="108089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* Both train data and validation data were subset by </a:t>
              </a:r>
              <a:r>
                <a:rPr lang="en-GB" sz="1100" dirty="0" err="1"/>
                <a:t>buildingID</a:t>
              </a:r>
              <a:r>
                <a:rPr lang="en-GB" sz="1100" dirty="0"/>
                <a:t> into Building 0, Building 1 and Building 2. </a:t>
              </a:r>
              <a:endParaRPr lang="en-DE" sz="11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659AB9-BA5B-4052-B24F-9E9D71E72D1F}"/>
                </a:ext>
              </a:extLst>
            </p:cNvPr>
            <p:cNvSpPr/>
            <p:nvPr/>
          </p:nvSpPr>
          <p:spPr>
            <a:xfrm>
              <a:off x="7643316" y="3529835"/>
              <a:ext cx="1596334" cy="6463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Random forest</a:t>
              </a:r>
            </a:p>
            <a:p>
              <a:pPr algn="ctr"/>
              <a:r>
                <a:rPr lang="en-US" dirty="0"/>
                <a:t>KNN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8A209C-72D8-4AC3-8FC1-98EFD30F2B0C}"/>
                </a:ext>
              </a:extLst>
            </p:cNvPr>
            <p:cNvSpPr/>
            <p:nvPr/>
          </p:nvSpPr>
          <p:spPr>
            <a:xfrm>
              <a:off x="9874804" y="3523072"/>
              <a:ext cx="1596334" cy="6463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Random forest</a:t>
              </a:r>
            </a:p>
            <a:p>
              <a:pPr algn="ctr"/>
              <a:r>
                <a:rPr lang="en-US" dirty="0"/>
                <a:t>KNN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997F89-6A27-4CAD-9DF6-F9FA38E225B8}"/>
                </a:ext>
              </a:extLst>
            </p:cNvPr>
            <p:cNvSpPr/>
            <p:nvPr/>
          </p:nvSpPr>
          <p:spPr>
            <a:xfrm>
              <a:off x="7282066" y="4777496"/>
              <a:ext cx="20254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rgbClr val="00B050"/>
                  </a:solidFill>
                </a:rPr>
                <a:t>Random Forest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Predicted vs. actual values of both models were presented in more details in later slides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3D29A0-3569-45D3-B28B-F73B7E09F8C8}"/>
                </a:ext>
              </a:extLst>
            </p:cNvPr>
            <p:cNvSpPr/>
            <p:nvPr/>
          </p:nvSpPr>
          <p:spPr>
            <a:xfrm>
              <a:off x="9500309" y="4766378"/>
              <a:ext cx="20254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rgbClr val="00B050"/>
                  </a:solidFill>
                </a:rPr>
                <a:t>Random Forest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Predicted vs. actual values of both models were presented in more details in later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26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A74A27DD-064D-4C1E-8C69-D993E942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69" y="2028637"/>
            <a:ext cx="6579428" cy="31549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72F620-FE72-4DFA-B261-F3A5D92B0AB6}"/>
              </a:ext>
            </a:extLst>
          </p:cNvPr>
          <p:cNvSpPr txBox="1">
            <a:spLocks/>
          </p:cNvSpPr>
          <p:nvPr/>
        </p:nvSpPr>
        <p:spPr>
          <a:xfrm>
            <a:off x="326967" y="176167"/>
            <a:ext cx="10515600" cy="5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Predicting Building IDs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D5D63B-D830-4F52-AF99-F9C28269CBE3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F1BEB6-A957-4CF7-A93A-E10E58929E0A}"/>
              </a:ext>
            </a:extLst>
          </p:cNvPr>
          <p:cNvSpPr txBox="1"/>
          <p:nvPr/>
        </p:nvSpPr>
        <p:spPr>
          <a:xfrm>
            <a:off x="326967" y="786864"/>
            <a:ext cx="90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Forest, k-NN and Decision Tree C5.0 algorithms all produced highly accurate results.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8015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E5C1-E044-4027-95C5-57AFBB29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48" y="633927"/>
            <a:ext cx="5859326" cy="1325563"/>
          </a:xfrm>
        </p:spPr>
        <p:txBody>
          <a:bodyPr>
            <a:normAutofit/>
          </a:bodyPr>
          <a:lstStyle/>
          <a:p>
            <a:r>
              <a:rPr lang="en-GB" sz="1800" b="1" dirty="0"/>
              <a:t>Predicting floors – with Random Forest</a:t>
            </a:r>
            <a:endParaRPr lang="en-DE" sz="1800" b="1" dirty="0"/>
          </a:p>
        </p:txBody>
      </p:sp>
      <p:pic>
        <p:nvPicPr>
          <p:cNvPr id="7" name="Picture 6" descr="A picture containing photo, small, sitting, large&#10;&#10;Description automatically generated">
            <a:extLst>
              <a:ext uri="{FF2B5EF4-FFF2-40B4-BE49-F238E27FC236}">
                <a16:creationId xmlns:a16="http://schemas.microsoft.com/office/drawing/2014/main" id="{FC97943B-CBFF-48D9-968E-423F0ADE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8741"/>
            <a:ext cx="2498325" cy="1781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2C00E-E1CB-43B8-B40E-1D264A5EE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57" y="1478742"/>
            <a:ext cx="2498325" cy="1781926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8170A95-ECEA-435D-A7F6-CAEA28E0C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4" y="1426136"/>
            <a:ext cx="2425090" cy="1729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704109-422C-4B88-A654-5FE04679A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3" y="1478742"/>
            <a:ext cx="2498325" cy="1781926"/>
          </a:xfrm>
          <a:prstGeom prst="rect">
            <a:avLst/>
          </a:prstGeom>
        </p:spPr>
      </p:pic>
      <p:graphicFrame>
        <p:nvGraphicFramePr>
          <p:cNvPr id="24" name="Table 18">
            <a:extLst>
              <a:ext uri="{FF2B5EF4-FFF2-40B4-BE49-F238E27FC236}">
                <a16:creationId xmlns:a16="http://schemas.microsoft.com/office/drawing/2014/main" id="{75D21C60-C4AD-473E-865B-9AC3917DD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15033"/>
              </p:ext>
            </p:extLst>
          </p:nvPr>
        </p:nvGraphicFramePr>
        <p:xfrm>
          <a:off x="10320325" y="219580"/>
          <a:ext cx="933221" cy="1077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427">
                  <a:extLst>
                    <a:ext uri="{9D8B030D-6E8A-4147-A177-3AD203B41FA5}">
                      <a16:colId xmlns:a16="http://schemas.microsoft.com/office/drawing/2014/main" val="3916255215"/>
                    </a:ext>
                  </a:extLst>
                </a:gridCol>
                <a:gridCol w="213794">
                  <a:extLst>
                    <a:ext uri="{9D8B030D-6E8A-4147-A177-3AD203B41FA5}">
                      <a16:colId xmlns:a16="http://schemas.microsoft.com/office/drawing/2014/main" val="3588456392"/>
                    </a:ext>
                  </a:extLst>
                </a:gridCol>
              </a:tblGrid>
              <a:tr h="223688">
                <a:tc gridSpan="2"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Legend</a:t>
                      </a:r>
                      <a:endParaRPr lang="en-DE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28321"/>
                  </a:ext>
                </a:extLst>
              </a:tr>
              <a:tr h="206732">
                <a:tc>
                  <a:txBody>
                    <a:bodyPr/>
                    <a:lstStyle/>
                    <a:p>
                      <a:r>
                        <a:rPr lang="en-GB" sz="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All buildings</a:t>
                      </a:r>
                      <a:endParaRPr lang="en-DE" sz="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4682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02014"/>
                  </a:ext>
                </a:extLst>
              </a:tr>
              <a:tr h="206732">
                <a:tc>
                  <a:txBody>
                    <a:bodyPr/>
                    <a:lstStyle/>
                    <a:p>
                      <a:r>
                        <a:rPr lang="en-GB" sz="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Building 0</a:t>
                      </a:r>
                      <a:endParaRPr lang="en-DE" sz="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24289"/>
                  </a:ext>
                </a:extLst>
              </a:tr>
              <a:tr h="206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Building 1</a:t>
                      </a:r>
                      <a:endParaRPr lang="en-DE" sz="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6A3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01606"/>
                  </a:ext>
                </a:extLst>
              </a:tr>
              <a:tr h="206732">
                <a:tc>
                  <a:txBody>
                    <a:bodyPr/>
                    <a:lstStyle/>
                    <a:p>
                      <a:r>
                        <a:rPr lang="en-GB" sz="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Building 2</a:t>
                      </a:r>
                      <a:endParaRPr lang="en-DE" sz="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sz="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31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832333"/>
                  </a:ext>
                </a:extLst>
              </a:tr>
            </a:tbl>
          </a:graphicData>
        </a:graphic>
      </p:graphicFrame>
      <p:pic>
        <p:nvPicPr>
          <p:cNvPr id="8" name="Picture 7" descr="A picture containing large, boat&#10;&#10;Description automatically generated">
            <a:extLst>
              <a:ext uri="{FF2B5EF4-FFF2-40B4-BE49-F238E27FC236}">
                <a16:creationId xmlns:a16="http://schemas.microsoft.com/office/drawing/2014/main" id="{0F56BCE5-F2A9-4395-8620-69F0D7637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2" y="4314529"/>
            <a:ext cx="2560735" cy="1623472"/>
          </a:xfrm>
          <a:prstGeom prst="rect">
            <a:avLst/>
          </a:prstGeom>
        </p:spPr>
      </p:pic>
      <p:pic>
        <p:nvPicPr>
          <p:cNvPr id="10" name="Picture 9" descr="A picture containing orange, yellow&#10;&#10;Description automatically generated">
            <a:extLst>
              <a:ext uri="{FF2B5EF4-FFF2-40B4-BE49-F238E27FC236}">
                <a16:creationId xmlns:a16="http://schemas.microsoft.com/office/drawing/2014/main" id="{56CE7D3A-5ADF-4A3B-84B6-5E8A14775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78" y="4314530"/>
            <a:ext cx="2560735" cy="1623472"/>
          </a:xfrm>
          <a:prstGeom prst="rect">
            <a:avLst/>
          </a:prstGeom>
        </p:spPr>
      </p:pic>
      <p:pic>
        <p:nvPicPr>
          <p:cNvPr id="11" name="Picture 10" descr="A picture containing large, sitting, small, metal&#10;&#10;Description automatically generated">
            <a:extLst>
              <a:ext uri="{FF2B5EF4-FFF2-40B4-BE49-F238E27FC236}">
                <a16:creationId xmlns:a16="http://schemas.microsoft.com/office/drawing/2014/main" id="{D6EDDAC4-19DA-4188-BF73-435E5C103A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35" y="4314530"/>
            <a:ext cx="2560735" cy="1623472"/>
          </a:xfrm>
          <a:prstGeom prst="rect">
            <a:avLst/>
          </a:prstGeom>
        </p:spPr>
      </p:pic>
      <p:pic>
        <p:nvPicPr>
          <p:cNvPr id="12" name="Picture 11" descr="A picture containing red, pink&#10;&#10;Description automatically generated">
            <a:extLst>
              <a:ext uri="{FF2B5EF4-FFF2-40B4-BE49-F238E27FC236}">
                <a16:creationId xmlns:a16="http://schemas.microsoft.com/office/drawing/2014/main" id="{4871DEA3-D52F-48FD-AF8A-ABA12866E7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93" y="4314529"/>
            <a:ext cx="2560735" cy="16234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01C1733-BC6F-4170-B18A-CCAC8625FDF4}"/>
              </a:ext>
            </a:extLst>
          </p:cNvPr>
          <p:cNvSpPr txBox="1">
            <a:spLocks/>
          </p:cNvSpPr>
          <p:nvPr/>
        </p:nvSpPr>
        <p:spPr>
          <a:xfrm>
            <a:off x="822748" y="3535907"/>
            <a:ext cx="58593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Predicting floors – with k-NN</a:t>
            </a:r>
            <a:endParaRPr lang="en-DE" sz="18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715725-E2FE-4D99-806B-FF268EC2E3B2}"/>
              </a:ext>
            </a:extLst>
          </p:cNvPr>
          <p:cNvSpPr/>
          <p:nvPr/>
        </p:nvSpPr>
        <p:spPr>
          <a:xfrm>
            <a:off x="6862046" y="1958273"/>
            <a:ext cx="582627" cy="47743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E2760A-4FDC-4612-833D-41B59924E96E}"/>
              </a:ext>
            </a:extLst>
          </p:cNvPr>
          <p:cNvSpPr/>
          <p:nvPr/>
        </p:nvSpPr>
        <p:spPr>
          <a:xfrm>
            <a:off x="6232071" y="1366156"/>
            <a:ext cx="1094015" cy="35129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4BAB397-EFBF-41DC-9224-9410AEE9D748}"/>
              </a:ext>
            </a:extLst>
          </p:cNvPr>
          <p:cNvSpPr txBox="1">
            <a:spLocks/>
          </p:cNvSpPr>
          <p:nvPr/>
        </p:nvSpPr>
        <p:spPr>
          <a:xfrm>
            <a:off x="326967" y="176167"/>
            <a:ext cx="10515600" cy="5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Predicting floor numbers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B3C158-ECB7-42B6-B332-70D0246F00C6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2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E944-8255-4234-AF41-D944CD2A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825625"/>
            <a:ext cx="4705350" cy="4351338"/>
          </a:xfrm>
        </p:spPr>
        <p:txBody>
          <a:bodyPr>
            <a:normAutofit fontScale="32500" lnSpcReduction="20000"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summary.resamples</a:t>
            </a:r>
            <a:r>
              <a:rPr lang="en-GB" dirty="0"/>
              <a:t>(object = </a:t>
            </a:r>
            <a:r>
              <a:rPr lang="en-GB" dirty="0" err="1"/>
              <a:t>results_floorpredic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Models: RF_BLDALL, RF_BLD0, RF_BLD1, RF_BLD2 </a:t>
            </a:r>
          </a:p>
          <a:p>
            <a:r>
              <a:rPr lang="en-GB" dirty="0"/>
              <a:t>Number of resamples: 30 </a:t>
            </a:r>
          </a:p>
          <a:p>
            <a:endParaRPr lang="en-GB" dirty="0"/>
          </a:p>
          <a:p>
            <a:r>
              <a:rPr lang="en-GB" dirty="0"/>
              <a:t>Accuracy </a:t>
            </a:r>
          </a:p>
          <a:p>
            <a:r>
              <a:rPr lang="en-GB" dirty="0"/>
              <a:t>               Min.   1st Qu.    Median      Mean   3rd Qu. Max. NA's</a:t>
            </a:r>
          </a:p>
          <a:p>
            <a:r>
              <a:rPr lang="en-GB" dirty="0"/>
              <a:t>RF_BLDALL 0.9968799 0.9984393 0.9989600 0.9989079 0.9994800    1    0</a:t>
            </a:r>
          </a:p>
          <a:p>
            <a:r>
              <a:rPr lang="en-GB" dirty="0"/>
              <a:t>RF_BLD0   0.9942639 0.9966703 0.9980916 0.9978391 0.9980989    1    0</a:t>
            </a:r>
          </a:p>
          <a:p>
            <a:r>
              <a:rPr lang="en-GB" dirty="0"/>
              <a:t>RF_BLD1   0.9938776 0.9979592 1.0000000 0.9987768 1.0000000    1    0</a:t>
            </a:r>
          </a:p>
          <a:p>
            <a:r>
              <a:rPr lang="en-GB" dirty="0"/>
              <a:t>RF_BLD2   0.9966960 0.9988990 1.0000000 0.9994860 1.0000000    1    0</a:t>
            </a:r>
          </a:p>
          <a:p>
            <a:endParaRPr lang="en-GB" dirty="0"/>
          </a:p>
          <a:p>
            <a:r>
              <a:rPr lang="en-GB" dirty="0"/>
              <a:t>Kappa </a:t>
            </a:r>
          </a:p>
          <a:p>
            <a:r>
              <a:rPr lang="en-GB" dirty="0"/>
              <a:t>               Min.   1st Qu.    Median      Mean   3rd Qu. Max. NA's</a:t>
            </a:r>
          </a:p>
          <a:p>
            <a:r>
              <a:rPr lang="en-GB" dirty="0"/>
              <a:t>RF_BLDALL 0.9959281 0.9979633 0.9986428 0.9985747 0.9993214    1    0</a:t>
            </a:r>
          </a:p>
          <a:p>
            <a:r>
              <a:rPr lang="en-GB" dirty="0"/>
              <a:t>RF_BLD0   0.9923151 0.9955408 0.9974447 0.9971058 0.9974540    1    0</a:t>
            </a:r>
          </a:p>
          <a:p>
            <a:r>
              <a:rPr lang="en-GB" dirty="0"/>
              <a:t>RF_BLD1   0.9917702 0.9972574 1.0000000 0.9983557 1.0000000    1    0</a:t>
            </a:r>
          </a:p>
          <a:p>
            <a:r>
              <a:rPr lang="en-GB" dirty="0"/>
              <a:t>RF_BLD2   0.9957291 0.9985770 1.0000000 0.9993357 1.0000000    1    0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647FA-9BA6-417A-802A-79C8B6C53275}"/>
              </a:ext>
            </a:extLst>
          </p:cNvPr>
          <p:cNvSpPr/>
          <p:nvPr/>
        </p:nvSpPr>
        <p:spPr>
          <a:xfrm>
            <a:off x="6648450" y="1388825"/>
            <a:ext cx="2975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summary(</a:t>
            </a:r>
            <a:r>
              <a:rPr lang="en-GB" dirty="0" err="1"/>
              <a:t>results_floorpredic</a:t>
            </a:r>
            <a:r>
              <a:rPr lang="en-GB" dirty="0"/>
              <a:t>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01A3C8-F065-403B-827E-50AAE1037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9" y="1496696"/>
            <a:ext cx="5381431" cy="3838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0F3EF1-D9AC-4422-955C-6B8D0F711673}"/>
              </a:ext>
            </a:extLst>
          </p:cNvPr>
          <p:cNvSpPr txBox="1"/>
          <p:nvPr/>
        </p:nvSpPr>
        <p:spPr>
          <a:xfrm>
            <a:off x="326967" y="1204159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 and Kappa values of trained RF models</a:t>
            </a:r>
            <a:endParaRPr lang="en-D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6D0620-E0DD-4580-B35D-2488C4586A3A}"/>
              </a:ext>
            </a:extLst>
          </p:cNvPr>
          <p:cNvSpPr txBox="1">
            <a:spLocks/>
          </p:cNvSpPr>
          <p:nvPr/>
        </p:nvSpPr>
        <p:spPr>
          <a:xfrm>
            <a:off x="326967" y="176167"/>
            <a:ext cx="10515600" cy="5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Predicting floor numbers – more with Random Forest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4C8FFF-D803-44DD-AE78-8C24D062C23E}"/>
              </a:ext>
            </a:extLst>
          </p:cNvPr>
          <p:cNvCxnSpPr/>
          <p:nvPr/>
        </p:nvCxnSpPr>
        <p:spPr>
          <a:xfrm>
            <a:off x="326967" y="653935"/>
            <a:ext cx="20615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7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1142</Words>
  <Application>Microsoft Office PowerPoint</Application>
  <PresentationFormat>Widescreen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Evaluating indoor wifi locating techniques</vt:lpstr>
      <vt:lpstr>Agenda</vt:lpstr>
      <vt:lpstr>PowerPoint Presentation</vt:lpstr>
      <vt:lpstr>Description and location of related data sources</vt:lpstr>
      <vt:lpstr>Known issues with data and solutions</vt:lpstr>
      <vt:lpstr>Choice of ML models</vt:lpstr>
      <vt:lpstr>PowerPoint Presentation</vt:lpstr>
      <vt:lpstr>Predicting floors – with Random Forest</vt:lpstr>
      <vt:lpstr>PowerPoint Presentation</vt:lpstr>
      <vt:lpstr>PowerPoint Presentation</vt:lpstr>
      <vt:lpstr>PowerPoint Presentation</vt:lpstr>
      <vt:lpstr>PowerPoint Presentation</vt:lpstr>
      <vt:lpstr>Predicting longitude – BLD 0</vt:lpstr>
      <vt:lpstr>Predicting longitude – BLD 1</vt:lpstr>
      <vt:lpstr>Predicting longitude - BLD 2</vt:lpstr>
      <vt:lpstr>Predicting latitude – BLD 0</vt:lpstr>
      <vt:lpstr>Predicting latitude BLD 1 </vt:lpstr>
      <vt:lpstr>Predicting latitude – BLD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choice of ML models in locating indoor Wifi footprints</dc:title>
  <dc:creator>Minjuan Deng-Westphal</dc:creator>
  <cp:lastModifiedBy>Minjuan Deng-Westphal</cp:lastModifiedBy>
  <cp:revision>79</cp:revision>
  <dcterms:created xsi:type="dcterms:W3CDTF">2020-04-07T11:27:21Z</dcterms:created>
  <dcterms:modified xsi:type="dcterms:W3CDTF">2020-05-10T22:35:41Z</dcterms:modified>
</cp:coreProperties>
</file>