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D"/>
    <a:srgbClr val="E9ECEF"/>
    <a:srgbClr val="156082"/>
    <a:srgbClr val="83CBEB"/>
    <a:srgbClr val="4E95D9"/>
    <a:srgbClr val="46B1E1"/>
    <a:srgbClr val="3399FF"/>
    <a:srgbClr val="FFFFFF"/>
    <a:srgbClr val="215F9A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9" y="77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Each Role in Project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D7-48F8-B4DE-442144A2F430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1D7-48F8-B4DE-442144A2F430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D7-48F8-B4DE-442144A2F430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1D7-48F8-B4DE-442144A2F430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D7-48F8-B4DE-442144A2F43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D61986-861A-4752-AF0B-EC226F7444A1}" type="CATEGORYNAME">
                      <a:rPr lang="it-IT" smtClean="0"/>
                      <a:pPr/>
                      <a:t>[CATEGORY NAME]</a:t>
                    </a:fld>
                    <a:endParaRPr lang="it-IT" baseline="0" dirty="0"/>
                  </a:p>
                  <a:p>
                    <a:r>
                      <a:rPr lang="it-IT" baseline="0" dirty="0"/>
                      <a:t>Code,Data Set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1D7-48F8-B4DE-442144A2F43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A938F11-ADF0-474B-BB0B-A6057108F97E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Support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1D7-48F8-B4DE-442144A2F43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690115B-4B1D-4237-AAF4-10FE1C6E716E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Support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D7-48F8-B4DE-442144A2F43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358AEC6-8844-4C0C-8AC9-B230ACC0EF28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r>
                      <a:rPr lang="en-US" baseline="0" dirty="0"/>
                      <a:t>Support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1D7-48F8-B4DE-442144A2F430}"/>
                </c:ext>
              </c:extLst>
            </c:dLbl>
            <c:dLbl>
              <c:idx val="4"/>
              <c:layout>
                <c:manualLayout>
                  <c:x val="4.2187500000000003E-2"/>
                  <c:y val="-3.7499997693159634E-2"/>
                </c:manualLayout>
              </c:layout>
              <c:tx>
                <c:rich>
                  <a:bodyPr/>
                  <a:lstStyle/>
                  <a:p>
                    <a:fld id="{591C1487-28A2-456A-8072-8D6FD1987D4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Code, Power Point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D7-48F8-B4DE-442144A2F4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Khin Su</c:v>
                </c:pt>
                <c:pt idx="1">
                  <c:v>Phyu Khin</c:v>
                </c:pt>
                <c:pt idx="2">
                  <c:v>Tun Kyaw</c:v>
                </c:pt>
                <c:pt idx="3">
                  <c:v>Su Su</c:v>
                </c:pt>
                <c:pt idx="4">
                  <c:v>Aung Khant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7-48F8-B4DE-442144A2F4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Compare feature with R2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439672561026751E-2"/>
                  <c:y val="2.71873659755497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EC5-4032-A52A-E1109C2C76FF}"/>
                </c:ext>
              </c:extLst>
            </c:dLbl>
            <c:dLbl>
              <c:idx val="2"/>
              <c:layout>
                <c:manualLayout>
                  <c:x val="-7.5469560689463339E-2"/>
                  <c:y val="-2.6280552998495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EC5-4032-A52A-E1109C2C76FF}"/>
                </c:ext>
              </c:extLst>
            </c:dLbl>
            <c:dLbl>
              <c:idx val="3"/>
              <c:layout>
                <c:manualLayout>
                  <c:x val="-6.0143862450048213E-2"/>
                  <c:y val="3.41614423634687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EC5-4032-A52A-E1109C2C76FF}"/>
                </c:ext>
              </c:extLst>
            </c:dLbl>
            <c:dLbl>
              <c:idx val="6"/>
              <c:layout>
                <c:manualLayout>
                  <c:x val="-3.9071027370852329E-2"/>
                  <c:y val="3.6486134492774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EC5-4032-A52A-E1109C2C76FF}"/>
                </c:ext>
              </c:extLst>
            </c:dLbl>
            <c:dLbl>
              <c:idx val="10"/>
              <c:layout>
                <c:manualLayout>
                  <c:x val="-1.6082480011729731E-2"/>
                  <c:y val="5.9733055785838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EC5-4032-A52A-E1109C2C76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BHK AND BATHROOM</c:v>
                </c:pt>
                <c:pt idx="1">
                  <c:v>BHK AND SIZE</c:v>
                </c:pt>
                <c:pt idx="2">
                  <c:v>BHK AND SUPER AREA</c:v>
                </c:pt>
                <c:pt idx="3">
                  <c:v>BHK AND CARPET AREA</c:v>
                </c:pt>
                <c:pt idx="4">
                  <c:v>SIZE AND BATHROOM</c:v>
                </c:pt>
                <c:pt idx="5">
                  <c:v>SUPER AREA AND CARPET AREA</c:v>
                </c:pt>
                <c:pt idx="6">
                  <c:v>SIZE AND CARPET AREA</c:v>
                </c:pt>
                <c:pt idx="7">
                  <c:v>SIZE AND SUPER AREA</c:v>
                </c:pt>
                <c:pt idx="8">
                  <c:v>BHK, SIZE AND BATHROOM</c:v>
                </c:pt>
                <c:pt idx="9">
                  <c:v>BHK, SIZE AND SUPER AREA</c:v>
                </c:pt>
                <c:pt idx="10">
                  <c:v>BHK, SIZE AND CARPET AREA</c:v>
                </c:pt>
                <c:pt idx="11">
                  <c:v>BHK,BATHROOM,SIZE,SUPER,CARPET AREA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0.11632000000000001</c:v>
                </c:pt>
                <c:pt idx="1">
                  <c:v>0.11352</c:v>
                </c:pt>
                <c:pt idx="2">
                  <c:v>0.12252</c:v>
                </c:pt>
                <c:pt idx="3">
                  <c:v>0.12205000000000001</c:v>
                </c:pt>
                <c:pt idx="4">
                  <c:v>0.12268</c:v>
                </c:pt>
                <c:pt idx="5">
                  <c:v>2.86E-2</c:v>
                </c:pt>
                <c:pt idx="6">
                  <c:v>0.15137999999999999</c:v>
                </c:pt>
                <c:pt idx="7">
                  <c:v>0.15135000000000001</c:v>
                </c:pt>
                <c:pt idx="8">
                  <c:v>0.12129</c:v>
                </c:pt>
                <c:pt idx="9">
                  <c:v>0.14571000000000001</c:v>
                </c:pt>
                <c:pt idx="10">
                  <c:v>0.14571000000000001</c:v>
                </c:pt>
                <c:pt idx="11">
                  <c:v>0.15298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C5-4032-A52A-E1109C2C76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7270294030157834E-2"/>
                  <c:y val="-3.76483890341160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EC5-4032-A52A-E1109C2C76FF}"/>
                </c:ext>
              </c:extLst>
            </c:dLbl>
            <c:dLbl>
              <c:idx val="2"/>
              <c:layout>
                <c:manualLayout>
                  <c:x val="-5.631243789019439E-2"/>
                  <c:y val="-2.9511875058231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EC5-4032-A52A-E1109C2C76FF}"/>
                </c:ext>
              </c:extLst>
            </c:dLbl>
            <c:dLbl>
              <c:idx val="6"/>
              <c:layout>
                <c:manualLayout>
                  <c:x val="-7.5469560689463339E-2"/>
                  <c:y val="-2.0213106541006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EC5-4032-A52A-E1109C2C76FF}"/>
                </c:ext>
              </c:extLst>
            </c:dLbl>
            <c:dLbl>
              <c:idx val="9"/>
              <c:layout>
                <c:manualLayout>
                  <c:x val="-5.0565301050413701E-2"/>
                  <c:y val="-2.9511875058231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EC5-4032-A52A-E1109C2C76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BHK AND BATHROOM</c:v>
                </c:pt>
                <c:pt idx="1">
                  <c:v>BHK AND SIZE</c:v>
                </c:pt>
                <c:pt idx="2">
                  <c:v>BHK AND SUPER AREA</c:v>
                </c:pt>
                <c:pt idx="3">
                  <c:v>BHK AND CARPET AREA</c:v>
                </c:pt>
                <c:pt idx="4">
                  <c:v>SIZE AND BATHROOM</c:v>
                </c:pt>
                <c:pt idx="5">
                  <c:v>SUPER AREA AND CARPET AREA</c:v>
                </c:pt>
                <c:pt idx="6">
                  <c:v>SIZE AND CARPET AREA</c:v>
                </c:pt>
                <c:pt idx="7">
                  <c:v>SIZE AND SUPER AREA</c:v>
                </c:pt>
                <c:pt idx="8">
                  <c:v>BHK, SIZE AND BATHROOM</c:v>
                </c:pt>
                <c:pt idx="9">
                  <c:v>BHK, SIZE AND SUPER AREA</c:v>
                </c:pt>
                <c:pt idx="10">
                  <c:v>BHK, SIZE AND CARPET AREA</c:v>
                </c:pt>
                <c:pt idx="11">
                  <c:v>BHK,BATHROOM,SIZE,SUPER,CARPET AREA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0.51485999999999998</c:v>
                </c:pt>
                <c:pt idx="1">
                  <c:v>0.45297999999999999</c:v>
                </c:pt>
                <c:pt idx="2">
                  <c:v>0.46222000000000002</c:v>
                </c:pt>
                <c:pt idx="3">
                  <c:v>0.46224999999999999</c:v>
                </c:pt>
                <c:pt idx="4">
                  <c:v>0.50226999999999999</c:v>
                </c:pt>
                <c:pt idx="5">
                  <c:v>7.1980000000000002E-2</c:v>
                </c:pt>
                <c:pt idx="6">
                  <c:v>0.41049000000000002</c:v>
                </c:pt>
                <c:pt idx="7">
                  <c:v>0.41042000000000001</c:v>
                </c:pt>
                <c:pt idx="8">
                  <c:v>0.54322999999999999</c:v>
                </c:pt>
                <c:pt idx="9">
                  <c:v>0.52608999999999995</c:v>
                </c:pt>
                <c:pt idx="10">
                  <c:v>0.52612999999999999</c:v>
                </c:pt>
                <c:pt idx="11">
                  <c:v>0.61111000000000004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C5-4032-A52A-E1109C2C76F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90920504"/>
        <c:axId val="590920144"/>
      </c:lineChart>
      <c:catAx>
        <c:axId val="59092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920144"/>
        <c:crosses val="autoZero"/>
        <c:auto val="1"/>
        <c:lblAlgn val="ctr"/>
        <c:lblOffset val="100"/>
        <c:noMultiLvlLbl val="0"/>
      </c:catAx>
      <c:valAx>
        <c:axId val="59092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920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72489-CFE1-4066-A566-6708E7094860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5FB76-83E8-475F-9AE3-AAB2E7B03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4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57C-D8C2-4069-1072-9ABD979B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4D41B-4358-67AB-C874-BA120A019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12B3-4F89-8C98-0D7C-E6653C8B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35E1-753F-7D63-10F7-CD1B301E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918B-BC91-33ED-E97B-3B58766D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7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DFFC-8C8F-EE17-2DD4-37734B23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79B4C-B0F8-430A-1130-5927A1F69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581A-A9A4-3BDF-95AC-E4AEE972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D07A-28FE-2AF0-801F-735C4B47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5D42-3E11-5CB5-C790-242C9424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4798E-9A4D-1082-4727-C71430C1E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861F4-03F9-F68C-6DDC-1811E5F1D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5F4A-0A76-88E4-AE56-078CF1EE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60DC6-7A29-51CB-A581-77216A0F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E38A-5B42-8A25-1420-D36B74AF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6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141E-633A-FB36-47BA-4D8BF8A6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8954-646A-46F5-7B2A-8D8041BA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000E-C08C-A294-C405-C58AE2FE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902D-BCFC-7720-A21D-25A94CA6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A1D0-2537-804B-C25A-B175F4BD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9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9AC7-458C-A5CB-3E08-80C07FC8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7F3FA-1AF2-C58D-001D-A4B19481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B0F5-F6F5-D788-CCC3-BE8D3017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8CE9-93FA-109A-31A5-3D91FB93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E527-F74A-086F-A9D1-76391FFE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8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8AFB-88EB-3873-D77D-6500A030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F027-BF8C-794F-9554-468B6DC2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1235-97B6-6F9A-7D2A-B4B87C7D2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5967D-E796-23DF-460D-7303E48A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AE7E3-F304-52AD-8FCA-50F3B8CB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E447E-13C0-539C-ECC0-EDED1B52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B2FE-69E4-03DC-36C9-79C3EA1F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E061-8EED-9905-6DE0-16AE8EC79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55386-D47E-A15E-6F19-84C3BBA4B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FF2E6-CEF1-7867-73AF-57713EB0F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EEF0B-11B4-E920-B002-61B54A725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5177-BEE9-DCA6-9FEE-736C8CFB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E47E3-35E6-A1B8-4897-3925E336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E2B5A-0116-CC65-227A-F032FE4F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6558-9152-0912-FF0D-761FA1FC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B5CC1-292F-43B9-FD98-F83D5FE4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6E78C-D115-A502-3B0C-1946474A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B7367-CBE6-0E06-3CB9-CBB3A2E2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92A39-D901-D596-2044-9A08129D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CBD0A-DB95-571C-7326-B60C0D8C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37469-8611-A48E-3BBA-E882E4D6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5848-1DB6-7266-6F19-0DFD859C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FA7D-D035-3201-7E1F-949F97CE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095A4-27EC-77E0-20DE-46182DB70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A805-88CB-A54C-14CE-E640705E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3D46B-E6C4-44DE-0762-65120D60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1838F-7407-8599-FD69-8F167F4A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26C9-5CF3-140B-8C2E-AACDAE7C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C0D1-D516-299D-BBC8-3B224462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2CB67-8303-C246-4B89-4104D564E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C2B1-E70C-3FC9-C03E-A82A71E1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8DB51-CDB1-FE08-9185-65C544C3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08AE2-AFE1-D893-3A62-634B9516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4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397C0-E3DB-FF42-C186-79F6AC47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F717C-68B1-2E68-4AF5-C4EA4AA3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F42A-3B7F-9273-B5CB-3984FD9B0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B2A1-20C7-5474-D704-61C0C243C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D7689-CA15-FDC2-0D56-67ACBCAFE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9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FA5E7050-99FB-6C41-4ED2-5CE2D0BE6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 r="1" b="8135"/>
          <a:stretch/>
        </p:blipFill>
        <p:spPr>
          <a:xfrm>
            <a:off x="20" y="3422303"/>
            <a:ext cx="12197879" cy="3445650"/>
          </a:xfrm>
          <a:prstGeom prst="rect">
            <a:avLst/>
          </a:prstGeom>
        </p:spPr>
      </p:pic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B9683399-56E8-7E5E-53CF-F3004E3B8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5" b="12724"/>
          <a:stretch/>
        </p:blipFill>
        <p:spPr>
          <a:xfrm>
            <a:off x="20" y="1583"/>
            <a:ext cx="12191980" cy="34274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AAC6F93-F131-E02B-8C6D-A3D2458D12B8}"/>
              </a:ext>
            </a:extLst>
          </p:cNvPr>
          <p:cNvSpPr/>
          <p:nvPr/>
        </p:nvSpPr>
        <p:spPr>
          <a:xfrm>
            <a:off x="3756941" y="1314813"/>
            <a:ext cx="4467225" cy="3427429"/>
          </a:xfrm>
          <a:prstGeom prst="ellipse">
            <a:avLst/>
          </a:prstGeom>
          <a:solidFill>
            <a:srgbClr val="FFFFFF">
              <a:alpha val="69804"/>
            </a:srgbClr>
          </a:solidFill>
          <a:ln>
            <a:solidFill>
              <a:srgbClr val="FFFFFF">
                <a:alpha val="47059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14A7AC-C59F-8B6C-8CD3-6B994546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752" y="2182444"/>
            <a:ext cx="3878529" cy="13517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	PREDICTING HOUSE RENT IN INDIA</a:t>
            </a:r>
          </a:p>
        </p:txBody>
      </p:sp>
    </p:spTree>
    <p:extLst>
      <p:ext uri="{BB962C8B-B14F-4D97-AF65-F5344CB8AC3E}">
        <p14:creationId xmlns:p14="http://schemas.microsoft.com/office/powerpoint/2010/main" val="19284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DB3A5B-DD1E-219C-195D-F3E76D504892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3C033AC4-0F0E-95EC-101C-9A1B137D4E68}"/>
              </a:ext>
            </a:extLst>
          </p:cNvPr>
          <p:cNvSpPr/>
          <p:nvPr/>
        </p:nvSpPr>
        <p:spPr>
          <a:xfrm>
            <a:off x="0" y="0"/>
            <a:ext cx="12201906" cy="6858000"/>
          </a:xfrm>
          <a:prstGeom prst="rect">
            <a:avLst/>
          </a:prstGeom>
          <a:solidFill>
            <a:schemeClr val="bg1">
              <a:lumMod val="95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08 </a:t>
            </a:r>
            <a:r>
              <a:rPr lang="en-US" sz="2800" b="1" dirty="0">
                <a:solidFill>
                  <a:srgbClr val="156082"/>
                </a:solidFill>
              </a:rPr>
              <a:t>V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ISUALIZATIONS WITH MSE, MAE AND R2 PLOT</a:t>
            </a:r>
            <a:r>
              <a:rPr lang="my-MM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0AAE82-0248-A195-BCE3-55FB7CF34A5B}"/>
              </a:ext>
            </a:extLst>
          </p:cNvPr>
          <p:cNvCxnSpPr>
            <a:cxnSpLocks/>
          </p:cNvCxnSpPr>
          <p:nvPr/>
        </p:nvCxnSpPr>
        <p:spPr>
          <a:xfrm>
            <a:off x="375920" y="6539066"/>
            <a:ext cx="11324467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C88BA2-E812-A533-DF95-0E6A84BE0ECD}"/>
              </a:ext>
            </a:extLst>
          </p:cNvPr>
          <p:cNvSpPr txBox="1"/>
          <p:nvPr/>
        </p:nvSpPr>
        <p:spPr>
          <a:xfrm>
            <a:off x="3698958" y="5114777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F4F48-69BA-F0F3-9043-FF7386E1F8F4}"/>
              </a:ext>
            </a:extLst>
          </p:cNvPr>
          <p:cNvSpPr txBox="1"/>
          <p:nvPr/>
        </p:nvSpPr>
        <p:spPr>
          <a:xfrm>
            <a:off x="352769" y="1354239"/>
            <a:ext cx="842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56082"/>
                </a:solidFill>
              </a:rPr>
              <a:t>BHK,BATHROOM,SIZE,CARPET AREA AND SUPER AREA</a:t>
            </a:r>
          </a:p>
        </p:txBody>
      </p:sp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C61D3AD-D2AC-439E-A148-C26B620E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700"/>
            <a:ext cx="12192000" cy="37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6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DB3A5B-DD1E-219C-195D-F3E76D504892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3C033AC4-0F0E-95EC-101C-9A1B137D4E68}"/>
              </a:ext>
            </a:extLst>
          </p:cNvPr>
          <p:cNvSpPr/>
          <p:nvPr/>
        </p:nvSpPr>
        <p:spPr>
          <a:xfrm>
            <a:off x="0" y="0"/>
            <a:ext cx="12201906" cy="6858000"/>
          </a:xfrm>
          <a:prstGeom prst="rect">
            <a:avLst/>
          </a:prstGeom>
          <a:solidFill>
            <a:schemeClr val="bg1">
              <a:lumMod val="95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09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VISUALIZATIONS WITH MSE, MAE AND R2 PLOT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0AAE82-0248-A195-BCE3-55FB7CF34A5B}"/>
              </a:ext>
            </a:extLst>
          </p:cNvPr>
          <p:cNvCxnSpPr>
            <a:cxnSpLocks/>
          </p:cNvCxnSpPr>
          <p:nvPr/>
        </p:nvCxnSpPr>
        <p:spPr>
          <a:xfrm>
            <a:off x="375920" y="6539066"/>
            <a:ext cx="11324467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C88BA2-E812-A533-DF95-0E6A84BE0ECD}"/>
              </a:ext>
            </a:extLst>
          </p:cNvPr>
          <p:cNvSpPr txBox="1"/>
          <p:nvPr/>
        </p:nvSpPr>
        <p:spPr>
          <a:xfrm>
            <a:off x="3698958" y="5114777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F4F48-69BA-F0F3-9043-FF7386E1F8F4}"/>
              </a:ext>
            </a:extLst>
          </p:cNvPr>
          <p:cNvSpPr txBox="1"/>
          <p:nvPr/>
        </p:nvSpPr>
        <p:spPr>
          <a:xfrm>
            <a:off x="352769" y="1354239"/>
            <a:ext cx="51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56082"/>
                </a:solidFill>
              </a:rPr>
              <a:t>BHZ, SIZE AND CARPET AREA  </a:t>
            </a:r>
          </a:p>
        </p:txBody>
      </p:sp>
      <p:pic>
        <p:nvPicPr>
          <p:cNvPr id="14" name="Picture 1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5E661F2A-D7FD-CC96-4D26-92AE3FAC9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846"/>
            <a:ext cx="12192000" cy="39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DB3A5B-DD1E-219C-195D-F3E76D504892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3C033AC4-0F0E-95EC-101C-9A1B137D4E68}"/>
              </a:ext>
            </a:extLst>
          </p:cNvPr>
          <p:cNvSpPr/>
          <p:nvPr/>
        </p:nvSpPr>
        <p:spPr>
          <a:xfrm>
            <a:off x="0" y="0"/>
            <a:ext cx="12201906" cy="6858000"/>
          </a:xfrm>
          <a:prstGeom prst="rect">
            <a:avLst/>
          </a:prstGeom>
          <a:solidFill>
            <a:schemeClr val="bg1">
              <a:lumMod val="95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10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VISUALIZATIONS WITH MSE, MAE AND R2 PLOT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0AAE82-0248-A195-BCE3-55FB7CF34A5B}"/>
              </a:ext>
            </a:extLst>
          </p:cNvPr>
          <p:cNvCxnSpPr>
            <a:cxnSpLocks/>
          </p:cNvCxnSpPr>
          <p:nvPr/>
        </p:nvCxnSpPr>
        <p:spPr>
          <a:xfrm>
            <a:off x="375920" y="6539066"/>
            <a:ext cx="11324467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C88BA2-E812-A533-DF95-0E6A84BE0ECD}"/>
              </a:ext>
            </a:extLst>
          </p:cNvPr>
          <p:cNvSpPr txBox="1"/>
          <p:nvPr/>
        </p:nvSpPr>
        <p:spPr>
          <a:xfrm>
            <a:off x="3698958" y="5114777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F4F48-69BA-F0F3-9043-FF7386E1F8F4}"/>
              </a:ext>
            </a:extLst>
          </p:cNvPr>
          <p:cNvSpPr txBox="1"/>
          <p:nvPr/>
        </p:nvSpPr>
        <p:spPr>
          <a:xfrm>
            <a:off x="352769" y="1354239"/>
            <a:ext cx="51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56082"/>
                </a:solidFill>
              </a:rPr>
              <a:t>BHK, SIZE AND SUPER AREA</a:t>
            </a:r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AFB804-0944-BF9F-35AE-3F530FC41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5375"/>
            <a:ext cx="12192000" cy="38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5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DB3A5B-DD1E-219C-195D-F3E76D504892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3C033AC4-0F0E-95EC-101C-9A1B137D4E68}"/>
              </a:ext>
            </a:extLst>
          </p:cNvPr>
          <p:cNvSpPr/>
          <p:nvPr/>
        </p:nvSpPr>
        <p:spPr>
          <a:xfrm>
            <a:off x="0" y="0"/>
            <a:ext cx="12201906" cy="6858000"/>
          </a:xfrm>
          <a:prstGeom prst="rect">
            <a:avLst/>
          </a:prstGeom>
          <a:solidFill>
            <a:schemeClr val="bg1">
              <a:lumMod val="95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11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VISUALIZATIONS WITH MSE, MAE AND R2 PLOT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0AAE82-0248-A195-BCE3-55FB7CF34A5B}"/>
              </a:ext>
            </a:extLst>
          </p:cNvPr>
          <p:cNvCxnSpPr>
            <a:cxnSpLocks/>
          </p:cNvCxnSpPr>
          <p:nvPr/>
        </p:nvCxnSpPr>
        <p:spPr>
          <a:xfrm>
            <a:off x="375920" y="6539066"/>
            <a:ext cx="11324467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C88BA2-E812-A533-DF95-0E6A84BE0ECD}"/>
              </a:ext>
            </a:extLst>
          </p:cNvPr>
          <p:cNvSpPr txBox="1"/>
          <p:nvPr/>
        </p:nvSpPr>
        <p:spPr>
          <a:xfrm>
            <a:off x="3698958" y="5114777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F4F48-69BA-F0F3-9043-FF7386E1F8F4}"/>
              </a:ext>
            </a:extLst>
          </p:cNvPr>
          <p:cNvSpPr txBox="1"/>
          <p:nvPr/>
        </p:nvSpPr>
        <p:spPr>
          <a:xfrm>
            <a:off x="352769" y="1354239"/>
            <a:ext cx="51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56082"/>
                </a:solidFill>
              </a:rPr>
              <a:t>BHK, SIZE AND BATHROOM</a:t>
            </a:r>
          </a:p>
        </p:txBody>
      </p:sp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13A3948-D7D4-5B27-4CE2-CF45E39C0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9449"/>
            <a:ext cx="12192000" cy="38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DB3A5B-DD1E-219C-195D-F3E76D504892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3C033AC4-0F0E-95EC-101C-9A1B137D4E68}"/>
              </a:ext>
            </a:extLst>
          </p:cNvPr>
          <p:cNvSpPr/>
          <p:nvPr/>
        </p:nvSpPr>
        <p:spPr>
          <a:xfrm>
            <a:off x="0" y="0"/>
            <a:ext cx="12201906" cy="6858000"/>
          </a:xfrm>
          <a:prstGeom prst="rect">
            <a:avLst/>
          </a:prstGeom>
          <a:solidFill>
            <a:schemeClr val="bg1">
              <a:lumMod val="95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12 </a:t>
            </a:r>
            <a:r>
              <a:rPr lang="en-US" sz="2800" b="1" dirty="0">
                <a:solidFill>
                  <a:srgbClr val="156082"/>
                </a:solidFill>
              </a:rPr>
              <a:t>V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ISUALIZATIONS WITH MSE, MAE AND R2 PLOT</a:t>
            </a:r>
            <a:r>
              <a:rPr lang="my-MM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0AAE82-0248-A195-BCE3-55FB7CF34A5B}"/>
              </a:ext>
            </a:extLst>
          </p:cNvPr>
          <p:cNvCxnSpPr>
            <a:cxnSpLocks/>
          </p:cNvCxnSpPr>
          <p:nvPr/>
        </p:nvCxnSpPr>
        <p:spPr>
          <a:xfrm>
            <a:off x="375920" y="6539066"/>
            <a:ext cx="11324467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C88BA2-E812-A533-DF95-0E6A84BE0ECD}"/>
              </a:ext>
            </a:extLst>
          </p:cNvPr>
          <p:cNvSpPr txBox="1"/>
          <p:nvPr/>
        </p:nvSpPr>
        <p:spPr>
          <a:xfrm>
            <a:off x="3698958" y="5114777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F4F48-69BA-F0F3-9043-FF7386E1F8F4}"/>
              </a:ext>
            </a:extLst>
          </p:cNvPr>
          <p:cNvSpPr txBox="1"/>
          <p:nvPr/>
        </p:nvSpPr>
        <p:spPr>
          <a:xfrm>
            <a:off x="352769" y="1354239"/>
            <a:ext cx="51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56082"/>
                </a:solidFill>
              </a:rPr>
              <a:t>BHK AND BATHROOM</a:t>
            </a:r>
          </a:p>
        </p:txBody>
      </p:sp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0A8EDE97-E38C-69DC-7925-62D2C8148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7571"/>
            <a:ext cx="12192000" cy="39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7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DB3A5B-DD1E-219C-195D-F3E76D504892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3C033AC4-0F0E-95EC-101C-9A1B137D4E68}"/>
              </a:ext>
            </a:extLst>
          </p:cNvPr>
          <p:cNvSpPr/>
          <p:nvPr/>
        </p:nvSpPr>
        <p:spPr>
          <a:xfrm>
            <a:off x="0" y="0"/>
            <a:ext cx="12201906" cy="6858000"/>
          </a:xfrm>
          <a:prstGeom prst="rect">
            <a:avLst/>
          </a:prstGeom>
          <a:solidFill>
            <a:schemeClr val="bg1">
              <a:lumMod val="95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13 </a:t>
            </a:r>
            <a:r>
              <a:rPr lang="en-US" sz="2800" b="1" dirty="0">
                <a:solidFill>
                  <a:srgbClr val="156082"/>
                </a:solidFill>
              </a:rPr>
              <a:t>V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ISUALIZATIONS WITH MSE, MAE AND R2 PLOT</a:t>
            </a:r>
            <a:r>
              <a:rPr lang="my-MM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0AAE82-0248-A195-BCE3-55FB7CF34A5B}"/>
              </a:ext>
            </a:extLst>
          </p:cNvPr>
          <p:cNvCxnSpPr>
            <a:cxnSpLocks/>
          </p:cNvCxnSpPr>
          <p:nvPr/>
        </p:nvCxnSpPr>
        <p:spPr>
          <a:xfrm>
            <a:off x="375920" y="6539066"/>
            <a:ext cx="11324467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C88BA2-E812-A533-DF95-0E6A84BE0ECD}"/>
              </a:ext>
            </a:extLst>
          </p:cNvPr>
          <p:cNvSpPr txBox="1"/>
          <p:nvPr/>
        </p:nvSpPr>
        <p:spPr>
          <a:xfrm>
            <a:off x="3698958" y="5114777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F4F48-69BA-F0F3-9043-FF7386E1F8F4}"/>
              </a:ext>
            </a:extLst>
          </p:cNvPr>
          <p:cNvSpPr txBox="1"/>
          <p:nvPr/>
        </p:nvSpPr>
        <p:spPr>
          <a:xfrm>
            <a:off x="352769" y="1354239"/>
            <a:ext cx="51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56082"/>
                </a:solidFill>
              </a:rPr>
              <a:t>SIZE AND BATHROOM</a:t>
            </a:r>
          </a:p>
        </p:txBody>
      </p:sp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A53C3E0-0743-DBC5-9E8A-4EC60C59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144"/>
            <a:ext cx="12192000" cy="39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5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DB3A5B-DD1E-219C-195D-F3E76D504892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3C033AC4-0F0E-95EC-101C-9A1B137D4E68}"/>
              </a:ext>
            </a:extLst>
          </p:cNvPr>
          <p:cNvSpPr/>
          <p:nvPr/>
        </p:nvSpPr>
        <p:spPr>
          <a:xfrm>
            <a:off x="0" y="0"/>
            <a:ext cx="12201906" cy="6858000"/>
          </a:xfrm>
          <a:prstGeom prst="rect">
            <a:avLst/>
          </a:prstGeom>
          <a:solidFill>
            <a:schemeClr val="bg1">
              <a:lumMod val="95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14 </a:t>
            </a:r>
            <a:r>
              <a:rPr lang="en-US" sz="2800" b="1" dirty="0">
                <a:solidFill>
                  <a:srgbClr val="156082"/>
                </a:solidFill>
              </a:rPr>
              <a:t>V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ISUALIZATIONS WITH MSE, MAE AND R2 PLOT</a:t>
            </a:r>
            <a:r>
              <a:rPr lang="my-MM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0AAE82-0248-A195-BCE3-55FB7CF34A5B}"/>
              </a:ext>
            </a:extLst>
          </p:cNvPr>
          <p:cNvCxnSpPr>
            <a:cxnSpLocks/>
          </p:cNvCxnSpPr>
          <p:nvPr/>
        </p:nvCxnSpPr>
        <p:spPr>
          <a:xfrm>
            <a:off x="375920" y="6539066"/>
            <a:ext cx="11324467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C88BA2-E812-A533-DF95-0E6A84BE0ECD}"/>
              </a:ext>
            </a:extLst>
          </p:cNvPr>
          <p:cNvSpPr txBox="1"/>
          <p:nvPr/>
        </p:nvSpPr>
        <p:spPr>
          <a:xfrm>
            <a:off x="3698958" y="5114777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F4F48-69BA-F0F3-9043-FF7386E1F8F4}"/>
              </a:ext>
            </a:extLst>
          </p:cNvPr>
          <p:cNvSpPr txBox="1"/>
          <p:nvPr/>
        </p:nvSpPr>
        <p:spPr>
          <a:xfrm>
            <a:off x="352769" y="1354239"/>
            <a:ext cx="51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56082"/>
                </a:solidFill>
              </a:rPr>
              <a:t>SUPER AREA AND CARPET AREA</a:t>
            </a:r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223F9BE-F00B-8355-B9D6-985DE7BC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067"/>
            <a:ext cx="12192000" cy="39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4D6-3BFD-59E6-9BE1-3F2169E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65" y="2370905"/>
            <a:ext cx="2426110" cy="13255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END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14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0" y="190500"/>
            <a:ext cx="561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 PARTICIPANT IN THIS PROJECT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490F2C-4650-5AE1-53B4-FBBFAC23E11D}"/>
              </a:ext>
            </a:extLst>
          </p:cNvPr>
          <p:cNvCxnSpPr/>
          <p:nvPr/>
        </p:nvCxnSpPr>
        <p:spPr>
          <a:xfrm>
            <a:off x="0" y="676275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0FF766-2DCC-0407-0703-4D5E84E36091}"/>
              </a:ext>
            </a:extLst>
          </p:cNvPr>
          <p:cNvCxnSpPr>
            <a:cxnSpLocks/>
          </p:cNvCxnSpPr>
          <p:nvPr/>
        </p:nvCxnSpPr>
        <p:spPr>
          <a:xfrm>
            <a:off x="0" y="676275"/>
            <a:ext cx="4572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D98FDB60-7257-D79B-0A7D-8AACCCBF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" y="1162051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AA5644D3-DEA6-FFE7-0E49-A85032D3C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" y="2195513"/>
            <a:ext cx="914400" cy="914400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1152CC08-AAB5-4D69-408A-95D3900BE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" y="3228975"/>
            <a:ext cx="914400" cy="914400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43BF01EB-4ABB-A265-365A-75C19EEA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" y="4262437"/>
            <a:ext cx="914400" cy="914400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C9207BF1-1A02-44AE-5DF4-17AD61274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" y="529590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B44AB2-986F-BAE2-4E7C-4A6FD69DF82C}"/>
              </a:ext>
            </a:extLst>
          </p:cNvPr>
          <p:cNvSpPr txBox="1"/>
          <p:nvPr/>
        </p:nvSpPr>
        <p:spPr>
          <a:xfrm>
            <a:off x="920112" y="1481108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Khin Su Myat Moe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7431A1-7726-D0B5-E33B-22A5A314A707}"/>
              </a:ext>
            </a:extLst>
          </p:cNvPr>
          <p:cNvSpPr txBox="1"/>
          <p:nvPr/>
        </p:nvSpPr>
        <p:spPr>
          <a:xfrm>
            <a:off x="920112" y="2534818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Phyu 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Phyu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Khin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DD970-D35B-4B6B-ACCD-903D688FDAE9}"/>
              </a:ext>
            </a:extLst>
          </p:cNvPr>
          <p:cNvSpPr txBox="1"/>
          <p:nvPr/>
        </p:nvSpPr>
        <p:spPr>
          <a:xfrm>
            <a:off x="920112" y="3588528"/>
            <a:ext cx="2105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Tun Kyaw Maung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87BFB-756D-1686-EFB5-442A24C83FF6}"/>
              </a:ext>
            </a:extLst>
          </p:cNvPr>
          <p:cNvSpPr txBox="1"/>
          <p:nvPr/>
        </p:nvSpPr>
        <p:spPr>
          <a:xfrm>
            <a:off x="920112" y="4642238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 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0D57E-99B2-3F1B-CDE2-FB7F9CFFC367}"/>
              </a:ext>
            </a:extLst>
          </p:cNvPr>
          <p:cNvSpPr txBox="1"/>
          <p:nvPr/>
        </p:nvSpPr>
        <p:spPr>
          <a:xfrm>
            <a:off x="920112" y="5695949"/>
            <a:ext cx="2298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Aung Kaung Khant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ED39F3D-DC22-39B1-7628-ECF89AA07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49170"/>
              </p:ext>
            </p:extLst>
          </p:nvPr>
        </p:nvGraphicFramePr>
        <p:xfrm>
          <a:off x="3727211" y="9768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538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DB3A5B-DD1E-219C-195D-F3E76D504892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3C033AC4-0F0E-95EC-101C-9A1B137D4E68}"/>
              </a:ext>
            </a:extLst>
          </p:cNvPr>
          <p:cNvSpPr/>
          <p:nvPr/>
        </p:nvSpPr>
        <p:spPr>
          <a:xfrm>
            <a:off x="0" y="0"/>
            <a:ext cx="12201906" cy="6858000"/>
          </a:xfrm>
          <a:prstGeom prst="rect">
            <a:avLst/>
          </a:prstGeom>
          <a:solidFill>
            <a:schemeClr val="bg1">
              <a:lumMod val="95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02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DATA SET AND 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C69AB-AE06-747E-F0F2-B21923E18265}"/>
              </a:ext>
            </a:extLst>
          </p:cNvPr>
          <p:cNvSpPr txBox="1"/>
          <p:nvPr/>
        </p:nvSpPr>
        <p:spPr>
          <a:xfrm>
            <a:off x="304800" y="1318321"/>
            <a:ext cx="326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65D11-0749-8591-77B3-75E2B6DF1EB5}"/>
              </a:ext>
            </a:extLst>
          </p:cNvPr>
          <p:cNvSpPr txBox="1"/>
          <p:nvPr/>
        </p:nvSpPr>
        <p:spPr>
          <a:xfrm>
            <a:off x="304800" y="1995397"/>
            <a:ext cx="3149600" cy="367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600" dirty="0">
                <a:solidFill>
                  <a:srgbClr val="7C7A6A"/>
                </a:solidFill>
              </a:rPr>
              <a:t>The problem trying to solve is predicting rental prices for apartments in India.</a:t>
            </a:r>
          </a:p>
          <a:p>
            <a:pPr algn="just">
              <a:lnSpc>
                <a:spcPts val="2000"/>
              </a:lnSpc>
            </a:pPr>
            <a:endParaRPr lang="en-US" sz="1600" dirty="0">
              <a:solidFill>
                <a:srgbClr val="7C7A6A"/>
              </a:solidFill>
            </a:endParaRPr>
          </a:p>
          <a:p>
            <a:pPr algn="just">
              <a:lnSpc>
                <a:spcPts val="2000"/>
              </a:lnSpc>
            </a:pPr>
            <a:r>
              <a:rPr lang="en-US" sz="1600" dirty="0">
                <a:solidFill>
                  <a:srgbClr val="7C7A6A"/>
                </a:solidFill>
              </a:rPr>
              <a:t>We’re building a machine learning model than can learn from historical rental data and use that knowledge to predict rent prices for apartments.</a:t>
            </a:r>
          </a:p>
          <a:p>
            <a:pPr algn="just">
              <a:lnSpc>
                <a:spcPts val="2000"/>
              </a:lnSpc>
            </a:pPr>
            <a:endParaRPr lang="en-US" sz="1600" dirty="0">
              <a:solidFill>
                <a:srgbClr val="7C7A6A"/>
              </a:solidFill>
            </a:endParaRPr>
          </a:p>
          <a:p>
            <a:pPr algn="just">
              <a:lnSpc>
                <a:spcPts val="2000"/>
              </a:lnSpc>
            </a:pPr>
            <a:r>
              <a:rPr lang="en-US" sz="1600" dirty="0">
                <a:solidFill>
                  <a:srgbClr val="7C7A6A"/>
                </a:solidFill>
              </a:rPr>
              <a:t>This model can be used by renters to find apartments that fit their budget and by landlords to set competitive rental prices.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D3D397-2460-4D8E-6270-0F4EE0F39D25}"/>
              </a:ext>
            </a:extLst>
          </p:cNvPr>
          <p:cNvGrpSpPr/>
          <p:nvPr/>
        </p:nvGrpSpPr>
        <p:grpSpPr>
          <a:xfrm>
            <a:off x="3943350" y="2505672"/>
            <a:ext cx="3276600" cy="3683500"/>
            <a:chOff x="4495800" y="3391555"/>
            <a:chExt cx="3248833" cy="32262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C9E25D-8986-5DD2-A490-316B07E7B782}"/>
                </a:ext>
              </a:extLst>
            </p:cNvPr>
            <p:cNvSpPr/>
            <p:nvPr/>
          </p:nvSpPr>
          <p:spPr>
            <a:xfrm>
              <a:off x="4495800" y="3428999"/>
              <a:ext cx="3248833" cy="318878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D8A4E8-EAB4-9955-DE84-09616A89C2F4}"/>
                </a:ext>
              </a:extLst>
            </p:cNvPr>
            <p:cNvSpPr txBox="1"/>
            <p:nvPr/>
          </p:nvSpPr>
          <p:spPr>
            <a:xfrm>
              <a:off x="4591050" y="3391555"/>
              <a:ext cx="301621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01</a:t>
              </a:r>
            </a:p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Data Set		           2023 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A8C533-38B4-7488-1D47-6DF76512D0DC}"/>
                </a:ext>
              </a:extLst>
            </p:cNvPr>
            <p:cNvCxnSpPr/>
            <p:nvPr/>
          </p:nvCxnSpPr>
          <p:spPr>
            <a:xfrm>
              <a:off x="4619625" y="4182249"/>
              <a:ext cx="30175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6B42ED-C5B3-DA2D-006E-774625C1744E}"/>
                </a:ext>
              </a:extLst>
            </p:cNvPr>
            <p:cNvSpPr txBox="1"/>
            <p:nvPr/>
          </p:nvSpPr>
          <p:spPr>
            <a:xfrm>
              <a:off x="4596765" y="4191774"/>
              <a:ext cx="301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House Rent Predicting Dataset with 4700+ Listings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44B161-B51A-C9CC-266F-CF9C4532D244}"/>
                </a:ext>
              </a:extLst>
            </p:cNvPr>
            <p:cNvSpPr txBox="1"/>
            <p:nvPr/>
          </p:nvSpPr>
          <p:spPr>
            <a:xfrm>
              <a:off x="4596765" y="4632204"/>
              <a:ext cx="3016210" cy="159405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Column To Use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BHK – Number of Bedrooms, Hall, Kitchen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Rent – Rent of the House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Size – Size of the House in Square Feet.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Area Type – Type of Area (Super , Carpet)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Bathroom – Number of Bathrooms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1F1DEE-0493-1BF7-74CA-6C1CC85D1043}"/>
              </a:ext>
            </a:extLst>
          </p:cNvPr>
          <p:cNvGrpSpPr/>
          <p:nvPr/>
        </p:nvGrpSpPr>
        <p:grpSpPr>
          <a:xfrm>
            <a:off x="7897699" y="2526630"/>
            <a:ext cx="3276600" cy="3949032"/>
            <a:chOff x="4495800" y="3391555"/>
            <a:chExt cx="3248833" cy="41965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D08124-F46D-B4F2-477D-1526DBB2B594}"/>
                </a:ext>
              </a:extLst>
            </p:cNvPr>
            <p:cNvSpPr/>
            <p:nvPr/>
          </p:nvSpPr>
          <p:spPr>
            <a:xfrm>
              <a:off x="4495800" y="3418201"/>
              <a:ext cx="3248833" cy="386897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A2D9AE-6481-5CCB-DD43-ADB2FB011A22}"/>
                </a:ext>
              </a:extLst>
            </p:cNvPr>
            <p:cNvSpPr txBox="1"/>
            <p:nvPr/>
          </p:nvSpPr>
          <p:spPr>
            <a:xfrm>
              <a:off x="4591050" y="3391555"/>
              <a:ext cx="3016210" cy="800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02</a:t>
              </a:r>
            </a:p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Data Type		           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25FF034-8B13-3590-C3E2-79C832F23438}"/>
                </a:ext>
              </a:extLst>
            </p:cNvPr>
            <p:cNvCxnSpPr/>
            <p:nvPr/>
          </p:nvCxnSpPr>
          <p:spPr>
            <a:xfrm>
              <a:off x="4619625" y="4182249"/>
              <a:ext cx="30175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455716-12DD-34DB-BC2B-660A84A61B59}"/>
                </a:ext>
              </a:extLst>
            </p:cNvPr>
            <p:cNvSpPr txBox="1"/>
            <p:nvPr/>
          </p:nvSpPr>
          <p:spPr>
            <a:xfrm>
              <a:off x="4610683" y="4182249"/>
              <a:ext cx="3016210" cy="34058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Type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BHK – Numerical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Rent – Numerical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Size – Numerical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Area Type – Numerical (Extract Super &amp; Carpet Area )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Bathroom – Numerical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City – Categorical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Point of Contact – Categorical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Floor – Categorical</a:t>
              </a:r>
            </a:p>
            <a:p>
              <a:pPr>
                <a:lnSpc>
                  <a:spcPct val="1500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3FE71FB-7C3E-CDA7-DDCF-3532E54DA187}"/>
              </a:ext>
            </a:extLst>
          </p:cNvPr>
          <p:cNvSpPr/>
          <p:nvPr/>
        </p:nvSpPr>
        <p:spPr>
          <a:xfrm>
            <a:off x="3943350" y="1361440"/>
            <a:ext cx="7246189" cy="10050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7A9D4B6D-E858-0712-38FA-A574A8ECD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50" y="1426738"/>
            <a:ext cx="780236" cy="7802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6DC213E-0C48-5827-0E92-31A7F01AA1E0}"/>
              </a:ext>
            </a:extLst>
          </p:cNvPr>
          <p:cNvSpPr txBox="1"/>
          <p:nvPr/>
        </p:nvSpPr>
        <p:spPr>
          <a:xfrm>
            <a:off x="4738253" y="1398678"/>
            <a:ext cx="432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Kaggle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A7D3B5-A9AF-FC04-3A81-F01933AE5B40}"/>
              </a:ext>
            </a:extLst>
          </p:cNvPr>
          <p:cNvSpPr txBox="1"/>
          <p:nvPr/>
        </p:nvSpPr>
        <p:spPr>
          <a:xfrm>
            <a:off x="4738253" y="1816810"/>
            <a:ext cx="617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https://www.kaggle.com/datasets/iamsouravbanerjee/house-rent-prediction-dataset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1CD6A8-7535-625F-2A33-0C3262087B72}"/>
              </a:ext>
            </a:extLst>
          </p:cNvPr>
          <p:cNvCxnSpPr>
            <a:cxnSpLocks/>
          </p:cNvCxnSpPr>
          <p:nvPr/>
        </p:nvCxnSpPr>
        <p:spPr>
          <a:xfrm>
            <a:off x="4819650" y="1798788"/>
            <a:ext cx="6096000" cy="0"/>
          </a:xfrm>
          <a:prstGeom prst="line">
            <a:avLst/>
          </a:prstGeom>
          <a:ln>
            <a:solidFill>
              <a:srgbClr val="7C7A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049D0E-C190-AA2F-7323-EE5B53055ECC}"/>
              </a:ext>
            </a:extLst>
          </p:cNvPr>
          <p:cNvCxnSpPr>
            <a:cxnSpLocks/>
          </p:cNvCxnSpPr>
          <p:nvPr/>
        </p:nvCxnSpPr>
        <p:spPr>
          <a:xfrm>
            <a:off x="375920" y="1779986"/>
            <a:ext cx="3078480" cy="0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Caret Right with solid fill">
            <a:extLst>
              <a:ext uri="{FF2B5EF4-FFF2-40B4-BE49-F238E27FC236}">
                <a16:creationId xmlns:a16="http://schemas.microsoft.com/office/drawing/2014/main" id="{735966C1-9559-9BED-6FF2-A57F7DCFE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144" y="3791789"/>
            <a:ext cx="914400" cy="9144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0AAE82-0248-A195-BCE3-55FB7CF34A5B}"/>
              </a:ext>
            </a:extLst>
          </p:cNvPr>
          <p:cNvCxnSpPr/>
          <p:nvPr/>
        </p:nvCxnSpPr>
        <p:spPr>
          <a:xfrm>
            <a:off x="375920" y="6381750"/>
            <a:ext cx="10813619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8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52E6CDD-607A-EC2B-1312-FB693AB3BF83}"/>
              </a:ext>
            </a:extLst>
          </p:cNvPr>
          <p:cNvGrpSpPr/>
          <p:nvPr/>
        </p:nvGrpSpPr>
        <p:grpSpPr>
          <a:xfrm rot="17993872">
            <a:off x="3992351" y="1807695"/>
            <a:ext cx="1100139" cy="2371594"/>
            <a:chOff x="4809047" y="713720"/>
            <a:chExt cx="1100139" cy="2371594"/>
          </a:xfrm>
        </p:grpSpPr>
        <p:sp>
          <p:nvSpPr>
            <p:cNvPr id="76" name="Rectangle: Top Corners Rounded 75">
              <a:extLst>
                <a:ext uri="{FF2B5EF4-FFF2-40B4-BE49-F238E27FC236}">
                  <a16:creationId xmlns:a16="http://schemas.microsoft.com/office/drawing/2014/main" id="{9E156FF8-AA6C-F80E-7A4D-A554A4C0484D}"/>
                </a:ext>
              </a:extLst>
            </p:cNvPr>
            <p:cNvSpPr/>
            <p:nvPr/>
          </p:nvSpPr>
          <p:spPr>
            <a:xfrm>
              <a:off x="5064690" y="713720"/>
              <a:ext cx="844496" cy="2147464"/>
            </a:xfrm>
            <a:prstGeom prst="round2SameRect">
              <a:avLst>
                <a:gd name="adj1" fmla="val 43617"/>
                <a:gd name="adj2" fmla="val 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ight Triangle 76">
              <a:extLst>
                <a:ext uri="{FF2B5EF4-FFF2-40B4-BE49-F238E27FC236}">
                  <a16:creationId xmlns:a16="http://schemas.microsoft.com/office/drawing/2014/main" id="{F7DF7279-2B40-9C80-4FE2-A936AB216B3E}"/>
                </a:ext>
              </a:extLst>
            </p:cNvPr>
            <p:cNvSpPr/>
            <p:nvPr/>
          </p:nvSpPr>
          <p:spPr>
            <a:xfrm rot="20494841">
              <a:off x="4809047" y="2023430"/>
              <a:ext cx="1031313" cy="106188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EFA7F8A-4F08-9D25-CB7E-74DDEDE62317}"/>
              </a:ext>
            </a:extLst>
          </p:cNvPr>
          <p:cNvGrpSpPr/>
          <p:nvPr/>
        </p:nvGrpSpPr>
        <p:grpSpPr>
          <a:xfrm rot="14606992">
            <a:off x="4405549" y="3435054"/>
            <a:ext cx="1100139" cy="2371594"/>
            <a:chOff x="4809047" y="713720"/>
            <a:chExt cx="1100139" cy="2371594"/>
          </a:xfrm>
        </p:grpSpPr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0E91047F-F791-4B8E-0B32-2E85237F288A}"/>
                </a:ext>
              </a:extLst>
            </p:cNvPr>
            <p:cNvSpPr/>
            <p:nvPr/>
          </p:nvSpPr>
          <p:spPr>
            <a:xfrm>
              <a:off x="5064690" y="713720"/>
              <a:ext cx="844496" cy="2147464"/>
            </a:xfrm>
            <a:prstGeom prst="round2SameRect">
              <a:avLst>
                <a:gd name="adj1" fmla="val 43617"/>
                <a:gd name="adj2" fmla="val 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ight Triangle 73">
              <a:extLst>
                <a:ext uri="{FF2B5EF4-FFF2-40B4-BE49-F238E27FC236}">
                  <a16:creationId xmlns:a16="http://schemas.microsoft.com/office/drawing/2014/main" id="{0391BEED-B09F-A1FA-2092-2A5D6CA54B0A}"/>
                </a:ext>
              </a:extLst>
            </p:cNvPr>
            <p:cNvSpPr/>
            <p:nvPr/>
          </p:nvSpPr>
          <p:spPr>
            <a:xfrm rot="20494841">
              <a:off x="4809047" y="2023430"/>
              <a:ext cx="1031313" cy="106188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E08187A-7820-FA49-8F8C-630EA658CBAB}"/>
              </a:ext>
            </a:extLst>
          </p:cNvPr>
          <p:cNvGrpSpPr/>
          <p:nvPr/>
        </p:nvGrpSpPr>
        <p:grpSpPr>
          <a:xfrm rot="10800000">
            <a:off x="5802109" y="3968817"/>
            <a:ext cx="1100139" cy="2371594"/>
            <a:chOff x="4809047" y="713720"/>
            <a:chExt cx="1100139" cy="2371594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1137D26E-289C-BE86-C3F5-4954E230A2BE}"/>
                </a:ext>
              </a:extLst>
            </p:cNvPr>
            <p:cNvSpPr/>
            <p:nvPr/>
          </p:nvSpPr>
          <p:spPr>
            <a:xfrm>
              <a:off x="5064690" y="713720"/>
              <a:ext cx="844496" cy="2147464"/>
            </a:xfrm>
            <a:prstGeom prst="round2SameRect">
              <a:avLst>
                <a:gd name="adj1" fmla="val 43617"/>
                <a:gd name="adj2" fmla="val 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ight Triangle 70">
              <a:extLst>
                <a:ext uri="{FF2B5EF4-FFF2-40B4-BE49-F238E27FC236}">
                  <a16:creationId xmlns:a16="http://schemas.microsoft.com/office/drawing/2014/main" id="{4851A993-0A52-EB45-F0BE-C6C13EC6B6E3}"/>
                </a:ext>
              </a:extLst>
            </p:cNvPr>
            <p:cNvSpPr/>
            <p:nvPr/>
          </p:nvSpPr>
          <p:spPr>
            <a:xfrm rot="20494841">
              <a:off x="4809047" y="2023430"/>
              <a:ext cx="1031313" cy="106188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03 DATA PREPROCESSING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236E21-F72F-F14A-E9A7-CBAA8C539F5B}"/>
              </a:ext>
            </a:extLst>
          </p:cNvPr>
          <p:cNvCxnSpPr/>
          <p:nvPr/>
        </p:nvCxnSpPr>
        <p:spPr>
          <a:xfrm>
            <a:off x="14752" y="68119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928E7F9-E614-3E3A-E60C-E41A933E905C}"/>
              </a:ext>
            </a:extLst>
          </p:cNvPr>
          <p:cNvGrpSpPr/>
          <p:nvPr/>
        </p:nvGrpSpPr>
        <p:grpSpPr>
          <a:xfrm rot="7281131">
            <a:off x="7419029" y="3245732"/>
            <a:ext cx="1100139" cy="2371594"/>
            <a:chOff x="4809047" y="713720"/>
            <a:chExt cx="1100139" cy="2371594"/>
          </a:xfrm>
        </p:grpSpPr>
        <p:sp>
          <p:nvSpPr>
            <p:cNvPr id="67" name="Rectangle: Top Corners Rounded 66">
              <a:extLst>
                <a:ext uri="{FF2B5EF4-FFF2-40B4-BE49-F238E27FC236}">
                  <a16:creationId xmlns:a16="http://schemas.microsoft.com/office/drawing/2014/main" id="{B8E16FD2-908B-F736-5047-C22C548D6208}"/>
                </a:ext>
              </a:extLst>
            </p:cNvPr>
            <p:cNvSpPr/>
            <p:nvPr/>
          </p:nvSpPr>
          <p:spPr>
            <a:xfrm>
              <a:off x="5064690" y="713720"/>
              <a:ext cx="844496" cy="2147464"/>
            </a:xfrm>
            <a:prstGeom prst="round2SameRect">
              <a:avLst>
                <a:gd name="adj1" fmla="val 43617"/>
                <a:gd name="adj2" fmla="val 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:a16="http://schemas.microsoft.com/office/drawing/2014/main" id="{63FDF9B9-264B-D202-DD75-76A17CA34D70}"/>
                </a:ext>
              </a:extLst>
            </p:cNvPr>
            <p:cNvSpPr/>
            <p:nvPr/>
          </p:nvSpPr>
          <p:spPr>
            <a:xfrm rot="20494841">
              <a:off x="4809047" y="2023430"/>
              <a:ext cx="1031313" cy="106188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0FF766-2DCC-0407-0703-4D5E84E36091}"/>
              </a:ext>
            </a:extLst>
          </p:cNvPr>
          <p:cNvCxnSpPr>
            <a:cxnSpLocks/>
          </p:cNvCxnSpPr>
          <p:nvPr/>
        </p:nvCxnSpPr>
        <p:spPr>
          <a:xfrm>
            <a:off x="0" y="681355"/>
            <a:ext cx="4572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E19068-1C5B-E7C6-91F8-9F51F05F162A}"/>
              </a:ext>
            </a:extLst>
          </p:cNvPr>
          <p:cNvGrpSpPr/>
          <p:nvPr/>
        </p:nvGrpSpPr>
        <p:grpSpPr>
          <a:xfrm rot="3682909">
            <a:off x="7011401" y="1708353"/>
            <a:ext cx="1100139" cy="2371594"/>
            <a:chOff x="4809047" y="713720"/>
            <a:chExt cx="1100139" cy="2371594"/>
          </a:xfrm>
        </p:grpSpPr>
        <p:sp>
          <p:nvSpPr>
            <p:cNvPr id="64" name="Rectangle: Top Corners Rounded 63">
              <a:extLst>
                <a:ext uri="{FF2B5EF4-FFF2-40B4-BE49-F238E27FC236}">
                  <a16:creationId xmlns:a16="http://schemas.microsoft.com/office/drawing/2014/main" id="{63EEC6BC-F1DF-CDB9-143D-D798055E433A}"/>
                </a:ext>
              </a:extLst>
            </p:cNvPr>
            <p:cNvSpPr/>
            <p:nvPr/>
          </p:nvSpPr>
          <p:spPr>
            <a:xfrm>
              <a:off x="5064690" y="713720"/>
              <a:ext cx="844496" cy="2147464"/>
            </a:xfrm>
            <a:prstGeom prst="round2SameRect">
              <a:avLst>
                <a:gd name="adj1" fmla="val 43617"/>
                <a:gd name="adj2" fmla="val 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ight Triangle 64">
              <a:extLst>
                <a:ext uri="{FF2B5EF4-FFF2-40B4-BE49-F238E27FC236}">
                  <a16:creationId xmlns:a16="http://schemas.microsoft.com/office/drawing/2014/main" id="{4EADE25B-AFEE-48CB-3C85-EF131BDFB3E5}"/>
                </a:ext>
              </a:extLst>
            </p:cNvPr>
            <p:cNvSpPr/>
            <p:nvPr/>
          </p:nvSpPr>
          <p:spPr>
            <a:xfrm rot="20494841">
              <a:off x="4809047" y="2023430"/>
              <a:ext cx="1031313" cy="106188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C517D5-C8C8-6696-94BE-30CE6D317D15}"/>
              </a:ext>
            </a:extLst>
          </p:cNvPr>
          <p:cNvGrpSpPr/>
          <p:nvPr/>
        </p:nvGrpSpPr>
        <p:grpSpPr>
          <a:xfrm>
            <a:off x="5668676" y="1037668"/>
            <a:ext cx="1100139" cy="2371594"/>
            <a:chOff x="4809047" y="713720"/>
            <a:chExt cx="1100139" cy="2371594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E578F67D-6576-01C0-6012-503EFFD1B081}"/>
                </a:ext>
              </a:extLst>
            </p:cNvPr>
            <p:cNvSpPr/>
            <p:nvPr/>
          </p:nvSpPr>
          <p:spPr>
            <a:xfrm>
              <a:off x="5064690" y="713720"/>
              <a:ext cx="844496" cy="2147464"/>
            </a:xfrm>
            <a:prstGeom prst="round2SameRect">
              <a:avLst>
                <a:gd name="adj1" fmla="val 43617"/>
                <a:gd name="adj2" fmla="val 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957968D8-2100-1035-3212-B7306A4CC4C4}"/>
                </a:ext>
              </a:extLst>
            </p:cNvPr>
            <p:cNvSpPr/>
            <p:nvPr/>
          </p:nvSpPr>
          <p:spPr>
            <a:xfrm rot="20494841">
              <a:off x="4809047" y="2023430"/>
              <a:ext cx="1031313" cy="106188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AA55493-5735-FC98-79A1-8150BAF9AE77}"/>
              </a:ext>
            </a:extLst>
          </p:cNvPr>
          <p:cNvSpPr txBox="1"/>
          <p:nvPr/>
        </p:nvSpPr>
        <p:spPr>
          <a:xfrm>
            <a:off x="6059351" y="1109869"/>
            <a:ext cx="654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B90BA3-B96F-6DEA-D74C-C931FEE9C179}"/>
              </a:ext>
            </a:extLst>
          </p:cNvPr>
          <p:cNvSpPr txBox="1"/>
          <p:nvPr/>
        </p:nvSpPr>
        <p:spPr>
          <a:xfrm>
            <a:off x="2953717" y="947500"/>
            <a:ext cx="334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HANDLING MISSING VALUES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4CB0E0-76F0-6A32-A248-F5CBF217F987}"/>
              </a:ext>
            </a:extLst>
          </p:cNvPr>
          <p:cNvSpPr txBox="1"/>
          <p:nvPr/>
        </p:nvSpPr>
        <p:spPr>
          <a:xfrm>
            <a:off x="2953717" y="1252215"/>
            <a:ext cx="2921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Removing rows with missing values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BEBD34-876B-780F-EB98-D1787A57AA46}"/>
              </a:ext>
            </a:extLst>
          </p:cNvPr>
          <p:cNvSpPr txBox="1"/>
          <p:nvPr/>
        </p:nvSpPr>
        <p:spPr>
          <a:xfrm>
            <a:off x="8072438" y="2350516"/>
            <a:ext cx="654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4E0790-7404-1798-E4C5-4999833DD8FF}"/>
              </a:ext>
            </a:extLst>
          </p:cNvPr>
          <p:cNvSpPr txBox="1"/>
          <p:nvPr/>
        </p:nvSpPr>
        <p:spPr>
          <a:xfrm>
            <a:off x="8672976" y="2108534"/>
            <a:ext cx="265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OUTLIER DETECTION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77294C-B4A0-B906-4335-97292BB493A1}"/>
              </a:ext>
            </a:extLst>
          </p:cNvPr>
          <p:cNvSpPr txBox="1"/>
          <p:nvPr/>
        </p:nvSpPr>
        <p:spPr>
          <a:xfrm>
            <a:off x="8693108" y="2360145"/>
            <a:ext cx="192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Check the outlier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38C316-6C76-52DD-BA26-3CCC88E2628C}"/>
              </a:ext>
            </a:extLst>
          </p:cNvPr>
          <p:cNvSpPr txBox="1"/>
          <p:nvPr/>
        </p:nvSpPr>
        <p:spPr>
          <a:xfrm>
            <a:off x="8325514" y="4735854"/>
            <a:ext cx="654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7DDEA-6F50-F6FE-ACEF-CF4510D0A4EE}"/>
              </a:ext>
            </a:extLst>
          </p:cNvPr>
          <p:cNvSpPr txBox="1"/>
          <p:nvPr/>
        </p:nvSpPr>
        <p:spPr>
          <a:xfrm>
            <a:off x="9006658" y="4680022"/>
            <a:ext cx="323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THE WHITE SPACE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24D1CD-54DF-1155-FCD4-8491DE668506}"/>
              </a:ext>
            </a:extLst>
          </p:cNvPr>
          <p:cNvSpPr txBox="1"/>
          <p:nvPr/>
        </p:nvSpPr>
        <p:spPr>
          <a:xfrm>
            <a:off x="9007123" y="4961129"/>
            <a:ext cx="26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Remove the white space with python code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F42261-33A0-4F73-8EED-3D41F1A8CD11}"/>
              </a:ext>
            </a:extLst>
          </p:cNvPr>
          <p:cNvSpPr txBox="1"/>
          <p:nvPr/>
        </p:nvSpPr>
        <p:spPr>
          <a:xfrm>
            <a:off x="5914487" y="5640326"/>
            <a:ext cx="654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B6D22A-A647-FD34-05AB-5DEA667203B2}"/>
              </a:ext>
            </a:extLst>
          </p:cNvPr>
          <p:cNvSpPr txBox="1"/>
          <p:nvPr/>
        </p:nvSpPr>
        <p:spPr>
          <a:xfrm>
            <a:off x="6653818" y="5790737"/>
            <a:ext cx="323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THE DUPLICATE ROW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CCC9EB-EDF9-C271-0C05-29E38FC48121}"/>
              </a:ext>
            </a:extLst>
          </p:cNvPr>
          <p:cNvSpPr txBox="1"/>
          <p:nvPr/>
        </p:nvSpPr>
        <p:spPr>
          <a:xfrm>
            <a:off x="6653818" y="6074690"/>
            <a:ext cx="369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Remove the duplicate row with python code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drop_duplicates() function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FCEEB6-7B83-108C-9FAC-99CF4E31DC34}"/>
              </a:ext>
            </a:extLst>
          </p:cNvPr>
          <p:cNvSpPr txBox="1"/>
          <p:nvPr/>
        </p:nvSpPr>
        <p:spPr>
          <a:xfrm>
            <a:off x="3947828" y="4607923"/>
            <a:ext cx="654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1C5813-F891-76D6-57D9-01B2E6AD973F}"/>
              </a:ext>
            </a:extLst>
          </p:cNvPr>
          <p:cNvSpPr txBox="1"/>
          <p:nvPr/>
        </p:nvSpPr>
        <p:spPr>
          <a:xfrm>
            <a:off x="1266240" y="5388299"/>
            <a:ext cx="323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STANDARDIZATION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CBC90E8-2488-C078-D6B5-41F7430EA82F}"/>
              </a:ext>
            </a:extLst>
          </p:cNvPr>
          <p:cNvSpPr txBox="1"/>
          <p:nvPr/>
        </p:nvSpPr>
        <p:spPr>
          <a:xfrm>
            <a:off x="1266240" y="5672252"/>
            <a:ext cx="369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Data standardization with sklearn.preprocessing using standardScaler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A4F0C3-6AC2-E97E-F69C-2B231761BA1B}"/>
              </a:ext>
            </a:extLst>
          </p:cNvPr>
          <p:cNvSpPr txBox="1"/>
          <p:nvPr/>
        </p:nvSpPr>
        <p:spPr>
          <a:xfrm>
            <a:off x="3632823" y="2234638"/>
            <a:ext cx="654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F289537-76C7-A2ED-4DBB-79F589E617CE}"/>
              </a:ext>
            </a:extLst>
          </p:cNvPr>
          <p:cNvSpPr txBox="1"/>
          <p:nvPr/>
        </p:nvSpPr>
        <p:spPr>
          <a:xfrm>
            <a:off x="863130" y="2949066"/>
            <a:ext cx="323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EXTRACTION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A63F56-21F0-BCB8-D0D5-A949BC90D339}"/>
              </a:ext>
            </a:extLst>
          </p:cNvPr>
          <p:cNvSpPr txBox="1"/>
          <p:nvPr/>
        </p:nvSpPr>
        <p:spPr>
          <a:xfrm>
            <a:off x="892627" y="3282180"/>
            <a:ext cx="323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Extract the two features Super &amp; Carpet Area from existing feature “Area type” </a:t>
            </a:r>
          </a:p>
        </p:txBody>
      </p:sp>
    </p:spTree>
    <p:extLst>
      <p:ext uri="{BB962C8B-B14F-4D97-AF65-F5344CB8AC3E}">
        <p14:creationId xmlns:p14="http://schemas.microsoft.com/office/powerpoint/2010/main" val="425124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DB3A5B-DD1E-219C-195D-F3E76D504892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3C033AC4-0F0E-95EC-101C-9A1B137D4E68}"/>
              </a:ext>
            </a:extLst>
          </p:cNvPr>
          <p:cNvSpPr/>
          <p:nvPr/>
        </p:nvSpPr>
        <p:spPr>
          <a:xfrm>
            <a:off x="0" y="0"/>
            <a:ext cx="12201906" cy="6858000"/>
          </a:xfrm>
          <a:prstGeom prst="rect">
            <a:avLst/>
          </a:prstGeom>
          <a:solidFill>
            <a:schemeClr val="bg1">
              <a:lumMod val="95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04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FEATURE SELECTION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0AAE82-0248-A195-BCE3-55FB7CF34A5B}"/>
              </a:ext>
            </a:extLst>
          </p:cNvPr>
          <p:cNvCxnSpPr>
            <a:cxnSpLocks/>
          </p:cNvCxnSpPr>
          <p:nvPr/>
        </p:nvCxnSpPr>
        <p:spPr>
          <a:xfrm>
            <a:off x="375920" y="6539066"/>
            <a:ext cx="11324467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1BCB77-3686-DF39-B7B2-2173763F5973}"/>
              </a:ext>
            </a:extLst>
          </p:cNvPr>
          <p:cNvSpPr/>
          <p:nvPr/>
        </p:nvSpPr>
        <p:spPr>
          <a:xfrm>
            <a:off x="375920" y="1118748"/>
            <a:ext cx="3244645" cy="7570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BHK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309D77-7CED-ECF9-C64D-1E9CE64AFA9C}"/>
              </a:ext>
            </a:extLst>
          </p:cNvPr>
          <p:cNvSpPr/>
          <p:nvPr/>
        </p:nvSpPr>
        <p:spPr>
          <a:xfrm>
            <a:off x="375919" y="2099765"/>
            <a:ext cx="3244645" cy="7570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7CCC7F-9A04-038C-6968-35ABA5B86B19}"/>
              </a:ext>
            </a:extLst>
          </p:cNvPr>
          <p:cNvSpPr/>
          <p:nvPr/>
        </p:nvSpPr>
        <p:spPr>
          <a:xfrm>
            <a:off x="398780" y="3184949"/>
            <a:ext cx="3244645" cy="7570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AREA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7C8053-44A9-CE4E-8703-8CD9515A9B0B}"/>
              </a:ext>
            </a:extLst>
          </p:cNvPr>
          <p:cNvSpPr/>
          <p:nvPr/>
        </p:nvSpPr>
        <p:spPr>
          <a:xfrm>
            <a:off x="3161642" y="1145667"/>
            <a:ext cx="1052052" cy="757076"/>
          </a:xfrm>
          <a:prstGeom prst="rightArrow">
            <a:avLst>
              <a:gd name="adj1" fmla="val 43021"/>
              <a:gd name="adj2" fmla="val 618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3F70C9-9351-7A57-7144-D13B762A3E23}"/>
              </a:ext>
            </a:extLst>
          </p:cNvPr>
          <p:cNvSpPr/>
          <p:nvPr/>
        </p:nvSpPr>
        <p:spPr>
          <a:xfrm>
            <a:off x="398779" y="4290950"/>
            <a:ext cx="3244645" cy="7570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CARPET 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DE8E8A-0FF6-D57E-F434-E58FB2120F96}"/>
              </a:ext>
            </a:extLst>
          </p:cNvPr>
          <p:cNvSpPr/>
          <p:nvPr/>
        </p:nvSpPr>
        <p:spPr>
          <a:xfrm>
            <a:off x="398779" y="5445733"/>
            <a:ext cx="3244645" cy="7570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BATHROOM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682F04-DC46-88E4-308E-412C43E214CC}"/>
              </a:ext>
            </a:extLst>
          </p:cNvPr>
          <p:cNvSpPr/>
          <p:nvPr/>
        </p:nvSpPr>
        <p:spPr>
          <a:xfrm>
            <a:off x="3161642" y="2099765"/>
            <a:ext cx="1052052" cy="757076"/>
          </a:xfrm>
          <a:prstGeom prst="rightArrow">
            <a:avLst>
              <a:gd name="adj1" fmla="val 43021"/>
              <a:gd name="adj2" fmla="val 618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296548F-28ED-91A9-DAD6-5FCCB4F2FF1E}"/>
              </a:ext>
            </a:extLst>
          </p:cNvPr>
          <p:cNvSpPr/>
          <p:nvPr/>
        </p:nvSpPr>
        <p:spPr>
          <a:xfrm>
            <a:off x="3161642" y="3184949"/>
            <a:ext cx="1052052" cy="757076"/>
          </a:xfrm>
          <a:prstGeom prst="rightArrow">
            <a:avLst>
              <a:gd name="adj1" fmla="val 43021"/>
              <a:gd name="adj2" fmla="val 618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51EE34-ADB6-2C8D-FD46-AEF500BF305E}"/>
              </a:ext>
            </a:extLst>
          </p:cNvPr>
          <p:cNvSpPr/>
          <p:nvPr/>
        </p:nvSpPr>
        <p:spPr>
          <a:xfrm>
            <a:off x="3161642" y="4346008"/>
            <a:ext cx="1052052" cy="757076"/>
          </a:xfrm>
          <a:prstGeom prst="rightArrow">
            <a:avLst>
              <a:gd name="adj1" fmla="val 43021"/>
              <a:gd name="adj2" fmla="val 618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C4C208-1ECF-2AA1-E9AE-85D1293E929C}"/>
              </a:ext>
            </a:extLst>
          </p:cNvPr>
          <p:cNvSpPr/>
          <p:nvPr/>
        </p:nvSpPr>
        <p:spPr>
          <a:xfrm>
            <a:off x="3161642" y="5521589"/>
            <a:ext cx="1052052" cy="757076"/>
          </a:xfrm>
          <a:prstGeom prst="rightArrow">
            <a:avLst>
              <a:gd name="adj1" fmla="val 43021"/>
              <a:gd name="adj2" fmla="val 618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F3E2D5-23BE-86C2-2EE1-15E935F2BB76}"/>
              </a:ext>
            </a:extLst>
          </p:cNvPr>
          <p:cNvSpPr/>
          <p:nvPr/>
        </p:nvSpPr>
        <p:spPr>
          <a:xfrm>
            <a:off x="6026334" y="1234833"/>
            <a:ext cx="2929077" cy="2747058"/>
          </a:xfrm>
          <a:prstGeom prst="ellipse">
            <a:avLst/>
          </a:prstGeom>
          <a:solidFill>
            <a:srgbClr val="215F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E4A77B-5AFA-3843-0974-0AB5BEFF6E69}"/>
              </a:ext>
            </a:extLst>
          </p:cNvPr>
          <p:cNvSpPr/>
          <p:nvPr/>
        </p:nvSpPr>
        <p:spPr>
          <a:xfrm>
            <a:off x="8693982" y="1234833"/>
            <a:ext cx="2929077" cy="2747058"/>
          </a:xfrm>
          <a:prstGeom prst="ellipse">
            <a:avLst/>
          </a:prstGeom>
          <a:solidFill>
            <a:srgbClr val="215F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70518-8C07-845E-34BA-1768A72E3728}"/>
              </a:ext>
            </a:extLst>
          </p:cNvPr>
          <p:cNvSpPr/>
          <p:nvPr/>
        </p:nvSpPr>
        <p:spPr>
          <a:xfrm>
            <a:off x="6026334" y="3295644"/>
            <a:ext cx="2929077" cy="2747058"/>
          </a:xfrm>
          <a:prstGeom prst="ellipse">
            <a:avLst/>
          </a:prstGeom>
          <a:solidFill>
            <a:srgbClr val="215F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0845D2-3D4E-AB0D-DF8D-1F0936001686}"/>
              </a:ext>
            </a:extLst>
          </p:cNvPr>
          <p:cNvSpPr/>
          <p:nvPr/>
        </p:nvSpPr>
        <p:spPr>
          <a:xfrm>
            <a:off x="8693982" y="3295644"/>
            <a:ext cx="2929077" cy="2747058"/>
          </a:xfrm>
          <a:prstGeom prst="ellipse">
            <a:avLst/>
          </a:prstGeom>
          <a:solidFill>
            <a:srgbClr val="215F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9AC04F-79D7-C68B-5530-2608AD69EEDA}"/>
              </a:ext>
            </a:extLst>
          </p:cNvPr>
          <p:cNvSpPr/>
          <p:nvPr/>
        </p:nvSpPr>
        <p:spPr>
          <a:xfrm>
            <a:off x="7421188" y="2361415"/>
            <a:ext cx="2929077" cy="2747058"/>
          </a:xfrm>
          <a:prstGeom prst="ellipse">
            <a:avLst/>
          </a:prstGeom>
          <a:solidFill>
            <a:srgbClr val="215F9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Bed outline">
            <a:extLst>
              <a:ext uri="{FF2B5EF4-FFF2-40B4-BE49-F238E27FC236}">
                <a16:creationId xmlns:a16="http://schemas.microsoft.com/office/drawing/2014/main" id="{39627FA8-5D0D-4AE2-348C-57373BA09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6907" y="1707980"/>
            <a:ext cx="688231" cy="6882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60B35B-44BB-1D09-9FF0-EF82A47D7A09}"/>
              </a:ext>
            </a:extLst>
          </p:cNvPr>
          <p:cNvSpPr txBox="1"/>
          <p:nvPr/>
        </p:nvSpPr>
        <p:spPr>
          <a:xfrm>
            <a:off x="6882942" y="2330637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BHK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137D13-840F-0904-C848-458775559B44}"/>
              </a:ext>
            </a:extLst>
          </p:cNvPr>
          <p:cNvSpPr txBox="1"/>
          <p:nvPr/>
        </p:nvSpPr>
        <p:spPr>
          <a:xfrm>
            <a:off x="6504556" y="5111334"/>
            <a:ext cx="17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BATHROOM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00617-F466-3164-824C-0E3371CC99FB}"/>
              </a:ext>
            </a:extLst>
          </p:cNvPr>
          <p:cNvSpPr txBox="1"/>
          <p:nvPr/>
        </p:nvSpPr>
        <p:spPr>
          <a:xfrm>
            <a:off x="9911227" y="4981527"/>
            <a:ext cx="1325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CARPET AREA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62D846-187D-A543-76FE-853ABE9B1C9D}"/>
              </a:ext>
            </a:extLst>
          </p:cNvPr>
          <p:cNvSpPr txBox="1"/>
          <p:nvPr/>
        </p:nvSpPr>
        <p:spPr>
          <a:xfrm>
            <a:off x="9768761" y="2172251"/>
            <a:ext cx="1467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SUPER AREA</a:t>
            </a:r>
          </a:p>
        </p:txBody>
      </p:sp>
      <p:pic>
        <p:nvPicPr>
          <p:cNvPr id="42" name="Graphic 41" descr="Alterations &amp; Tailoring outline">
            <a:extLst>
              <a:ext uri="{FF2B5EF4-FFF2-40B4-BE49-F238E27FC236}">
                <a16:creationId xmlns:a16="http://schemas.microsoft.com/office/drawing/2014/main" id="{7BABB253-655B-7E30-C60A-A483A6E0E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4255" y="1602346"/>
            <a:ext cx="662892" cy="662892"/>
          </a:xfrm>
          <a:prstGeom prst="rect">
            <a:avLst/>
          </a:prstGeom>
        </p:spPr>
      </p:pic>
      <p:pic>
        <p:nvPicPr>
          <p:cNvPr id="49" name="Graphic 48" descr="Alterations &amp; Tailoring outline">
            <a:extLst>
              <a:ext uri="{FF2B5EF4-FFF2-40B4-BE49-F238E27FC236}">
                <a16:creationId xmlns:a16="http://schemas.microsoft.com/office/drawing/2014/main" id="{E7342612-212A-9277-8019-FFC4307DF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2743" y="4419261"/>
            <a:ext cx="662892" cy="662892"/>
          </a:xfrm>
          <a:prstGeom prst="rect">
            <a:avLst/>
          </a:prstGeom>
        </p:spPr>
      </p:pic>
      <p:pic>
        <p:nvPicPr>
          <p:cNvPr id="51" name="Graphic 50" descr="Shower outline">
            <a:extLst>
              <a:ext uri="{FF2B5EF4-FFF2-40B4-BE49-F238E27FC236}">
                <a16:creationId xmlns:a16="http://schemas.microsoft.com/office/drawing/2014/main" id="{43B68DE7-7AD7-2AF4-2D15-8C9029CB8A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1470" y="4473981"/>
            <a:ext cx="676163" cy="67616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B7FB342-2082-CB7A-8DF8-881D8E776AF7}"/>
              </a:ext>
            </a:extLst>
          </p:cNvPr>
          <p:cNvSpPr txBox="1"/>
          <p:nvPr/>
        </p:nvSpPr>
        <p:spPr>
          <a:xfrm>
            <a:off x="8484789" y="3702442"/>
            <a:ext cx="801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SIZE</a:t>
            </a:r>
          </a:p>
        </p:txBody>
      </p:sp>
      <p:pic>
        <p:nvPicPr>
          <p:cNvPr id="57" name="Graphic 56" descr="Architecture outline">
            <a:extLst>
              <a:ext uri="{FF2B5EF4-FFF2-40B4-BE49-F238E27FC236}">
                <a16:creationId xmlns:a16="http://schemas.microsoft.com/office/drawing/2014/main" id="{C1E5510E-63CC-296C-AF73-321769F95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66830" y="3165124"/>
            <a:ext cx="670276" cy="6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7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05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CROSS-VALIDATION AND MODEL TRAINING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236E21-F72F-F14A-E9A7-CBAA8C539F5B}"/>
              </a:ext>
            </a:extLst>
          </p:cNvPr>
          <p:cNvCxnSpPr/>
          <p:nvPr/>
        </p:nvCxnSpPr>
        <p:spPr>
          <a:xfrm>
            <a:off x="14752" y="68119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0FF766-2DCC-0407-0703-4D5E84E36091}"/>
              </a:ext>
            </a:extLst>
          </p:cNvPr>
          <p:cNvCxnSpPr>
            <a:cxnSpLocks/>
          </p:cNvCxnSpPr>
          <p:nvPr/>
        </p:nvCxnSpPr>
        <p:spPr>
          <a:xfrm>
            <a:off x="0" y="681355"/>
            <a:ext cx="4572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2CDEEE-81E5-AB5B-C181-894D330E74EC}"/>
              </a:ext>
            </a:extLst>
          </p:cNvPr>
          <p:cNvGrpSpPr/>
          <p:nvPr/>
        </p:nvGrpSpPr>
        <p:grpSpPr>
          <a:xfrm>
            <a:off x="323845" y="1254932"/>
            <a:ext cx="5589074" cy="1238466"/>
            <a:chOff x="323848" y="1198133"/>
            <a:chExt cx="5589074" cy="1238466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C75ECE17-FBA2-3CF9-A018-9A05D9EF4115}"/>
                </a:ext>
              </a:extLst>
            </p:cNvPr>
            <p:cNvSpPr/>
            <p:nvPr/>
          </p:nvSpPr>
          <p:spPr>
            <a:xfrm rot="10800000">
              <a:off x="323848" y="1415846"/>
              <a:ext cx="4924426" cy="717754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215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AD6BD1-6492-313E-8603-45179745D623}"/>
                </a:ext>
              </a:extLst>
            </p:cNvPr>
            <p:cNvSpPr txBox="1"/>
            <p:nvPr/>
          </p:nvSpPr>
          <p:spPr>
            <a:xfrm>
              <a:off x="1864282" y="1580532"/>
              <a:ext cx="1843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Testing Size 30%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DBCCAD0-1A71-A5FA-8FBC-DBC2AF0E44A2}"/>
                </a:ext>
              </a:extLst>
            </p:cNvPr>
            <p:cNvGrpSpPr/>
            <p:nvPr/>
          </p:nvGrpSpPr>
          <p:grpSpPr>
            <a:xfrm>
              <a:off x="4742884" y="1198133"/>
              <a:ext cx="1170038" cy="1170038"/>
              <a:chOff x="3013282" y="1200522"/>
              <a:chExt cx="1170038" cy="1170038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A3FAA441-F269-1091-5936-03F6B55BC73D}"/>
                  </a:ext>
                </a:extLst>
              </p:cNvPr>
              <p:cNvSpPr/>
              <p:nvPr/>
            </p:nvSpPr>
            <p:spPr>
              <a:xfrm>
                <a:off x="3013282" y="1200522"/>
                <a:ext cx="1170038" cy="1170038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" name="Graphic 10" descr="Harvey Balls 50% outline">
                <a:extLst>
                  <a:ext uri="{FF2B5EF4-FFF2-40B4-BE49-F238E27FC236}">
                    <a16:creationId xmlns:a16="http://schemas.microsoft.com/office/drawing/2014/main" id="{06754E67-F2C4-E984-E576-A3C232E6C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52186" y="1471151"/>
                <a:ext cx="573964" cy="573964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723F26-1BA1-A220-EF60-9AAA06188D7C}"/>
                </a:ext>
              </a:extLst>
            </p:cNvPr>
            <p:cNvSpPr txBox="1"/>
            <p:nvPr/>
          </p:nvSpPr>
          <p:spPr>
            <a:xfrm>
              <a:off x="1670408" y="2128822"/>
              <a:ext cx="2488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Using train_test_split function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FF9D22A-EE90-4E73-BD04-5F6E66E5F3D5}"/>
              </a:ext>
            </a:extLst>
          </p:cNvPr>
          <p:cNvGrpSpPr/>
          <p:nvPr/>
        </p:nvGrpSpPr>
        <p:grpSpPr>
          <a:xfrm>
            <a:off x="323845" y="2960921"/>
            <a:ext cx="5589077" cy="1279880"/>
            <a:chOff x="323845" y="2919259"/>
            <a:chExt cx="5589077" cy="1279880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201C3FB6-F145-E723-3AD3-99E23857FA37}"/>
                </a:ext>
              </a:extLst>
            </p:cNvPr>
            <p:cNvSpPr/>
            <p:nvPr/>
          </p:nvSpPr>
          <p:spPr>
            <a:xfrm rot="10800000">
              <a:off x="323845" y="3185960"/>
              <a:ext cx="4924425" cy="717754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215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84D5C-7A35-721A-9283-99EFE24A7FAC}"/>
                </a:ext>
              </a:extLst>
            </p:cNvPr>
            <p:cNvSpPr txBox="1"/>
            <p:nvPr/>
          </p:nvSpPr>
          <p:spPr>
            <a:xfrm>
              <a:off x="976055" y="3256776"/>
              <a:ext cx="4076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StandardScaler, Polynomial, Linear regression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A864FB-C3A4-63DD-1134-9EFE166CFA0C}"/>
                </a:ext>
              </a:extLst>
            </p:cNvPr>
            <p:cNvSpPr txBox="1"/>
            <p:nvPr/>
          </p:nvSpPr>
          <p:spPr>
            <a:xfrm>
              <a:off x="1438906" y="3891362"/>
              <a:ext cx="2889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Using sklearn library preprocessing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ADB62E1-9C3C-967A-7FB1-83C49D4E0675}"/>
                </a:ext>
              </a:extLst>
            </p:cNvPr>
            <p:cNvGrpSpPr/>
            <p:nvPr/>
          </p:nvGrpSpPr>
          <p:grpSpPr>
            <a:xfrm>
              <a:off x="4742884" y="2919259"/>
              <a:ext cx="1170038" cy="1170038"/>
              <a:chOff x="3052915" y="2608620"/>
              <a:chExt cx="1170038" cy="1170038"/>
            </a:xfrm>
          </p:grpSpPr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5CA229CB-7E6F-648F-F145-31173E84AD54}"/>
                  </a:ext>
                </a:extLst>
              </p:cNvPr>
              <p:cNvSpPr/>
              <p:nvPr/>
            </p:nvSpPr>
            <p:spPr>
              <a:xfrm>
                <a:off x="3052915" y="2608620"/>
                <a:ext cx="1170038" cy="1170038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" name="Graphic 21" descr="Closed book outline">
                <a:extLst>
                  <a:ext uri="{FF2B5EF4-FFF2-40B4-BE49-F238E27FC236}">
                    <a16:creationId xmlns:a16="http://schemas.microsoft.com/office/drawing/2014/main" id="{106047C9-6689-C838-B9E0-ADBA29969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23640" y="2980086"/>
                <a:ext cx="463668" cy="463668"/>
              </a:xfrm>
              <a:prstGeom prst="rect">
                <a:avLst/>
              </a:prstGeom>
            </p:spPr>
          </p:pic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096677-9E10-AB5F-331F-1BD3A8A25508}"/>
              </a:ext>
            </a:extLst>
          </p:cNvPr>
          <p:cNvGrpSpPr/>
          <p:nvPr/>
        </p:nvGrpSpPr>
        <p:grpSpPr>
          <a:xfrm>
            <a:off x="323845" y="4708325"/>
            <a:ext cx="5589077" cy="1266055"/>
            <a:chOff x="323845" y="4651526"/>
            <a:chExt cx="5589077" cy="1266055"/>
          </a:xfrm>
        </p:grpSpPr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2B7ACE0E-EAA6-1281-7423-D7E48828A62C}"/>
                </a:ext>
              </a:extLst>
            </p:cNvPr>
            <p:cNvSpPr/>
            <p:nvPr/>
          </p:nvSpPr>
          <p:spPr>
            <a:xfrm rot="10800000">
              <a:off x="323845" y="4895491"/>
              <a:ext cx="4924423" cy="717754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215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42D396-A569-B564-22FC-646A24A50F6D}"/>
                </a:ext>
              </a:extLst>
            </p:cNvPr>
            <p:cNvSpPr txBox="1"/>
            <p:nvPr/>
          </p:nvSpPr>
          <p:spPr>
            <a:xfrm>
              <a:off x="645490" y="4956227"/>
              <a:ext cx="4436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Determine parameter and separate task with Pipeline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D370D2-74C4-ED6C-91A5-A901420F4ECE}"/>
                </a:ext>
              </a:extLst>
            </p:cNvPr>
            <p:cNvSpPr txBox="1"/>
            <p:nvPr/>
          </p:nvSpPr>
          <p:spPr>
            <a:xfrm>
              <a:off x="1089382" y="5609804"/>
              <a:ext cx="3450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Using pipeline function for separate task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9FEF25-40EE-56D5-C8AE-966F6D6775DD}"/>
                </a:ext>
              </a:extLst>
            </p:cNvPr>
            <p:cNvGrpSpPr/>
            <p:nvPr/>
          </p:nvGrpSpPr>
          <p:grpSpPr>
            <a:xfrm>
              <a:off x="4742884" y="4651526"/>
              <a:ext cx="1170038" cy="1170038"/>
              <a:chOff x="3052915" y="4108601"/>
              <a:chExt cx="1170038" cy="1170038"/>
            </a:xfrm>
          </p:grpSpPr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365E009E-F618-36A5-2C54-F57F11510977}"/>
                  </a:ext>
                </a:extLst>
              </p:cNvPr>
              <p:cNvSpPr/>
              <p:nvPr/>
            </p:nvSpPr>
            <p:spPr>
              <a:xfrm>
                <a:off x="3052915" y="4108601"/>
                <a:ext cx="1170038" cy="1170038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" name="Graphic 28" descr="Clipboard Checked outline">
                <a:extLst>
                  <a:ext uri="{FF2B5EF4-FFF2-40B4-BE49-F238E27FC236}">
                    <a16:creationId xmlns:a16="http://schemas.microsoft.com/office/drawing/2014/main" id="{005A8A92-B6BE-F265-B16A-5E68D17DD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33755" y="4352566"/>
                <a:ext cx="643438" cy="643438"/>
              </a:xfrm>
              <a:prstGeom prst="rect">
                <a:avLst/>
              </a:prstGeom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9C42F48-5D20-5014-8219-1C967C5E931B}"/>
              </a:ext>
            </a:extLst>
          </p:cNvPr>
          <p:cNvGrpSpPr/>
          <p:nvPr/>
        </p:nvGrpSpPr>
        <p:grpSpPr>
          <a:xfrm>
            <a:off x="6163951" y="1198133"/>
            <a:ext cx="5672580" cy="1295265"/>
            <a:chOff x="6163951" y="1198133"/>
            <a:chExt cx="5672580" cy="1295265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B0FC389-8FC2-FE21-7465-EEF03E6CA1D4}"/>
                </a:ext>
              </a:extLst>
            </p:cNvPr>
            <p:cNvSpPr/>
            <p:nvPr/>
          </p:nvSpPr>
          <p:spPr>
            <a:xfrm>
              <a:off x="6667499" y="1424275"/>
              <a:ext cx="5169032" cy="717754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215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A15439-5C06-3A95-BBA8-AEAC3FC379A5}"/>
                </a:ext>
              </a:extLst>
            </p:cNvPr>
            <p:cNvSpPr txBox="1"/>
            <p:nvPr/>
          </p:nvSpPr>
          <p:spPr>
            <a:xfrm>
              <a:off x="8241461" y="1580532"/>
              <a:ext cx="172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GridSearchCV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0A391C-2268-61A4-7338-EFF7C9522289}"/>
                </a:ext>
              </a:extLst>
            </p:cNvPr>
            <p:cNvSpPr txBox="1"/>
            <p:nvPr/>
          </p:nvSpPr>
          <p:spPr>
            <a:xfrm>
              <a:off x="6859864" y="2185621"/>
              <a:ext cx="4976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Perform an automated hyperparameter tuning process.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4F12732-01C2-52EF-4C5D-EA58B967CD57}"/>
                </a:ext>
              </a:extLst>
            </p:cNvPr>
            <p:cNvGrpSpPr/>
            <p:nvPr/>
          </p:nvGrpSpPr>
          <p:grpSpPr>
            <a:xfrm>
              <a:off x="6163951" y="1198133"/>
              <a:ext cx="1170038" cy="1170038"/>
              <a:chOff x="7784693" y="1167103"/>
              <a:chExt cx="1170038" cy="1170038"/>
            </a:xfrm>
          </p:grpSpPr>
          <p:sp>
            <p:nvSpPr>
              <p:cNvPr id="35" name="Diamond 34">
                <a:extLst>
                  <a:ext uri="{FF2B5EF4-FFF2-40B4-BE49-F238E27FC236}">
                    <a16:creationId xmlns:a16="http://schemas.microsoft.com/office/drawing/2014/main" id="{1E2E499B-A6CF-8C50-F536-F0B6CEBED2DA}"/>
                  </a:ext>
                </a:extLst>
              </p:cNvPr>
              <p:cNvSpPr/>
              <p:nvPr/>
            </p:nvSpPr>
            <p:spPr>
              <a:xfrm>
                <a:off x="7784693" y="1167103"/>
                <a:ext cx="1170038" cy="1170038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5" name="Graphic 44" descr="Speedometer Low outline">
                <a:extLst>
                  <a:ext uri="{FF2B5EF4-FFF2-40B4-BE49-F238E27FC236}">
                    <a16:creationId xmlns:a16="http://schemas.microsoft.com/office/drawing/2014/main" id="{AAC27CDE-2455-CD51-3B60-92F9BD6CF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065533" y="1361939"/>
                <a:ext cx="643438" cy="643438"/>
              </a:xfrm>
              <a:prstGeom prst="rect">
                <a:avLst/>
              </a:prstGeom>
            </p:spPr>
          </p:pic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51B9F9-39FF-2E06-FDD3-E18262521111}"/>
              </a:ext>
            </a:extLst>
          </p:cNvPr>
          <p:cNvGrpSpPr/>
          <p:nvPr/>
        </p:nvGrpSpPr>
        <p:grpSpPr>
          <a:xfrm>
            <a:off x="6163951" y="2972379"/>
            <a:ext cx="5672580" cy="1719266"/>
            <a:chOff x="6163951" y="2972379"/>
            <a:chExt cx="5672580" cy="1719266"/>
          </a:xfrm>
        </p:grpSpPr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C0C67C55-7CCB-A850-5BDB-073AC427A60C}"/>
                </a:ext>
              </a:extLst>
            </p:cNvPr>
            <p:cNvSpPr/>
            <p:nvPr/>
          </p:nvSpPr>
          <p:spPr>
            <a:xfrm>
              <a:off x="6781800" y="3229551"/>
              <a:ext cx="5054731" cy="717754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215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B0462A-B3AD-461A-F7FC-8E3CA214C35F}"/>
                </a:ext>
              </a:extLst>
            </p:cNvPr>
            <p:cNvSpPr txBox="1"/>
            <p:nvPr/>
          </p:nvSpPr>
          <p:spPr>
            <a:xfrm>
              <a:off x="8241461" y="3385808"/>
              <a:ext cx="1997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Cross-validation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1787C-4109-60B9-E1C8-C77E7E9AE27A}"/>
                </a:ext>
              </a:extLst>
            </p:cNvPr>
            <p:cNvSpPr txBox="1"/>
            <p:nvPr/>
          </p:nvSpPr>
          <p:spPr>
            <a:xfrm>
              <a:off x="6974167" y="3952981"/>
              <a:ext cx="43415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Leads to the best performance on the training set based on the chosen scoring metric (negative mean absolute error here).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F8F35F4-7EDC-FE6A-3587-DDA486707349}"/>
                </a:ext>
              </a:extLst>
            </p:cNvPr>
            <p:cNvGrpSpPr/>
            <p:nvPr/>
          </p:nvGrpSpPr>
          <p:grpSpPr>
            <a:xfrm>
              <a:off x="6163951" y="2972379"/>
              <a:ext cx="1170038" cy="1170038"/>
              <a:chOff x="7800391" y="2639004"/>
              <a:chExt cx="1170038" cy="1170038"/>
            </a:xfrm>
          </p:grpSpPr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3E3A2A4F-EA37-E974-25CD-99D9B516D512}"/>
                  </a:ext>
                </a:extLst>
              </p:cNvPr>
              <p:cNvSpPr/>
              <p:nvPr/>
            </p:nvSpPr>
            <p:spPr>
              <a:xfrm>
                <a:off x="7800391" y="2639004"/>
                <a:ext cx="1170038" cy="1170038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Graphic 46" descr="Inbox Cross outline">
                <a:extLst>
                  <a:ext uri="{FF2B5EF4-FFF2-40B4-BE49-F238E27FC236}">
                    <a16:creationId xmlns:a16="http://schemas.microsoft.com/office/drawing/2014/main" id="{9850E12F-CCFB-4E84-66CB-D8F0A5887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74610" y="2821540"/>
                <a:ext cx="639006" cy="639006"/>
              </a:xfrm>
              <a:prstGeom prst="rect">
                <a:avLst/>
              </a:prstGeom>
            </p:spPr>
          </p:pic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37647B-C441-84A6-5719-794764799694}"/>
              </a:ext>
            </a:extLst>
          </p:cNvPr>
          <p:cNvGrpSpPr/>
          <p:nvPr/>
        </p:nvGrpSpPr>
        <p:grpSpPr>
          <a:xfrm>
            <a:off x="6163951" y="4643748"/>
            <a:ext cx="5672580" cy="1259804"/>
            <a:chOff x="6163951" y="4643748"/>
            <a:chExt cx="5672580" cy="1259804"/>
          </a:xfrm>
        </p:grpSpPr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95AA6651-6F83-AA37-2613-830A04C16E1F}"/>
                </a:ext>
              </a:extLst>
            </p:cNvPr>
            <p:cNvSpPr/>
            <p:nvPr/>
          </p:nvSpPr>
          <p:spPr>
            <a:xfrm>
              <a:off x="6781801" y="4872345"/>
              <a:ext cx="5054730" cy="717754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215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16D7F6-39D9-3827-8F65-AAF8D438DC9F}"/>
                </a:ext>
              </a:extLst>
            </p:cNvPr>
            <p:cNvSpPr txBox="1"/>
            <p:nvPr/>
          </p:nvSpPr>
          <p:spPr>
            <a:xfrm>
              <a:off x="8241461" y="4996004"/>
              <a:ext cx="713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Fit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6CCAD5-E49A-1B5F-3D8A-E417698E54D2}"/>
                </a:ext>
              </a:extLst>
            </p:cNvPr>
            <p:cNvSpPr txBox="1"/>
            <p:nvPr/>
          </p:nvSpPr>
          <p:spPr>
            <a:xfrm>
              <a:off x="7204661" y="5595775"/>
              <a:ext cx="28008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Using fit function to fit the data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8214C1-C5E8-0DE1-6E5A-B48E35F075AB}"/>
                </a:ext>
              </a:extLst>
            </p:cNvPr>
            <p:cNvGrpSpPr/>
            <p:nvPr/>
          </p:nvGrpSpPr>
          <p:grpSpPr>
            <a:xfrm>
              <a:off x="6163951" y="4643748"/>
              <a:ext cx="1170038" cy="1170038"/>
              <a:chOff x="7687951" y="4643748"/>
              <a:chExt cx="1170038" cy="1170038"/>
            </a:xfrm>
          </p:grpSpPr>
          <p:sp>
            <p:nvSpPr>
              <p:cNvPr id="49" name="Diamond 48">
                <a:extLst>
                  <a:ext uri="{FF2B5EF4-FFF2-40B4-BE49-F238E27FC236}">
                    <a16:creationId xmlns:a16="http://schemas.microsoft.com/office/drawing/2014/main" id="{8CBBEF17-CFEE-5850-48C3-9447FAB13193}"/>
                  </a:ext>
                </a:extLst>
              </p:cNvPr>
              <p:cNvSpPr/>
              <p:nvPr/>
            </p:nvSpPr>
            <p:spPr>
              <a:xfrm>
                <a:off x="7687951" y="4643748"/>
                <a:ext cx="1170038" cy="1170038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Server outline">
                <a:extLst>
                  <a:ext uri="{FF2B5EF4-FFF2-40B4-BE49-F238E27FC236}">
                    <a16:creationId xmlns:a16="http://schemas.microsoft.com/office/drawing/2014/main" id="{15353FA8-189C-1096-3CE3-D99188A5F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965488" y="4924089"/>
                <a:ext cx="640507" cy="6405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2142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DB3A5B-DD1E-219C-195D-F3E76D504892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3C033AC4-0F0E-95EC-101C-9A1B137D4E68}"/>
              </a:ext>
            </a:extLst>
          </p:cNvPr>
          <p:cNvSpPr/>
          <p:nvPr/>
        </p:nvSpPr>
        <p:spPr>
          <a:xfrm>
            <a:off x="0" y="0"/>
            <a:ext cx="12201906" cy="6858000"/>
          </a:xfrm>
          <a:prstGeom prst="rect">
            <a:avLst/>
          </a:prstGeom>
          <a:solidFill>
            <a:schemeClr val="bg1">
              <a:lumMod val="95000"/>
              <a:alpha val="6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06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FEATURE COMPARE WITH DEGREE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0AAE82-0248-A195-BCE3-55FB7CF34A5B}"/>
              </a:ext>
            </a:extLst>
          </p:cNvPr>
          <p:cNvCxnSpPr>
            <a:cxnSpLocks/>
          </p:cNvCxnSpPr>
          <p:nvPr/>
        </p:nvCxnSpPr>
        <p:spPr>
          <a:xfrm>
            <a:off x="375920" y="6539066"/>
            <a:ext cx="11324467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25B7D1-BAAE-1F60-C127-15AA81293C80}"/>
              </a:ext>
            </a:extLst>
          </p:cNvPr>
          <p:cNvSpPr/>
          <p:nvPr/>
        </p:nvSpPr>
        <p:spPr>
          <a:xfrm>
            <a:off x="548639" y="5355231"/>
            <a:ext cx="2858477" cy="899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A38D58A-849A-3B40-05C6-24BCDE665AFE}"/>
              </a:ext>
            </a:extLst>
          </p:cNvPr>
          <p:cNvGrpSpPr/>
          <p:nvPr/>
        </p:nvGrpSpPr>
        <p:grpSpPr>
          <a:xfrm>
            <a:off x="2759412" y="4905365"/>
            <a:ext cx="2862072" cy="1342154"/>
            <a:chOff x="2760343" y="4905365"/>
            <a:chExt cx="2129710" cy="13421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2B56F1-2D07-AC5F-F686-C0599B13A51C}"/>
                </a:ext>
              </a:extLst>
            </p:cNvPr>
            <p:cNvSpPr/>
            <p:nvPr/>
          </p:nvSpPr>
          <p:spPr>
            <a:xfrm>
              <a:off x="2760343" y="4905365"/>
              <a:ext cx="2129710" cy="8997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9553109D-F21F-06F7-D278-31618BE3AACE}"/>
                </a:ext>
              </a:extLst>
            </p:cNvPr>
            <p:cNvSpPr/>
            <p:nvPr/>
          </p:nvSpPr>
          <p:spPr>
            <a:xfrm rot="10800000">
              <a:off x="2760344" y="5805095"/>
              <a:ext cx="481966" cy="442424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209F463-1046-E67C-E083-28F52FEF90C8}"/>
              </a:ext>
            </a:extLst>
          </p:cNvPr>
          <p:cNvGrpSpPr/>
          <p:nvPr/>
        </p:nvGrpSpPr>
        <p:grpSpPr>
          <a:xfrm>
            <a:off x="5142250" y="4508378"/>
            <a:ext cx="2862072" cy="1303928"/>
            <a:chOff x="4755005" y="4501292"/>
            <a:chExt cx="2864752" cy="13039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D2C175-6485-4A8E-B660-7522CAF9378D}"/>
                </a:ext>
              </a:extLst>
            </p:cNvPr>
            <p:cNvSpPr/>
            <p:nvPr/>
          </p:nvSpPr>
          <p:spPr>
            <a:xfrm>
              <a:off x="4755005" y="4501292"/>
              <a:ext cx="2864752" cy="89973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F022DDDA-C437-6B56-84BA-646F664A7B08}"/>
                </a:ext>
              </a:extLst>
            </p:cNvPr>
            <p:cNvSpPr/>
            <p:nvPr/>
          </p:nvSpPr>
          <p:spPr>
            <a:xfrm rot="10800000">
              <a:off x="4755451" y="5401149"/>
              <a:ext cx="469773" cy="404071"/>
            </a:xfrm>
            <a:prstGeom prst="rtTriangl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972269-A154-DF28-1C39-169613A322C7}"/>
              </a:ext>
            </a:extLst>
          </p:cNvPr>
          <p:cNvGrpSpPr/>
          <p:nvPr/>
        </p:nvGrpSpPr>
        <p:grpSpPr>
          <a:xfrm>
            <a:off x="7417016" y="4109001"/>
            <a:ext cx="2874678" cy="1297434"/>
            <a:chOff x="4498950" y="3323183"/>
            <a:chExt cx="2291479" cy="12974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358EC3-1147-A2AF-849C-62E93F812077}"/>
                </a:ext>
              </a:extLst>
            </p:cNvPr>
            <p:cNvSpPr/>
            <p:nvPr/>
          </p:nvSpPr>
          <p:spPr>
            <a:xfrm>
              <a:off x="4508999" y="3323183"/>
              <a:ext cx="2281430" cy="8997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69E339CE-ABD7-A6E6-6FB9-F3AB108D110A}"/>
                </a:ext>
              </a:extLst>
            </p:cNvPr>
            <p:cNvSpPr/>
            <p:nvPr/>
          </p:nvSpPr>
          <p:spPr>
            <a:xfrm rot="10800000">
              <a:off x="4498950" y="4216546"/>
              <a:ext cx="469773" cy="40407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52C5B3-18BA-A645-08B6-F9A5BADC98F3}"/>
              </a:ext>
            </a:extLst>
          </p:cNvPr>
          <p:cNvGrpSpPr/>
          <p:nvPr/>
        </p:nvGrpSpPr>
        <p:grpSpPr>
          <a:xfrm>
            <a:off x="9813630" y="3720811"/>
            <a:ext cx="2144690" cy="1304046"/>
            <a:chOff x="5198236" y="3220676"/>
            <a:chExt cx="2144690" cy="1304046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44DCD162-3C97-48AE-A816-C70C53D509D3}"/>
                </a:ext>
              </a:extLst>
            </p:cNvPr>
            <p:cNvSpPr/>
            <p:nvPr/>
          </p:nvSpPr>
          <p:spPr>
            <a:xfrm rot="10800000">
              <a:off x="5200142" y="4120651"/>
              <a:ext cx="469773" cy="40407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E303A4-44BF-4043-6721-AABCD72CCADB}"/>
                </a:ext>
              </a:extLst>
            </p:cNvPr>
            <p:cNvSpPr/>
            <p:nvPr/>
          </p:nvSpPr>
          <p:spPr>
            <a:xfrm>
              <a:off x="5198236" y="3220676"/>
              <a:ext cx="2144690" cy="8997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10C2F1F-BC81-6DE2-1E89-C0444F2C6442}"/>
              </a:ext>
            </a:extLst>
          </p:cNvPr>
          <p:cNvSpPr txBox="1"/>
          <p:nvPr/>
        </p:nvSpPr>
        <p:spPr>
          <a:xfrm>
            <a:off x="1486387" y="5510051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C88BA2-E812-A533-DF95-0E6A84BE0ECD}"/>
              </a:ext>
            </a:extLst>
          </p:cNvPr>
          <p:cNvSpPr txBox="1"/>
          <p:nvPr/>
        </p:nvSpPr>
        <p:spPr>
          <a:xfrm>
            <a:off x="3698958" y="5114777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C5D955-6EC5-759F-35B0-A9216361272E}"/>
              </a:ext>
            </a:extLst>
          </p:cNvPr>
          <p:cNvSpPr txBox="1"/>
          <p:nvPr/>
        </p:nvSpPr>
        <p:spPr>
          <a:xfrm>
            <a:off x="6000516" y="4698677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56BE89-530B-4E20-7E70-D1EFC81D284C}"/>
              </a:ext>
            </a:extLst>
          </p:cNvPr>
          <p:cNvSpPr txBox="1"/>
          <p:nvPr/>
        </p:nvSpPr>
        <p:spPr>
          <a:xfrm>
            <a:off x="8291745" y="4245253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4177F7-54E8-629B-8135-EAB44C0C88F3}"/>
              </a:ext>
            </a:extLst>
          </p:cNvPr>
          <p:cNvSpPr txBox="1"/>
          <p:nvPr/>
        </p:nvSpPr>
        <p:spPr>
          <a:xfrm>
            <a:off x="10394485" y="3898781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Degree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5</a:t>
            </a:r>
          </a:p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54CE530-3C8F-2F93-FACA-3E668B7C3B40}"/>
              </a:ext>
            </a:extLst>
          </p:cNvPr>
          <p:cNvGrpSpPr/>
          <p:nvPr/>
        </p:nvGrpSpPr>
        <p:grpSpPr>
          <a:xfrm>
            <a:off x="2760746" y="2984938"/>
            <a:ext cx="2674854" cy="1418624"/>
            <a:chOff x="2317452" y="3056058"/>
            <a:chExt cx="2674854" cy="141862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F30D95-8007-AB19-F153-275B0314F2E3}"/>
                </a:ext>
              </a:extLst>
            </p:cNvPr>
            <p:cNvSpPr txBox="1"/>
            <p:nvPr/>
          </p:nvSpPr>
          <p:spPr>
            <a:xfrm>
              <a:off x="2317453" y="3056058"/>
              <a:ext cx="2505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6B1E1"/>
                  </a:solidFill>
                </a:rPr>
                <a:t>BHK AND BATHROOM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4F6285-6DCD-54D5-174B-CBE5E3FB7B3A}"/>
                </a:ext>
              </a:extLst>
            </p:cNvPr>
            <p:cNvSpPr txBox="1"/>
            <p:nvPr/>
          </p:nvSpPr>
          <p:spPr>
            <a:xfrm>
              <a:off x="2317453" y="3333770"/>
              <a:ext cx="230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6B1E1"/>
                  </a:solidFill>
                </a:rPr>
                <a:t>BHK AND SIZE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2A008F-75FC-80EC-242A-351627C3AC9D}"/>
                </a:ext>
              </a:extLst>
            </p:cNvPr>
            <p:cNvSpPr txBox="1"/>
            <p:nvPr/>
          </p:nvSpPr>
          <p:spPr>
            <a:xfrm>
              <a:off x="2317452" y="4166905"/>
              <a:ext cx="2519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6B1E1"/>
                  </a:solidFill>
                </a:rPr>
                <a:t>BHK, SIZE AND BATHROOM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0E6E53-569E-0D44-2A92-BEF8EA6D0FC4}"/>
                </a:ext>
              </a:extLst>
            </p:cNvPr>
            <p:cNvSpPr txBox="1"/>
            <p:nvPr/>
          </p:nvSpPr>
          <p:spPr>
            <a:xfrm>
              <a:off x="2317453" y="3889194"/>
              <a:ext cx="2674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6B1E1"/>
                  </a:solidFill>
                </a:rPr>
                <a:t>BHK, SIZE AND SUPER AREA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0731E95-51B3-36FE-4518-3F543E2D7534}"/>
                </a:ext>
              </a:extLst>
            </p:cNvPr>
            <p:cNvSpPr txBox="1"/>
            <p:nvPr/>
          </p:nvSpPr>
          <p:spPr>
            <a:xfrm>
              <a:off x="2317453" y="3611482"/>
              <a:ext cx="2674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6B1E1"/>
                  </a:solidFill>
                </a:rPr>
                <a:t>BHK, SIZE AND CARPET AREA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CC9A84C-C223-9C88-59D4-DEDC23943959}"/>
              </a:ext>
            </a:extLst>
          </p:cNvPr>
          <p:cNvGrpSpPr/>
          <p:nvPr/>
        </p:nvGrpSpPr>
        <p:grpSpPr>
          <a:xfrm>
            <a:off x="5332793" y="3839207"/>
            <a:ext cx="2237146" cy="588951"/>
            <a:chOff x="5370720" y="3950205"/>
            <a:chExt cx="1834516" cy="5889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B0BF63-607E-19CB-1F17-40DB8DF9CDC2}"/>
                </a:ext>
              </a:extLst>
            </p:cNvPr>
            <p:cNvSpPr txBox="1"/>
            <p:nvPr/>
          </p:nvSpPr>
          <p:spPr>
            <a:xfrm>
              <a:off x="5370720" y="4231379"/>
              <a:ext cx="183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E95D9"/>
                  </a:solidFill>
                </a:rPr>
                <a:t>BHK AND CARPET AREA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6523CE-B41F-4710-F49D-3B167B9F1732}"/>
                </a:ext>
              </a:extLst>
            </p:cNvPr>
            <p:cNvSpPr txBox="1"/>
            <p:nvPr/>
          </p:nvSpPr>
          <p:spPr>
            <a:xfrm>
              <a:off x="5370720" y="3950205"/>
              <a:ext cx="183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E95D9"/>
                  </a:solidFill>
                </a:rPr>
                <a:t>SIZE AND BATHROOM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A6E18B3-AADF-018F-51A2-C13AD9FC1929}"/>
              </a:ext>
            </a:extLst>
          </p:cNvPr>
          <p:cNvGrpSpPr/>
          <p:nvPr/>
        </p:nvGrpSpPr>
        <p:grpSpPr>
          <a:xfrm>
            <a:off x="7680249" y="3515109"/>
            <a:ext cx="2348212" cy="597101"/>
            <a:chOff x="6521576" y="3515109"/>
            <a:chExt cx="1834516" cy="59710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5EED0D-A605-4914-5ABA-F8C535778E84}"/>
                </a:ext>
              </a:extLst>
            </p:cNvPr>
            <p:cNvSpPr txBox="1"/>
            <p:nvPr/>
          </p:nvSpPr>
          <p:spPr>
            <a:xfrm>
              <a:off x="6521576" y="3804433"/>
              <a:ext cx="183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83CBEB"/>
                  </a:solidFill>
                </a:rPr>
                <a:t>SIZE AND CARPET AREA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FAD386-254B-FB2C-FEEB-C59A6C9D50E3}"/>
                </a:ext>
              </a:extLst>
            </p:cNvPr>
            <p:cNvSpPr txBox="1"/>
            <p:nvPr/>
          </p:nvSpPr>
          <p:spPr>
            <a:xfrm>
              <a:off x="6521576" y="3515109"/>
              <a:ext cx="183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83CBEB"/>
                  </a:solidFill>
                </a:rPr>
                <a:t>SIZE AND SUPER AREA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55EF87C-901B-020A-B779-15C214315287}"/>
              </a:ext>
            </a:extLst>
          </p:cNvPr>
          <p:cNvSpPr txBox="1"/>
          <p:nvPr/>
        </p:nvSpPr>
        <p:spPr>
          <a:xfrm>
            <a:off x="981787" y="485860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6B1E1"/>
                </a:solidFill>
              </a:rPr>
              <a:t>SUPER AREA AND </a:t>
            </a:r>
          </a:p>
          <a:p>
            <a:pPr algn="ctr"/>
            <a:r>
              <a:rPr lang="en-US" sz="1400" b="1" dirty="0">
                <a:solidFill>
                  <a:srgbClr val="46B1E1"/>
                </a:solidFill>
              </a:rPr>
              <a:t>CARPET AREA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5BDBD9-20D7-E54D-18C5-A859A12FC464}"/>
              </a:ext>
            </a:extLst>
          </p:cNvPr>
          <p:cNvSpPr txBox="1"/>
          <p:nvPr/>
        </p:nvSpPr>
        <p:spPr>
          <a:xfrm>
            <a:off x="7680249" y="3231958"/>
            <a:ext cx="234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83CBEB"/>
                </a:solidFill>
              </a:rPr>
              <a:t>BHK AND SUPER AREA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ADC4D2-2B29-4C4F-A256-DD39D4EE4AC7}"/>
              </a:ext>
            </a:extLst>
          </p:cNvPr>
          <p:cNvSpPr txBox="1"/>
          <p:nvPr/>
        </p:nvSpPr>
        <p:spPr>
          <a:xfrm>
            <a:off x="2760746" y="4352360"/>
            <a:ext cx="25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6B1E1"/>
                </a:solidFill>
              </a:rPr>
              <a:t>BHK, BATHROOM,SIZE, SUPER AND CARPET AREA</a:t>
            </a:r>
          </a:p>
        </p:txBody>
      </p:sp>
    </p:spTree>
    <p:extLst>
      <p:ext uri="{BB962C8B-B14F-4D97-AF65-F5344CB8AC3E}">
        <p14:creationId xmlns:p14="http://schemas.microsoft.com/office/powerpoint/2010/main" val="19426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FCA544-39F8-14CE-955A-407E19EEF2DE}"/>
              </a:ext>
            </a:extLst>
          </p:cNvPr>
          <p:cNvSpPr/>
          <p:nvPr/>
        </p:nvSpPr>
        <p:spPr>
          <a:xfrm>
            <a:off x="398780" y="-361794"/>
            <a:ext cx="515234" cy="10301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0CF79-7E52-CF8D-7118-2EC234785FA0}"/>
              </a:ext>
            </a:extLst>
          </p:cNvPr>
          <p:cNvSpPr txBox="1"/>
          <p:nvPr/>
        </p:nvSpPr>
        <p:spPr>
          <a:xfrm>
            <a:off x="38100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06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BEST DEGREE IN POLYNOMINAL (BHK, BATHROOM)</a:t>
            </a:r>
          </a:p>
        </p:txBody>
      </p:sp>
      <p:pic>
        <p:nvPicPr>
          <p:cNvPr id="8" name="Picture 7" descr="A graph of a graph with red dots&#10;&#10;Description automatically generated with medium confidence">
            <a:extLst>
              <a:ext uri="{FF2B5EF4-FFF2-40B4-BE49-F238E27FC236}">
                <a16:creationId xmlns:a16="http://schemas.microsoft.com/office/drawing/2014/main" id="{5AF7D0DF-E068-FFA2-DCA6-897FD34A4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79" y="1440176"/>
            <a:ext cx="6573210" cy="52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8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934F4-0045-2E14-B0AB-588291640BAE}"/>
              </a:ext>
            </a:extLst>
          </p:cNvPr>
          <p:cNvSpPr txBox="1"/>
          <p:nvPr/>
        </p:nvSpPr>
        <p:spPr>
          <a:xfrm>
            <a:off x="0" y="190500"/>
            <a:ext cx="1205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07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COMPARE FEATURES WITH R2 SCORE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236E21-F72F-F14A-E9A7-CBAA8C539F5B}"/>
              </a:ext>
            </a:extLst>
          </p:cNvPr>
          <p:cNvCxnSpPr/>
          <p:nvPr/>
        </p:nvCxnSpPr>
        <p:spPr>
          <a:xfrm>
            <a:off x="14752" y="68119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0FF766-2DCC-0407-0703-4D5E84E36091}"/>
              </a:ext>
            </a:extLst>
          </p:cNvPr>
          <p:cNvCxnSpPr>
            <a:cxnSpLocks/>
          </p:cNvCxnSpPr>
          <p:nvPr/>
        </p:nvCxnSpPr>
        <p:spPr>
          <a:xfrm>
            <a:off x="0" y="681355"/>
            <a:ext cx="4572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CD6066-5EA6-CE61-E9D4-8E546F35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71084"/>
              </p:ext>
            </p:extLst>
          </p:nvPr>
        </p:nvGraphicFramePr>
        <p:xfrm>
          <a:off x="137652" y="771119"/>
          <a:ext cx="5387128" cy="604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636">
                  <a:extLst>
                    <a:ext uri="{9D8B030D-6E8A-4147-A177-3AD203B41FA5}">
                      <a16:colId xmlns:a16="http://schemas.microsoft.com/office/drawing/2014/main" val="4025474392"/>
                    </a:ext>
                  </a:extLst>
                </a:gridCol>
                <a:gridCol w="1165246">
                  <a:extLst>
                    <a:ext uri="{9D8B030D-6E8A-4147-A177-3AD203B41FA5}">
                      <a16:colId xmlns:a16="http://schemas.microsoft.com/office/drawing/2014/main" val="366900193"/>
                    </a:ext>
                  </a:extLst>
                </a:gridCol>
                <a:gridCol w="1165246">
                  <a:extLst>
                    <a:ext uri="{9D8B030D-6E8A-4147-A177-3AD203B41FA5}">
                      <a16:colId xmlns:a16="http://schemas.microsoft.com/office/drawing/2014/main" val="1075072571"/>
                    </a:ext>
                  </a:extLst>
                </a:gridCol>
              </a:tblGrid>
              <a:tr h="74095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SELECTED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R2 </a:t>
                      </a:r>
                      <a:r>
                        <a:rPr lang="en-US" sz="1600" dirty="0"/>
                        <a:t>SCORE</a:t>
                      </a:r>
                    </a:p>
                    <a:p>
                      <a:pPr algn="l"/>
                      <a:r>
                        <a:rPr lang="en-US" sz="1600" dirty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 </a:t>
                      </a:r>
                      <a:r>
                        <a:rPr lang="en-US" sz="1600" dirty="0"/>
                        <a:t>SCORE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15522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BHK AND BATHROOM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0.51486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18650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BHK AND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0.11352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0.45298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20486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BHK AND SUPER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0.12252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0.46222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1618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BHK AND CARPET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0.46225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61287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 AND BATHROOM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0.12268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0.50227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0861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SUPER AREA AND CARPET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0.02860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0.07198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47272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 AND CARPET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0.15138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0.41049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5210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 AND SUPER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0.15135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0.41042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85348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BHK, SIZE AND BATHROOM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0.12129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0.54323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23614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BHK, SIZE AND SUPER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0.52609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6671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BHK, SIZE AND CARPET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0.52613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70873"/>
                  </a:ext>
                </a:extLst>
              </a:tr>
              <a:tr h="4292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BHK,BATHROOM,SIZE, SUPER AND CARPET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0.15298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0.61111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08912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8C5E8C3-1CB3-6D82-F922-395082CE7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83070"/>
              </p:ext>
            </p:extLst>
          </p:nvPr>
        </p:nvGraphicFramePr>
        <p:xfrm>
          <a:off x="5524780" y="713720"/>
          <a:ext cx="6629388" cy="6042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540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2644</TotalTime>
  <Words>725</Words>
  <Application>Microsoft Office PowerPoint</Application>
  <PresentationFormat>Widescreen</PresentationFormat>
  <Paragraphs>194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 PREDICTING HOUSE RENT IN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HOUSE RENT IN INDIA</dc:title>
  <dc:creator>Aung Kaung Khant</dc:creator>
  <cp:lastModifiedBy>Aung Kaung Khant</cp:lastModifiedBy>
  <cp:revision>4</cp:revision>
  <dcterms:created xsi:type="dcterms:W3CDTF">2024-05-17T13:22:00Z</dcterms:created>
  <dcterms:modified xsi:type="dcterms:W3CDTF">2024-05-19T09:26:59Z</dcterms:modified>
</cp:coreProperties>
</file>