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73" r:id="rId4"/>
    <p:sldId id="274" r:id="rId5"/>
    <p:sldId id="257" r:id="rId6"/>
    <p:sldId id="275" r:id="rId7"/>
    <p:sldId id="276" r:id="rId8"/>
    <p:sldId id="278" r:id="rId9"/>
    <p:sldId id="277" r:id="rId10"/>
    <p:sldId id="287" r:id="rId11"/>
    <p:sldId id="279" r:id="rId12"/>
    <p:sldId id="280" r:id="rId13"/>
    <p:sldId id="281" r:id="rId14"/>
    <p:sldId id="284" r:id="rId15"/>
    <p:sldId id="283" r:id="rId16"/>
    <p:sldId id="28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8" autoAdjust="0"/>
    <p:restoredTop sz="94660"/>
  </p:normalViewPr>
  <p:slideViewPr>
    <p:cSldViewPr snapToGrid="0">
      <p:cViewPr>
        <p:scale>
          <a:sx n="81" d="100"/>
          <a:sy n="81" d="100"/>
        </p:scale>
        <p:origin x="144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466.08496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4-09-26T08:16:11.164"/>
    </inkml:context>
    <inkml:brush xml:id="br0">
      <inkml:brushProperty name="width" value="0.26667" units="cm"/>
      <inkml:brushProperty name="height" value="0.53333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25 549 0,'0'0'1'0,"0"0"-10"15,0 0 14-15,0 0 4 16,0 0 8-16,0 0-9 16,0 0-10-16,0 0 4 15,0 0-15-15,0 0-50 16,0 0-52-16,0-4-1 16,0-5 41-16,0-3-35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466.08496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4-09-26T08:16:11.164"/>
    </inkml:context>
    <inkml:brush xml:id="br0">
      <inkml:brushProperty name="width" value="0.26667" units="cm"/>
      <inkml:brushProperty name="height" value="0.53333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25 549 0,'0'0'1'0,"0"0"-10"15,0 0 14-15,0 0 4 16,0 0 8-16,0 0-9 16,0 0-10-16,0 0 4 15,0 0-15-15,0 0-50 16,0 0-52-16,0-4-1 16,0-5 41-16,0-3-35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A3C4-A27D-5D45-BE42-434B5B462BC0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13196-C59C-C24A-9058-A52F28E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6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D53FD-C75F-4A48-918A-170A6F2FD7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8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emf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customXml" Target="../ink/ink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emf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customXml" Target="../ink/ink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bg>
      <p:bgPr>
        <a:solidFill>
          <a:srgbClr val="43A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2896964"/>
            <a:ext cx="10839448" cy="686946"/>
          </a:xfrm>
        </p:spPr>
        <p:txBody>
          <a:bodyPr anchor="ctr">
            <a:noAutofit/>
          </a:bodyPr>
          <a:lstStyle>
            <a:lvl1pPr algn="l">
              <a:defRPr sz="5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3645231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153080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 rot="2700000">
            <a:off x="-2913925" y="-3497970"/>
            <a:ext cx="5067267" cy="5046995"/>
          </a:xfrm>
          <a:prstGeom prst="rect">
            <a:avLst/>
          </a:prstGeom>
          <a:solidFill>
            <a:srgbClr val="5C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056608" y="4322808"/>
              <a:ext cx="3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4208" y="4267008"/>
                <a:ext cx="65160" cy="129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6" y="159025"/>
            <a:ext cx="3920334" cy="1304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4204" y="697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89" y="4171400"/>
            <a:ext cx="2983775" cy="33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088334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283189" y="1486895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23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97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B22BCD4A-FF19-4C5A-813F-6B7C9AF3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xmlns="" id="{62894606-E36F-4F8B-98A2-06EF224F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D6BE3A7E-B315-42C1-9046-436867E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73C5-2D0A-4B8B-8297-535EC6C0052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8A530FAC-6D7C-4D79-A0AA-91B33CE4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7F513F0A-AC64-4EE8-B62A-E5164EF5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3A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2896964"/>
            <a:ext cx="10839448" cy="686946"/>
          </a:xfrm>
        </p:spPr>
        <p:txBody>
          <a:bodyPr anchor="ctr">
            <a:noAutofit/>
          </a:bodyPr>
          <a:lstStyle>
            <a:lvl1pPr algn="l">
              <a:defRPr sz="5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3645231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153080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 userDrawn="1"/>
        </p:nvSpPr>
        <p:spPr>
          <a:xfrm rot="2700000">
            <a:off x="-2913925" y="-3497970"/>
            <a:ext cx="5067267" cy="5046995"/>
          </a:xfrm>
          <a:prstGeom prst="rect">
            <a:avLst/>
          </a:prstGeom>
          <a:solidFill>
            <a:srgbClr val="5C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 userDrawn="1"/>
            </p14:nvContentPartPr>
            <p14:xfrm>
              <a:off x="11056608" y="4322808"/>
              <a:ext cx="3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4208" y="4267008"/>
                <a:ext cx="65160" cy="129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6" y="159025"/>
            <a:ext cx="3920334" cy="130401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114204" y="697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89" y="4171400"/>
            <a:ext cx="2983775" cy="33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slide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176" y="6516569"/>
            <a:ext cx="600075" cy="232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</p:titleStyle>
    <p:bodyStyle>
      <a:lvl1pPr marL="571500" indent="-571500" algn="l" defTabSz="91440" rtl="0" eaLnBrk="1" latinLnBrk="0" hangingPunct="1">
        <a:lnSpc>
          <a:spcPct val="90000"/>
        </a:lnSpc>
        <a:spcBef>
          <a:spcPts val="10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rgbClr val="21242C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0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8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6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oo.gl/kMdZB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://github.com/minkov" TargetMode="External"/><Relationship Id="rId7" Type="http://schemas.openxmlformats.org/officeDocument/2006/relationships/hyperlink" Target="https://www.linkedin.com/in/donchominkov/" TargetMode="External"/><Relationship Id="rId8" Type="http://schemas.openxmlformats.org/officeDocument/2006/relationships/hyperlink" Target="mailto:donchominkov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microsoft.com/office/2007/relationships/hdphoto" Target="../media/hdphoto1.wdp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d8ALcQiuPW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88E45B10-849E-4E3D-AEA7-29E86348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2" y="2525005"/>
            <a:ext cx="10839448" cy="68694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to Android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dirty="0" err="1" smtClean="0">
                <a:solidFill>
                  <a:schemeClr val="bg1"/>
                </a:solidFill>
              </a:rPr>
              <a:t>Kotlin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PlovDev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xmlns="" id="{8837421D-8977-4F5F-A1C7-58B750A98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25 Nov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30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Kotlin</a:t>
            </a:r>
            <a:r>
              <a:rPr lang="en-US" dirty="0" smtClean="0">
                <a:solidFill>
                  <a:schemeClr val="bg1"/>
                </a:solidFill>
              </a:rPr>
              <a:t>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1" y="1819265"/>
            <a:ext cx="11097619" cy="45767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267F99"/>
                </a:solidFill>
                <a:latin typeface="Menlo" charset="0"/>
              </a:rPr>
              <a:t>ListActivity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: </a:t>
            </a:r>
            <a:r>
              <a:rPr lang="en-US" dirty="0" err="1">
                <a:solidFill>
                  <a:srgbClr val="267F99"/>
                </a:solidFill>
                <a:latin typeface="Menlo" charset="0"/>
              </a:rPr>
              <a:t>AppCompatActivity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    override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fun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charset="0"/>
              </a:rPr>
              <a:t>onCreate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charset="0"/>
              </a:rPr>
              <a:t>savedInstanceState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Bundle?)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super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.onCreate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savedInstanceState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setContentView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R.layout.activity_list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      adapter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ArrayAdapter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&gt;(</a:t>
            </a:r>
            <a:r>
              <a:rPr lang="mr-IN" dirty="0" smtClean="0">
                <a:solidFill>
                  <a:srgbClr val="0000FF"/>
                </a:solidFill>
                <a:latin typeface="Menlo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 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listView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findViewById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ListView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R.id.lv_names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listView.adapter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adapter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  }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1" y="1819265"/>
            <a:ext cx="12027518" cy="2055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btn.setOnClickListener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({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Toast.makeText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Menlo" charset="0"/>
              </a:rPr>
              <a:t>"Success!"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Toast.LENGTH_LONG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      .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show()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charset="0"/>
              </a:rPr>
              <a:t>})</a:t>
            </a:r>
            <a:endParaRPr lang="en-US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8152" y="4345489"/>
            <a:ext cx="12027518" cy="205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indent="-571500" algn="l" defTabSz="914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400" kern="1200" baseline="0">
                <a:solidFill>
                  <a:srgbClr val="21242C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btn.setOnClickListener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({ </a:t>
            </a: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btn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-&gt;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Toast.makeText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Menlo" charset="0"/>
              </a:rPr>
              <a:t>"Success!"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Toast.LENGTH_LONG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      .show()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})</a:t>
            </a:r>
            <a:endParaRPr lang="en-US" sz="2400" dirty="0">
              <a:solidFill>
                <a:srgbClr val="000000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Extention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35431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fun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AppCompatActivity.</a:t>
            </a:r>
            <a:r>
              <a:rPr lang="en-US" dirty="0" err="1">
                <a:solidFill>
                  <a:srgbClr val="795E26"/>
                </a:solidFill>
                <a:latin typeface="Menlo" charset="0"/>
              </a:rPr>
              <a:t>showLoading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enlo" charset="0"/>
              </a:rPr>
              <a:t>  // </a:t>
            </a:r>
            <a:r>
              <a:rPr lang="en-US" dirty="0">
                <a:solidFill>
                  <a:srgbClr val="008000"/>
                </a:solidFill>
                <a:latin typeface="Menlo" charset="0"/>
              </a:rPr>
              <a:t>show loader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FF"/>
                </a:solidFill>
                <a:latin typeface="Menlo" charset="0"/>
              </a:rPr>
              <a:t>fun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AppCompatActivity.</a:t>
            </a:r>
            <a:r>
              <a:rPr lang="en-US" dirty="0" err="1">
                <a:solidFill>
                  <a:srgbClr val="795E26"/>
                </a:solidFill>
                <a:latin typeface="Menlo" charset="0"/>
              </a:rPr>
              <a:t>hideLoading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enlo" charset="0"/>
              </a:rPr>
              <a:t>  // </a:t>
            </a:r>
            <a:r>
              <a:rPr lang="en-US" dirty="0">
                <a:solidFill>
                  <a:srgbClr val="008000"/>
                </a:solidFill>
                <a:latin typeface="Menlo" charset="0"/>
              </a:rPr>
              <a:t>show loader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7622" y="5470901"/>
            <a:ext cx="10363200" cy="92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indent="-571500" algn="l" defTabSz="914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400" kern="1200" baseline="0">
                <a:solidFill>
                  <a:srgbClr val="21242C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Now all activities have </a:t>
            </a:r>
            <a:r>
              <a:rPr lang="en-US" dirty="0" err="1" smtClean="0"/>
              <a:t>showLoading</a:t>
            </a:r>
            <a:r>
              <a:rPr lang="en-US" dirty="0" smtClean="0"/>
              <a:t>() and </a:t>
            </a:r>
            <a:r>
              <a:rPr lang="en-US" dirty="0" err="1" smtClean="0"/>
              <a:t>hideLoading</a:t>
            </a:r>
            <a:r>
              <a:rPr lang="en-US" dirty="0" smtClean="0"/>
              <a:t>()!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0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2" y="1819266"/>
            <a:ext cx="10363200" cy="16833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charset="0"/>
              </a:rPr>
              <a:t>books.filter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it.platform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"Android"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   .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map {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it.name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   .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(adapter::add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1" y="1834763"/>
            <a:ext cx="11640059" cy="3068313"/>
          </a:xfrm>
        </p:spPr>
        <p:txBody>
          <a:bodyPr>
            <a:normAutofit/>
          </a:bodyPr>
          <a:lstStyle/>
          <a:p>
            <a:r>
              <a:rPr lang="en-US" dirty="0" smtClean="0"/>
              <a:t>Get the value or null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view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: View? =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listView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 ?: </a:t>
            </a:r>
            <a:r>
              <a:rPr lang="en-US" sz="2400" dirty="0" smtClean="0">
                <a:solidFill>
                  <a:srgbClr val="0000FF"/>
                </a:solidFill>
                <a:latin typeface="Menlo" charset="0"/>
              </a:rPr>
              <a:t>null</a:t>
            </a:r>
            <a:endParaRPr lang="en-US" sz="2400" b="1" dirty="0" smtClean="0"/>
          </a:p>
          <a:p>
            <a:r>
              <a:rPr lang="en-US" dirty="0" smtClean="0"/>
              <a:t>Throw expressions, throw if value is null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 view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: View =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listView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 ?: </a:t>
            </a:r>
            <a:r>
              <a:rPr lang="en-US" sz="2400" dirty="0">
                <a:solidFill>
                  <a:srgbClr val="AF00DB"/>
                </a:solidFill>
                <a:latin typeface="Menlo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Throwable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charset="0"/>
              </a:rPr>
              <a:t>"Null view</a:t>
            </a:r>
            <a:r>
              <a:rPr lang="en-US" sz="2400" dirty="0" smtClean="0">
                <a:solidFill>
                  <a:srgbClr val="A31515"/>
                </a:solidFill>
                <a:latin typeface="Menlo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sz="2400" dirty="0" smtClean="0"/>
          </a:p>
          <a:p>
            <a:r>
              <a:rPr lang="en-US" dirty="0" smtClean="0"/>
              <a:t>Type-safe invocation: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    view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latin typeface="Menlo" charset="0"/>
              </a:rPr>
              <a:t>findViewById</a:t>
            </a:r>
            <a:r>
              <a:rPr lang="en-US" sz="2400" dirty="0">
                <a:solidFill>
                  <a:srgbClr val="000000"/>
                </a:solidFill>
                <a:latin typeface="Menlo" charset="0"/>
              </a:rPr>
              <a:t>&lt;Button&gt;(</a:t>
            </a:r>
            <a:r>
              <a:rPr lang="en-US" sz="2400" dirty="0" err="1" smtClean="0">
                <a:solidFill>
                  <a:srgbClr val="000000"/>
                </a:solidFill>
                <a:latin typeface="Menlo" charset="0"/>
              </a:rPr>
              <a:t>R.id.btn</a:t>
            </a:r>
            <a:r>
              <a:rPr lang="en-US" sz="2400" dirty="0" smtClean="0">
                <a:solidFill>
                  <a:srgbClr val="000000"/>
                </a:solidFill>
                <a:latin typeface="Menlo" charset="0"/>
              </a:rPr>
              <a:t>)?.visibility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7622" y="5470901"/>
            <a:ext cx="10363200" cy="92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indent="-571500" algn="l" defTabSz="914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400" kern="1200" baseline="0">
                <a:solidFill>
                  <a:srgbClr val="21242C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And they are done compile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6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Well with Java 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2" y="2625178"/>
            <a:ext cx="10363200" cy="354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booksRepository.listAll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.</a:t>
            </a:r>
            <a:r>
              <a:rPr lang="en-US" dirty="0" err="1"/>
              <a:t>subscribeOn</a:t>
            </a:r>
            <a:r>
              <a:rPr lang="en-US" dirty="0"/>
              <a:t>(</a:t>
            </a:r>
            <a:r>
              <a:rPr lang="en-US" dirty="0" err="1"/>
              <a:t>Schedulers.io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.</a:t>
            </a:r>
            <a:r>
              <a:rPr lang="en-US" dirty="0" err="1"/>
              <a:t>observeOn</a:t>
            </a:r>
            <a:r>
              <a:rPr lang="en-US" dirty="0"/>
              <a:t>(</a:t>
            </a:r>
            <a:r>
              <a:rPr lang="en-US" dirty="0" err="1"/>
              <a:t>AndroidSchedulers.mainThread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.subscribe(</a:t>
            </a:r>
            <a:r>
              <a:rPr lang="en-US" b="1" dirty="0"/>
              <a:t>{ </a:t>
            </a:r>
            <a:r>
              <a:rPr lang="en-US" dirty="0"/>
              <a:t>books </a:t>
            </a:r>
            <a:r>
              <a:rPr lang="en-US" b="1" dirty="0"/>
              <a:t>-&gt;</a:t>
            </a:r>
            <a:br>
              <a:rPr lang="en-US" b="1" dirty="0"/>
            </a:br>
            <a:r>
              <a:rPr lang="en-US" b="1" dirty="0" smtClean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adapter</a:t>
            </a:r>
            <a:r>
              <a:rPr lang="en-US" dirty="0" err="1"/>
              <a:t>.clear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smtClean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adapter</a:t>
            </a:r>
            <a:r>
              <a:rPr lang="en-US" dirty="0" err="1"/>
              <a:t>.addAll</a:t>
            </a:r>
            <a:r>
              <a:rPr lang="en-US" dirty="0"/>
              <a:t>(</a:t>
            </a:r>
            <a:r>
              <a:rPr lang="en-US" dirty="0" err="1"/>
              <a:t>books.</a:t>
            </a:r>
            <a:r>
              <a:rPr lang="en-US" i="1" dirty="0" err="1"/>
              <a:t>map</a:t>
            </a:r>
            <a:r>
              <a:rPr lang="en-US" i="1" dirty="0"/>
              <a:t> </a:t>
            </a:r>
            <a:r>
              <a:rPr lang="en-US" b="1" dirty="0"/>
              <a:t>{ </a:t>
            </a:r>
            <a:r>
              <a:rPr lang="en-US" b="1" dirty="0" err="1"/>
              <a:t>it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b="1" dirty="0" smtClean="0"/>
              <a:t>}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b="1" dirty="0"/>
              <a:t>}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622" y="1741774"/>
            <a:ext cx="10363200" cy="92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indent="-571500" algn="l" defTabSz="914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400" kern="1200" baseline="0">
                <a:solidFill>
                  <a:srgbClr val="21242C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dirty="0" err="1" smtClean="0"/>
              <a:t>RxAndroid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6A6D53E4-49BC-4183-B4E0-89549F337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Заглавие 4">
            <a:extLst>
              <a:ext uri="{FF2B5EF4-FFF2-40B4-BE49-F238E27FC236}">
                <a16:creationId xmlns:a16="http://schemas.microsoft.com/office/drawing/2014/main" xmlns="" id="{6A6D53E4-49BC-4183-B4E0-89549F337F5A}"/>
              </a:ext>
            </a:extLst>
          </p:cNvPr>
          <p:cNvSpPr txBox="1">
            <a:spLocks/>
          </p:cNvSpPr>
          <p:nvPr/>
        </p:nvSpPr>
        <p:spPr>
          <a:xfrm>
            <a:off x="360660" y="3392912"/>
            <a:ext cx="10839448" cy="1566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Find demos &amp; slides at:  </a:t>
            </a:r>
            <a:r>
              <a:rPr lang="en-US" sz="3600" b="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sz="3600" b="0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3600" b="0" dirty="0" smtClean="0">
                <a:solidFill>
                  <a:schemeClr val="bg1"/>
                </a:solidFill>
                <a:hlinkClick r:id="rId2"/>
              </a:rPr>
              <a:t>goo.gl/kMdZBk</a:t>
            </a:r>
            <a:r>
              <a:rPr lang="en-US" sz="3600" b="0" dirty="0" smtClean="0">
                <a:solidFill>
                  <a:schemeClr val="bg1"/>
                </a:solidFill>
              </a:rPr>
              <a:t> 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D51119A7-DEB3-450B-BDCA-8579C68C4B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" y="1486893"/>
            <a:ext cx="6852112" cy="498872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Doncho Minkov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Principal Technical Trainer @ Telerik Academy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13+ </a:t>
            </a:r>
            <a:r>
              <a:rPr lang="en-US" dirty="0"/>
              <a:t>years in IT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7 as a trainer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Front-end developer by heart</a:t>
            </a:r>
          </a:p>
          <a:p>
            <a:pPr lvl="3">
              <a:lnSpc>
                <a:spcPct val="110000"/>
              </a:lnSpc>
            </a:pPr>
            <a:r>
              <a:rPr lang="en-US" dirty="0"/>
              <a:t>Software developer by need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Experience with all popular mobile platforms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Android, iOS, Windows</a:t>
            </a:r>
          </a:p>
          <a:p>
            <a:pPr lvl="1">
              <a:lnSpc>
                <a:spcPct val="110000"/>
              </a:lnSpc>
            </a:pPr>
            <a:r>
              <a:rPr lang="nl-NL" dirty="0"/>
              <a:t>Fluent in Android, Node.js, Angular, Java, C++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Deep knowledge of Data Structures and Algorithms</a:t>
            </a:r>
            <a:br>
              <a:rPr lang="en-US" dirty="0"/>
            </a:br>
            <a:endParaRPr lang="en-US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69E58EA2-9E5C-4F9A-8182-E1E5C955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1026" name="Picture 2" descr="https://github.com/Minkov/reactivex-android-seminar/raw/master/imgs/doncho-minkov.jpeg">
            <a:extLst>
              <a:ext uri="{FF2B5EF4-FFF2-40B4-BE49-F238E27FC236}">
                <a16:creationId xmlns:a16="http://schemas.microsoft.com/office/drawing/2014/main" xmlns="" id="{509B8350-4A49-4B76-AF79-7198557B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43" y="-81024"/>
            <a:ext cx="4364182" cy="4364182"/>
          </a:xfrm>
          <a:prstGeom prst="roundRect">
            <a:avLst>
              <a:gd name="adj" fmla="val 26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xmlns="" id="{52D1BB0A-11E7-4DD4-8C37-6780ED0E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843" y="4479376"/>
            <a:ext cx="581822" cy="58182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xmlns="" id="{28178210-EC33-476F-A47A-1B32C42C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2739" y="5893792"/>
            <a:ext cx="572731" cy="581822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xmlns="" id="{0BEDE2FB-F212-4F06-9499-51C0D071E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43" y="5186584"/>
            <a:ext cx="576627" cy="581822"/>
          </a:xfrm>
          <a:prstGeom prst="rect">
            <a:avLst/>
          </a:prstGeom>
        </p:spPr>
      </p:pic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xmlns="" id="{D50D4F95-2304-4F90-80C7-D3C9188C202E}"/>
              </a:ext>
            </a:extLst>
          </p:cNvPr>
          <p:cNvSpPr/>
          <p:nvPr/>
        </p:nvSpPr>
        <p:spPr>
          <a:xfrm>
            <a:off x="8648903" y="4479376"/>
            <a:ext cx="3345084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Github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xmlns="" id="{31DBD4D2-9BCD-4B3B-88E7-945B118AD153}"/>
              </a:ext>
            </a:extLst>
          </p:cNvPr>
          <p:cNvSpPr/>
          <p:nvPr/>
        </p:nvSpPr>
        <p:spPr>
          <a:xfrm>
            <a:off x="8648903" y="5186584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LinkedIn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авоъгълник 28">
            <a:extLst>
              <a:ext uri="{FF2B5EF4-FFF2-40B4-BE49-F238E27FC236}">
                <a16:creationId xmlns:a16="http://schemas.microsoft.com/office/drawing/2014/main" xmlns="" id="{E3A7E747-EE68-4785-BF85-5D0A982DADEE}"/>
              </a:ext>
            </a:extLst>
          </p:cNvPr>
          <p:cNvSpPr/>
          <p:nvPr/>
        </p:nvSpPr>
        <p:spPr>
          <a:xfrm>
            <a:off x="8648903" y="5893792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E-mail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155" y="2528661"/>
            <a:ext cx="107933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5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Telerik Academy: 8 Years of Traction in a Nutshell</a:t>
            </a:r>
            <a:endParaRPr lang="bg-BG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405518"/>
            <a:ext cx="11210923" cy="714392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+mj-lt"/>
              </a:rPr>
              <a:t>History and Achievements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461243" y="1230614"/>
            <a:ext cx="5950728" cy="5461085"/>
          </a:xfrm>
          <a:prstGeom prst="rect">
            <a:avLst/>
          </a:prstGeom>
        </p:spPr>
        <p:txBody>
          <a:bodyPr/>
          <a:lstStyle>
            <a:lvl1pPr marL="571500" indent="-571500" algn="l" defTabSz="914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800" kern="1200" baseline="0">
                <a:solidFill>
                  <a:srgbClr val="21242C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CE600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43A700"/>
              </a:buClr>
            </a:pPr>
            <a:r>
              <a:rPr lang="en-US" sz="1700" dirty="0">
                <a:latin typeface="+mj-lt"/>
              </a:rPr>
              <a:t>The first large initiative for free IT education in Bulgaria</a:t>
            </a:r>
          </a:p>
          <a:p>
            <a:pPr marL="171450" indent="-171450">
              <a:spcBef>
                <a:spcPts val="1600"/>
              </a:spcBef>
              <a:buClr>
                <a:srgbClr val="43A700"/>
              </a:buClr>
            </a:pPr>
            <a:r>
              <a:rPr lang="en-US" sz="1700" dirty="0">
                <a:latin typeface="+mj-lt"/>
              </a:rPr>
              <a:t>Massive effect on the ecosystem since 2009:</a:t>
            </a:r>
          </a:p>
          <a:p>
            <a:pPr marL="461963" lvl="1" indent="-180975">
              <a:buClr>
                <a:srgbClr val="43A700"/>
              </a:buClr>
            </a:pPr>
            <a:r>
              <a:rPr lang="en-US" sz="1300" b="1" dirty="0">
                <a:latin typeface="+mj-lt"/>
              </a:rPr>
              <a:t>12,000+</a:t>
            </a:r>
            <a:r>
              <a:rPr lang="en-US" sz="1300" dirty="0">
                <a:latin typeface="+mj-lt"/>
              </a:rPr>
              <a:t> people trained on-site</a:t>
            </a:r>
          </a:p>
          <a:p>
            <a:pPr marL="461963" lvl="1" indent="-180975">
              <a:buClr>
                <a:srgbClr val="43A700"/>
              </a:buClr>
            </a:pPr>
            <a:r>
              <a:rPr lang="en-US" sz="1300" b="1" dirty="0">
                <a:latin typeface="+mj-lt"/>
              </a:rPr>
              <a:t>45,000</a:t>
            </a:r>
            <a:r>
              <a:rPr lang="en-US" sz="1300" dirty="0">
                <a:latin typeface="+mj-lt"/>
              </a:rPr>
              <a:t> people used the online training resources</a:t>
            </a:r>
          </a:p>
          <a:p>
            <a:pPr marL="461963" lvl="1" indent="-180975">
              <a:buClr>
                <a:srgbClr val="43A700"/>
              </a:buClr>
            </a:pPr>
            <a:r>
              <a:rPr lang="en-US" sz="1300" b="1" dirty="0">
                <a:latin typeface="+mj-lt"/>
              </a:rPr>
              <a:t>25+</a:t>
            </a:r>
            <a:r>
              <a:rPr lang="en-US" sz="1300" dirty="0">
                <a:latin typeface="+mj-lt"/>
              </a:rPr>
              <a:t> courses</a:t>
            </a:r>
            <a:r>
              <a:rPr lang="bg-BG" sz="1300" dirty="0">
                <a:latin typeface="+mj-lt"/>
              </a:rPr>
              <a:t>, </a:t>
            </a:r>
            <a:r>
              <a:rPr lang="en-US" sz="1300" b="1" dirty="0">
                <a:latin typeface="+mj-lt"/>
              </a:rPr>
              <a:t>3,</a:t>
            </a:r>
            <a:r>
              <a:rPr lang="bg-BG" sz="1300" b="1" dirty="0">
                <a:latin typeface="+mj-lt"/>
              </a:rPr>
              <a:t>8</a:t>
            </a:r>
            <a:r>
              <a:rPr lang="en-US" sz="1300" b="1" dirty="0">
                <a:latin typeface="+mj-lt"/>
              </a:rPr>
              <a:t>00+</a:t>
            </a:r>
            <a:r>
              <a:rPr lang="en-US" sz="1300" dirty="0">
                <a:latin typeface="+mj-lt"/>
              </a:rPr>
              <a:t> video lessons</a:t>
            </a:r>
            <a:r>
              <a:rPr lang="bg-BG" sz="1300" dirty="0">
                <a:latin typeface="+mj-lt"/>
              </a:rPr>
              <a:t> </a:t>
            </a:r>
            <a:r>
              <a:rPr lang="en-US" sz="1300" dirty="0">
                <a:latin typeface="+mj-lt"/>
              </a:rPr>
              <a:t>with</a:t>
            </a:r>
            <a:r>
              <a:rPr lang="bg-BG" sz="1300" dirty="0">
                <a:latin typeface="+mj-lt"/>
              </a:rPr>
              <a:t> </a:t>
            </a:r>
            <a:r>
              <a:rPr lang="bg-BG" sz="1300" b="1" dirty="0">
                <a:latin typeface="+mj-lt"/>
              </a:rPr>
              <a:t>6</a:t>
            </a:r>
            <a:r>
              <a:rPr lang="en-US" sz="1300" b="1" dirty="0">
                <a:latin typeface="+mj-lt"/>
              </a:rPr>
              <a:t>M</a:t>
            </a:r>
            <a:r>
              <a:rPr lang="en-US" sz="1300" dirty="0">
                <a:latin typeface="+mj-lt"/>
              </a:rPr>
              <a:t> views on YouTube </a:t>
            </a:r>
          </a:p>
          <a:p>
            <a:pPr marL="171450" lvl="1" indent="-171450" defTabSz="91440">
              <a:spcBef>
                <a:spcPts val="1600"/>
              </a:spcBef>
              <a:buClr>
                <a:srgbClr val="43A700"/>
              </a:buClr>
            </a:pPr>
            <a:r>
              <a:rPr lang="en-US" sz="1700" dirty="0">
                <a:solidFill>
                  <a:schemeClr val="tx1"/>
                </a:solidFill>
                <a:latin typeface="+mj-lt"/>
              </a:rPr>
              <a:t>For people aged </a:t>
            </a:r>
            <a:r>
              <a:rPr lang="bg-BG" sz="1700" dirty="0">
                <a:solidFill>
                  <a:schemeClr val="tx1"/>
                </a:solidFill>
                <a:latin typeface="+mj-lt"/>
              </a:rPr>
              <a:t>6 </a:t>
            </a:r>
            <a:r>
              <a:rPr lang="en-US" sz="1700" dirty="0">
                <a:solidFill>
                  <a:schemeClr val="tx1"/>
                </a:solidFill>
                <a:latin typeface="+mj-lt"/>
              </a:rPr>
              <a:t>to</a:t>
            </a:r>
            <a:r>
              <a:rPr lang="bg-BG" sz="1700" dirty="0">
                <a:solidFill>
                  <a:schemeClr val="tx1"/>
                </a:solidFill>
                <a:latin typeface="+mj-lt"/>
              </a:rPr>
              <a:t> 66+ </a:t>
            </a:r>
            <a:r>
              <a:rPr lang="en-US" sz="1700" dirty="0">
                <a:solidFill>
                  <a:schemeClr val="tx1"/>
                </a:solidFill>
                <a:latin typeface="+mj-lt"/>
              </a:rPr>
              <a:t>years</a:t>
            </a:r>
            <a:r>
              <a:rPr lang="bg-BG" sz="17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461963" lvl="1" indent="-180975">
              <a:buClr>
                <a:srgbClr val="43A700"/>
              </a:buClr>
            </a:pPr>
            <a:r>
              <a:rPr lang="en-US" sz="1300" b="1" dirty="0">
                <a:latin typeface="+mj-lt"/>
              </a:rPr>
              <a:t>Kids/youth</a:t>
            </a:r>
            <a:r>
              <a:rPr lang="bg-BG" sz="1300" dirty="0">
                <a:latin typeface="+mj-lt"/>
              </a:rPr>
              <a:t>: </a:t>
            </a:r>
            <a:r>
              <a:rPr lang="en-US" sz="1300" dirty="0">
                <a:latin typeface="+mj-lt"/>
              </a:rPr>
              <a:t>spark love for technology and learning in general</a:t>
            </a:r>
            <a:endParaRPr lang="bg-BG" sz="1300" dirty="0">
              <a:latin typeface="+mj-lt"/>
            </a:endParaRPr>
          </a:p>
          <a:p>
            <a:pPr marL="461963" lvl="1" indent="-180975">
              <a:buClr>
                <a:srgbClr val="43A700"/>
              </a:buClr>
            </a:pPr>
            <a:r>
              <a:rPr lang="en-US" sz="1300" b="1" dirty="0">
                <a:latin typeface="+mj-lt"/>
              </a:rPr>
              <a:t>Young job-seekers</a:t>
            </a:r>
            <a:r>
              <a:rPr lang="bg-BG" sz="1300" dirty="0">
                <a:latin typeface="+mj-lt"/>
              </a:rPr>
              <a:t>: </a:t>
            </a:r>
            <a:r>
              <a:rPr lang="en-US" sz="1300" dirty="0">
                <a:latin typeface="+mj-lt"/>
              </a:rPr>
              <a:t>get their first IT job with a flying start</a:t>
            </a:r>
            <a:endParaRPr lang="bg-BG" sz="1300" dirty="0">
              <a:latin typeface="+mj-lt"/>
            </a:endParaRPr>
          </a:p>
          <a:p>
            <a:pPr marL="461963" lvl="1" indent="-180975">
              <a:buClr>
                <a:srgbClr val="43A700"/>
              </a:buClr>
            </a:pPr>
            <a:r>
              <a:rPr lang="en-US" sz="1300" b="1" dirty="0">
                <a:latin typeface="+mj-lt"/>
              </a:rPr>
              <a:t>Working professionals: </a:t>
            </a:r>
            <a:r>
              <a:rPr lang="en-US" sz="1300" dirty="0">
                <a:latin typeface="+mj-lt"/>
              </a:rPr>
              <a:t>switch careers to the more promising IT sector</a:t>
            </a:r>
            <a:endParaRPr lang="bg-BG" sz="1300" dirty="0">
              <a:latin typeface="+mj-lt"/>
            </a:endParaRPr>
          </a:p>
          <a:p>
            <a:pPr marL="119063" indent="-180975">
              <a:spcBef>
                <a:spcPts val="1600"/>
              </a:spcBef>
              <a:buClr>
                <a:srgbClr val="43A700"/>
              </a:buClr>
            </a:pPr>
            <a:r>
              <a:rPr lang="bg-BG" sz="1700" dirty="0">
                <a:latin typeface="+mj-lt"/>
              </a:rPr>
              <a:t>100% </a:t>
            </a:r>
            <a:r>
              <a:rPr lang="en-US" sz="1700" dirty="0">
                <a:latin typeface="+mj-lt"/>
              </a:rPr>
              <a:t>success rate of Telerik Academy graduates</a:t>
            </a:r>
            <a:r>
              <a:rPr lang="bg-BG" sz="1700" dirty="0">
                <a:latin typeface="+mj-lt"/>
              </a:rPr>
              <a:t>:</a:t>
            </a:r>
          </a:p>
          <a:p>
            <a:pPr marL="461963" lvl="1" indent="-180975">
              <a:buClr>
                <a:srgbClr val="43A700"/>
              </a:buClr>
            </a:pPr>
            <a:r>
              <a:rPr lang="bg-BG" sz="1300" b="1" dirty="0">
                <a:latin typeface="+mj-lt"/>
              </a:rPr>
              <a:t>67%</a:t>
            </a:r>
            <a:r>
              <a:rPr lang="bg-BG" sz="1300" dirty="0">
                <a:latin typeface="+mj-lt"/>
              </a:rPr>
              <a:t> </a:t>
            </a:r>
            <a:r>
              <a:rPr lang="en-US" sz="1300" dirty="0">
                <a:latin typeface="+mj-lt"/>
              </a:rPr>
              <a:t>start working within </a:t>
            </a:r>
            <a:r>
              <a:rPr lang="bg-BG" sz="1300" dirty="0">
                <a:latin typeface="+mj-lt"/>
              </a:rPr>
              <a:t>1-2 </a:t>
            </a:r>
            <a:r>
              <a:rPr lang="en-US" sz="1300" dirty="0">
                <a:latin typeface="+mj-lt"/>
              </a:rPr>
              <a:t>months of graduation</a:t>
            </a:r>
            <a:endParaRPr lang="bg-BG" sz="1300" dirty="0">
              <a:latin typeface="+mj-lt"/>
            </a:endParaRPr>
          </a:p>
          <a:p>
            <a:pPr marL="461963" lvl="1" indent="-180975">
              <a:buClr>
                <a:srgbClr val="43A700"/>
              </a:buClr>
            </a:pPr>
            <a:r>
              <a:rPr lang="en-US" sz="1300" dirty="0">
                <a:latin typeface="+mj-lt"/>
              </a:rPr>
              <a:t>The rest start working shortly after that</a:t>
            </a:r>
            <a:endParaRPr lang="bg-BG" sz="1300" dirty="0">
              <a:latin typeface="+mj-lt"/>
            </a:endParaRPr>
          </a:p>
          <a:p>
            <a:pPr marL="171450" indent="-171450">
              <a:spcBef>
                <a:spcPts val="1600"/>
              </a:spcBef>
              <a:buClr>
                <a:srgbClr val="43A700"/>
              </a:buClr>
            </a:pPr>
            <a:r>
              <a:rPr lang="en-US" sz="1700" dirty="0">
                <a:latin typeface="+mj-lt"/>
              </a:rPr>
              <a:t>Geo coverage throughout Bulgaria</a:t>
            </a:r>
            <a:r>
              <a:rPr lang="bg-BG" sz="1700" dirty="0">
                <a:latin typeface="+mj-lt"/>
              </a:rPr>
              <a:t>:</a:t>
            </a:r>
            <a:endParaRPr lang="en-US" sz="1700" dirty="0">
              <a:latin typeface="+mj-lt"/>
            </a:endParaRPr>
          </a:p>
          <a:p>
            <a:pPr marL="461963" lvl="1" indent="-180975">
              <a:buClr>
                <a:srgbClr val="43A700"/>
              </a:buClr>
            </a:pPr>
            <a:r>
              <a:rPr lang="bg-BG" sz="1300" b="1" dirty="0">
                <a:latin typeface="+mj-lt"/>
              </a:rPr>
              <a:t>36 </a:t>
            </a:r>
            <a:r>
              <a:rPr lang="en-US" sz="1300" dirty="0">
                <a:latin typeface="+mj-lt"/>
              </a:rPr>
              <a:t>locations in </a:t>
            </a:r>
            <a:r>
              <a:rPr lang="bg-BG" sz="1300" b="1" dirty="0">
                <a:latin typeface="+mj-lt"/>
              </a:rPr>
              <a:t>11 </a:t>
            </a:r>
            <a:r>
              <a:rPr lang="en-US" sz="1300" b="1" dirty="0">
                <a:latin typeface="+mj-lt"/>
              </a:rPr>
              <a:t>towns </a:t>
            </a:r>
            <a:r>
              <a:rPr lang="en-US" sz="1300" dirty="0">
                <a:latin typeface="+mj-lt"/>
              </a:rPr>
              <a:t>for the Telerik Kids </a:t>
            </a:r>
            <a:r>
              <a:rPr lang="en-US" sz="1300" dirty="0" err="1">
                <a:latin typeface="+mj-lt"/>
              </a:rPr>
              <a:t>Algo</a:t>
            </a:r>
            <a:r>
              <a:rPr lang="en-US" sz="1300" dirty="0">
                <a:latin typeface="+mj-lt"/>
              </a:rPr>
              <a:t> Academy</a:t>
            </a:r>
          </a:p>
          <a:p>
            <a:pPr marL="461963" lvl="1" indent="-180975">
              <a:buClr>
                <a:srgbClr val="43A700"/>
              </a:buClr>
            </a:pPr>
            <a:r>
              <a:rPr lang="en-US" sz="1300" dirty="0">
                <a:latin typeface="+mj-lt"/>
              </a:rPr>
              <a:t>Still</a:t>
            </a:r>
            <a:r>
              <a:rPr lang="bg-BG" sz="1300" dirty="0">
                <a:latin typeface="+mj-lt"/>
              </a:rPr>
              <a:t> </a:t>
            </a:r>
            <a:r>
              <a:rPr lang="en-US" sz="1300" b="1" dirty="0">
                <a:latin typeface="+mj-lt"/>
              </a:rPr>
              <a:t>just in Sofia </a:t>
            </a:r>
            <a:r>
              <a:rPr lang="en-US" sz="1300" dirty="0">
                <a:latin typeface="+mj-lt"/>
              </a:rPr>
              <a:t>with the other formats</a:t>
            </a:r>
          </a:p>
          <a:p>
            <a:pPr marL="171450" lvl="1" indent="-171450" defTabSz="91440">
              <a:spcBef>
                <a:spcPts val="1600"/>
              </a:spcBef>
              <a:buClr>
                <a:srgbClr val="43A700"/>
              </a:buClr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Not a substitute, but addition to the state education system</a:t>
            </a:r>
            <a:r>
              <a:rPr lang="bg-BG" sz="16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461963" lvl="1" indent="-180975">
              <a:buClr>
                <a:srgbClr val="43A700"/>
              </a:buClr>
            </a:pPr>
            <a:r>
              <a:rPr lang="en-US" sz="1300" dirty="0">
                <a:latin typeface="+mj-lt"/>
              </a:rPr>
              <a:t>A bridge between the state education and the first job</a:t>
            </a:r>
          </a:p>
          <a:p>
            <a:pPr marL="461963" lvl="1" indent="-180975">
              <a:buClr>
                <a:srgbClr val="43A700"/>
              </a:buClr>
            </a:pPr>
            <a:r>
              <a:rPr lang="en-US" sz="1300" dirty="0">
                <a:latin typeface="+mj-lt"/>
              </a:rPr>
              <a:t>More dynamic, practical and market-oriented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73928" y="0"/>
            <a:ext cx="5263709" cy="6858000"/>
            <a:chOff x="6895824" y="0"/>
            <a:chExt cx="5263709" cy="685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67" r="10543" b="1612"/>
            <a:stretch/>
          </p:blipFill>
          <p:spPr>
            <a:xfrm>
              <a:off x="9663782" y="1703850"/>
              <a:ext cx="2479862" cy="155243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6855" r="12200"/>
            <a:stretch/>
          </p:blipFill>
          <p:spPr>
            <a:xfrm>
              <a:off x="9676955" y="3356857"/>
              <a:ext cx="2460852" cy="160578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91" t="4157" r="5106" b="4606"/>
            <a:stretch/>
          </p:blipFill>
          <p:spPr>
            <a:xfrm>
              <a:off x="9676955" y="0"/>
              <a:ext cx="2482578" cy="16048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7" b="6019"/>
            <a:stretch/>
          </p:blipFill>
          <p:spPr>
            <a:xfrm>
              <a:off x="6895824" y="3356857"/>
              <a:ext cx="2690881" cy="160578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" t="5803" b="15312"/>
            <a:stretch/>
          </p:blipFill>
          <p:spPr>
            <a:xfrm>
              <a:off x="6904338" y="0"/>
              <a:ext cx="2674928" cy="159535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9" t="9234" r="5988"/>
            <a:stretch/>
          </p:blipFill>
          <p:spPr>
            <a:xfrm>
              <a:off x="9676958" y="5070597"/>
              <a:ext cx="2468628" cy="178740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339" y="5070597"/>
              <a:ext cx="2693376" cy="178740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/>
            </p:cNvPicPr>
            <p:nvPr/>
          </p:nvPicPr>
          <p:blipFill rotWithShape="1">
            <a:blip r:embed="rId11"/>
            <a:srcRect t="-2043" b="5058"/>
            <a:stretch/>
          </p:blipFill>
          <p:spPr>
            <a:xfrm>
              <a:off x="6904340" y="1664782"/>
              <a:ext cx="2674926" cy="158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7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>
            <a:extLst>
              <a:ext uri="{FF2B5EF4-FFF2-40B4-BE49-F238E27FC236}">
                <a16:creationId xmlns:a16="http://schemas.microsoft.com/office/drawing/2014/main" xmlns="" id="{AF9C52BE-CF7C-4BB7-A6CE-7EB4E775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xmlns="" id="{A5A3ACA2-6C31-4B20-8CFD-3CD15CAE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Android?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Kotlin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Kotlin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Kotlin</a:t>
            </a:r>
            <a:r>
              <a:rPr lang="en-US" dirty="0" smtClean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6159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is a mobile OS</a:t>
            </a:r>
          </a:p>
          <a:p>
            <a:pPr lvl="1"/>
            <a:r>
              <a:rPr lang="en-US" dirty="0" smtClean="0"/>
              <a:t>Supported by Google</a:t>
            </a:r>
          </a:p>
          <a:p>
            <a:pPr lvl="1"/>
            <a:r>
              <a:rPr lang="en-US" dirty="0" smtClean="0"/>
              <a:t>Open-source</a:t>
            </a:r>
          </a:p>
          <a:p>
            <a:r>
              <a:rPr lang="en-US" dirty="0" smtClean="0"/>
              <a:t>Languages for developing Android apps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JavaScript (React Native/</a:t>
            </a:r>
            <a:r>
              <a:rPr lang="en-US" dirty="0" err="1" smtClean="0"/>
              <a:t>NativeScript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 (</a:t>
            </a:r>
            <a:r>
              <a:rPr lang="en-US" dirty="0" err="1" smtClean="0"/>
              <a:t>Xamarin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</a:t>
            </a:r>
            <a:r>
              <a:rPr lang="en-US" dirty="0" err="1" smtClean="0"/>
              <a:t>Kotlin</a:t>
            </a:r>
            <a:r>
              <a:rPr lang="en-US" dirty="0" smtClean="0"/>
              <a:t> in Android!</a:t>
            </a:r>
          </a:p>
          <a:p>
            <a:pPr lvl="1"/>
            <a:r>
              <a:rPr lang="en-US" dirty="0" smtClean="0"/>
              <a:t>Google I/O ’17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www.youtube.com/watch?v=d8ALcQiuPWs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Kotlin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Kotlin</a:t>
            </a:r>
            <a:r>
              <a:rPr lang="en-US" dirty="0"/>
              <a:t> is a statically-typed 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Developed by JetBrains </a:t>
            </a:r>
            <a:endParaRPr lang="en-US" dirty="0" smtClean="0"/>
          </a:p>
          <a:p>
            <a:pPr lvl="1"/>
            <a:r>
              <a:rPr lang="en-US" dirty="0" smtClean="0"/>
              <a:t>Runs </a:t>
            </a:r>
            <a:r>
              <a:rPr lang="en-US" dirty="0"/>
              <a:t>on the </a:t>
            </a:r>
            <a:r>
              <a:rPr lang="en-US" dirty="0" smtClean="0"/>
              <a:t>JVM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compiled to </a:t>
            </a:r>
            <a:r>
              <a:rPr lang="en-US" dirty="0" smtClean="0"/>
              <a:t>JavaScript</a:t>
            </a:r>
          </a:p>
          <a:p>
            <a:r>
              <a:rPr lang="en-US" dirty="0" err="1" smtClean="0"/>
              <a:t>Kotlin</a:t>
            </a:r>
            <a:r>
              <a:rPr lang="en-US" dirty="0" smtClean="0"/>
              <a:t> is a </a:t>
            </a:r>
            <a:r>
              <a:rPr lang="en-US" dirty="0" err="1" smtClean="0"/>
              <a:t>interpoletable</a:t>
            </a:r>
            <a:r>
              <a:rPr lang="en-US" dirty="0" smtClean="0"/>
              <a:t> with Java</a:t>
            </a:r>
          </a:p>
          <a:p>
            <a:pPr lvl="1"/>
            <a:r>
              <a:rPr lang="en-US" dirty="0" smtClean="0"/>
              <a:t>Any Java code can be used in </a:t>
            </a:r>
            <a:r>
              <a:rPr lang="en-US" dirty="0" err="1" smtClean="0"/>
              <a:t>Kotlin</a:t>
            </a:r>
            <a:r>
              <a:rPr lang="en-US" dirty="0" smtClean="0"/>
              <a:t> and vice versa</a:t>
            </a:r>
          </a:p>
          <a:p>
            <a:r>
              <a:rPr lang="en-US" dirty="0" smtClean="0"/>
              <a:t>The “fun”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Kotlin</a:t>
            </a:r>
            <a:r>
              <a:rPr lang="en-US" dirty="0" smtClean="0"/>
              <a:t>? </a:t>
            </a:r>
            <a:r>
              <a:rPr lang="en-US" sz="2400" dirty="0" smtClean="0"/>
              <a:t>(</a:t>
            </a:r>
            <a:r>
              <a:rPr lang="en-US" sz="2400" dirty="0" err="1" smtClean="0"/>
              <a:t>instread</a:t>
            </a:r>
            <a:r>
              <a:rPr lang="en-US" sz="2400" dirty="0" smtClean="0"/>
              <a:t> of 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and shiny programming language</a:t>
            </a:r>
          </a:p>
          <a:p>
            <a:pPr lvl="1"/>
            <a:r>
              <a:rPr lang="en-US" dirty="0" smtClean="0"/>
              <a:t>First official release  in 2016</a:t>
            </a:r>
          </a:p>
          <a:p>
            <a:r>
              <a:rPr lang="en-US" dirty="0" smtClean="0"/>
              <a:t>Java for Android is stuck in Java 7</a:t>
            </a:r>
          </a:p>
          <a:p>
            <a:pPr lvl="1"/>
            <a:r>
              <a:rPr lang="en-US" dirty="0" smtClean="0"/>
              <a:t>No LAMBDAs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extentions</a:t>
            </a:r>
            <a:r>
              <a:rPr lang="en-US" dirty="0" smtClean="0"/>
              <a:t> (interfaces)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forEach</a:t>
            </a:r>
            <a:r>
              <a:rPr lang="en-US" dirty="0" smtClean="0"/>
              <a:t>(), map(),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Kotlin</a:t>
            </a:r>
            <a:r>
              <a:rPr lang="en-US" dirty="0" smtClean="0"/>
              <a:t> supports all of the above</a:t>
            </a:r>
          </a:p>
          <a:p>
            <a:r>
              <a:rPr lang="en-US" dirty="0" err="1" smtClean="0"/>
              <a:t>Kotlin</a:t>
            </a:r>
            <a:r>
              <a:rPr lang="en-US" dirty="0" smtClean="0"/>
              <a:t> has null-checks (guards)</a:t>
            </a:r>
          </a:p>
          <a:p>
            <a:r>
              <a:rPr lang="en-US" dirty="0" smtClean="0"/>
              <a:t>Very similar to 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Since Android Studio 3.X </a:t>
            </a:r>
            <a:r>
              <a:rPr lang="en-US" dirty="0" err="1" smtClean="0"/>
              <a:t>Kotlin</a:t>
            </a:r>
            <a:r>
              <a:rPr lang="en-US" dirty="0" smtClean="0"/>
              <a:t> is one of the first-class languages to develop Android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paste Java code and it is translated to </a:t>
            </a:r>
            <a:r>
              <a:rPr lang="en-US" dirty="0" err="1" smtClean="0"/>
              <a:t>Kotlin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Works good enough for small files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Kotlin</a:t>
            </a:r>
            <a:r>
              <a:rPr lang="en-US" dirty="0" smtClean="0"/>
              <a:t> works well with all current Android libs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OkHTTP</a:t>
            </a:r>
            <a:r>
              <a:rPr lang="en-US" dirty="0" smtClean="0"/>
              <a:t>, Retrofit, </a:t>
            </a:r>
            <a:r>
              <a:rPr lang="en-US" dirty="0" err="1" smtClean="0"/>
              <a:t>ReactiveX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Kotlin</a:t>
            </a:r>
            <a:r>
              <a:rPr lang="en-US" dirty="0" smtClean="0"/>
              <a:t> can extend Java classes and interfaces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</a:t>
            </a:r>
            <a:r>
              <a:rPr lang="en-US" dirty="0" err="1" smtClean="0"/>
              <a:t>Kotlin</a:t>
            </a:r>
            <a:r>
              <a:rPr lang="en-US" dirty="0" smtClean="0"/>
              <a:t> implementation of a Java interface</a:t>
            </a:r>
          </a:p>
        </p:txBody>
      </p:sp>
    </p:spTree>
    <p:extLst>
      <p:ext uri="{BB962C8B-B14F-4D97-AF65-F5344CB8AC3E}">
        <p14:creationId xmlns:p14="http://schemas.microsoft.com/office/powerpoint/2010/main" val="17487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light">
  <a:themeElements>
    <a:clrScheme name="Custom 4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66BAFF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Бледи тел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-academy-light" id="{F67D4233-BB18-4DFC-B760-B943CB414778}" vid="{1796F72D-590D-4BA1-B12F-6E7A57454D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telerik-academy-light</Template>
  <TotalTime>2448</TotalTime>
  <Words>608</Words>
  <Application>Microsoft Macintosh PowerPoint</Application>
  <PresentationFormat>Widescreen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Lato</vt:lpstr>
      <vt:lpstr>Lato Black</vt:lpstr>
      <vt:lpstr>Menlo</vt:lpstr>
      <vt:lpstr>Open Sans</vt:lpstr>
      <vt:lpstr>Open Sans Light</vt:lpstr>
      <vt:lpstr>Arial</vt:lpstr>
      <vt:lpstr>telerik-academy-light</vt:lpstr>
      <vt:lpstr>Introduction to Android with Kotlin</vt:lpstr>
      <vt:lpstr>Who Am I?</vt:lpstr>
      <vt:lpstr>PowerPoint Presentation</vt:lpstr>
      <vt:lpstr>History and Achievements</vt:lpstr>
      <vt:lpstr>Table of Contents</vt:lpstr>
      <vt:lpstr>What is Android?</vt:lpstr>
      <vt:lpstr>What is Kotlin?</vt:lpstr>
      <vt:lpstr>Why Kotlin? (instread of Java)</vt:lpstr>
      <vt:lpstr>Kotlin in Android</vt:lpstr>
      <vt:lpstr>Kotlin Features</vt:lpstr>
      <vt:lpstr>Activities</vt:lpstr>
      <vt:lpstr>Attaching Events</vt:lpstr>
      <vt:lpstr>Extention Methods</vt:lpstr>
      <vt:lpstr>LAMBDAs</vt:lpstr>
      <vt:lpstr>Null checks</vt:lpstr>
      <vt:lpstr>Works Well with Java libs</vt:lpstr>
      <vt:lpstr>Thank you!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Android with ReactiveX</dc:title>
  <dc:creator>Doncho Minkov</dc:creator>
  <cp:lastModifiedBy>Doncho Minkov</cp:lastModifiedBy>
  <cp:revision>160</cp:revision>
  <dcterms:created xsi:type="dcterms:W3CDTF">2017-10-16T00:41:20Z</dcterms:created>
  <dcterms:modified xsi:type="dcterms:W3CDTF">2017-11-25T14:51:35Z</dcterms:modified>
</cp:coreProperties>
</file>