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84" r:id="rId14"/>
    <p:sldId id="269" r:id="rId15"/>
    <p:sldId id="273" r:id="rId16"/>
    <p:sldId id="271" r:id="rId17"/>
    <p:sldId id="272" r:id="rId18"/>
    <p:sldId id="274" r:id="rId19"/>
    <p:sldId id="276" r:id="rId20"/>
    <p:sldId id="282" r:id="rId21"/>
    <p:sldId id="277" r:id="rId22"/>
    <p:sldId id="278" r:id="rId23"/>
    <p:sldId id="279" r:id="rId24"/>
    <p:sldId id="281" r:id="rId25"/>
    <p:sldId id="280" r:id="rId26"/>
    <p:sldId id="283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6710CE-FE5D-4335-B4D6-6DA67E4905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289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6710CE-FE5D-4335-B4D6-6DA67E4905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84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7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5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4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c.com/getdoc.jsp?containerId=prUS24257413" TargetMode="External"/><Relationship Id="rId2" Type="http://schemas.openxmlformats.org/officeDocument/2006/relationships/hyperlink" Target="http://www.gartner.com/newsroom/id/25734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Hybrid or Native?!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Senior Technical Trainer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bg-BG" dirty="0"/>
          </a:p>
        </p:txBody>
      </p:sp>
      <p:pic>
        <p:nvPicPr>
          <p:cNvPr id="12" name="Picture 2" descr="http://upload.wikimedia.org/wikipedia/commons/d/d6/Mobile_phone_evolutio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659" y="1387434"/>
            <a:ext cx="1881995" cy="2822993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2.gstatic.com/images?q=tbn:ANd9GcSerXznBNTdsT_sZOVrbhViq-aGqPyQtT-dnruEu_v6VxdRtKTyL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420044"/>
            <a:ext cx="2098709" cy="1572008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3.gstatic.com/images?q=tbn:ANd9GcS4X2FosEX4JygZu1OyXELpRGeAC4RJHYZMkYx9UUKoGzuhrMh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17058"/>
            <a:ext cx="2366791" cy="1574993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upload.wikimedia.org/wikipedia/commons/4/42/Lenovo-X61-Tablet-Mode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7300" y="4580813"/>
            <a:ext cx="4987959" cy="1896187"/>
          </a:xfrm>
          <a:prstGeom prst="roundRect">
            <a:avLst>
              <a:gd name="adj" fmla="val 628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8930"/>
            <a:ext cx="7086600" cy="838200"/>
          </a:xfrm>
        </p:spPr>
        <p:txBody>
          <a:bodyPr/>
          <a:lstStyle/>
          <a:p>
            <a:r>
              <a:rPr lang="en-US" dirty="0" smtClean="0"/>
              <a:t>Mobile Applications Development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7858"/>
              </p:ext>
            </p:extLst>
          </p:nvPr>
        </p:nvGraphicFramePr>
        <p:xfrm>
          <a:off x="820393" y="1410052"/>
          <a:ext cx="7735706" cy="4346448"/>
        </p:xfrm>
        <a:graphic>
          <a:graphicData uri="http://schemas.openxmlformats.org/drawingml/2006/table">
            <a:tbl>
              <a:tblPr/>
              <a:tblGrid>
                <a:gridCol w="2556193"/>
                <a:gridCol w="2545650"/>
                <a:gridCol w="2633863"/>
              </a:tblGrid>
              <a:tr h="476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b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Eclipse and ADT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 or C++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xCode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Objective-C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Phone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8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C#/VB or C++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BlackBerry 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QNX </a:t>
                      </a: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Momentics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Firefox 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Editor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HTML/JavaScript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Symbian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Carbide.c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++ or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Eclipse Pulsar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C++ or</a:t>
                      </a:r>
                      <a:b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5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64000" y="2489200"/>
            <a:ext cx="5156200" cy="1727202"/>
          </a:xfrm>
        </p:spPr>
        <p:txBody>
          <a:bodyPr/>
          <a:lstStyle/>
          <a:p>
            <a:r>
              <a:rPr lang="en-US" dirty="0" smtClean="0"/>
              <a:t>Types of Mobile Applications</a:t>
            </a:r>
            <a:endParaRPr lang="en-US" dirty="0"/>
          </a:p>
        </p:txBody>
      </p:sp>
      <p:pic>
        <p:nvPicPr>
          <p:cNvPr id="4102" name="Picture 6" descr="http://upload.wikimedia.org/wikipedia/commons/9/98/Samsung_Galaxy_S_III_Pebble_Blue_WikiWikip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733" y="774700"/>
            <a:ext cx="2912534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Mobile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technology evolves, so does the power of Mobile apps</a:t>
            </a:r>
          </a:p>
          <a:p>
            <a:pPr lvl="1"/>
            <a:r>
              <a:rPr lang="en-US" dirty="0" smtClean="0"/>
              <a:t>More and more companies introduce their own mobile apps</a:t>
            </a:r>
          </a:p>
          <a:p>
            <a:r>
              <a:rPr lang="en-US" dirty="0" smtClean="0"/>
              <a:t>Three common</a:t>
            </a:r>
            <a:r>
              <a:rPr lang="bg-BG" dirty="0" smtClean="0"/>
              <a:t> </a:t>
            </a:r>
            <a:r>
              <a:rPr lang="en-US" dirty="0" smtClean="0"/>
              <a:t>types of applications</a:t>
            </a:r>
          </a:p>
          <a:p>
            <a:pPr lvl="1"/>
            <a:r>
              <a:rPr lang="en-US" dirty="0" smtClean="0"/>
              <a:t>Web</a:t>
            </a:r>
            <a:r>
              <a:rPr lang="bg-BG" dirty="0" smtClean="0"/>
              <a:t> </a:t>
            </a:r>
            <a:r>
              <a:rPr lang="en-US" dirty="0" smtClean="0"/>
              <a:t>mobile applications</a:t>
            </a:r>
          </a:p>
          <a:p>
            <a:pPr lvl="1"/>
            <a:r>
              <a:rPr lang="en-US" dirty="0" smtClean="0"/>
              <a:t>Native mobile applications</a:t>
            </a:r>
          </a:p>
          <a:p>
            <a:pPr lvl="1"/>
            <a:r>
              <a:rPr lang="en-US" dirty="0" smtClean="0"/>
              <a:t>Hybrid mobile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70400" y="2616201"/>
            <a:ext cx="4191000" cy="1549398"/>
          </a:xfrm>
        </p:spPr>
        <p:txBody>
          <a:bodyPr/>
          <a:lstStyle/>
          <a:p>
            <a:r>
              <a:rPr lang="en-US" dirty="0" smtClean="0"/>
              <a:t>Web Mobile 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6" name="Picture 2" descr="http://farm3.staticflickr.com/2170/2512148775_2676e1fba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25" y="1423733"/>
            <a:ext cx="3927476" cy="4010534"/>
          </a:xfrm>
          <a:prstGeom prst="roundRect">
            <a:avLst>
              <a:gd name="adj" fmla="val 1360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Mobile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7100"/>
            <a:ext cx="8686800" cy="5930900"/>
          </a:xfrm>
        </p:spPr>
        <p:txBody>
          <a:bodyPr/>
          <a:lstStyle/>
          <a:p>
            <a:r>
              <a:rPr lang="en-US" dirty="0" smtClean="0"/>
              <a:t>Web mobile apps are not real applications</a:t>
            </a:r>
          </a:p>
          <a:p>
            <a:pPr lvl="1"/>
            <a:r>
              <a:rPr lang="en-US" dirty="0" smtClean="0"/>
              <a:t>They are web sites that has the look and feel of a mobile app</a:t>
            </a:r>
          </a:p>
          <a:p>
            <a:pPr lvl="1"/>
            <a:r>
              <a:rPr lang="en-US" dirty="0" smtClean="0"/>
              <a:t>Developed in any Web technology</a:t>
            </a:r>
          </a:p>
          <a:p>
            <a:pPr lvl="2"/>
            <a:r>
              <a:rPr lang="en-US" dirty="0" smtClean="0"/>
              <a:t>ASP.NET, SPA application, PHP, Java, etc…</a:t>
            </a:r>
          </a:p>
          <a:p>
            <a:r>
              <a:rPr lang="en-US" dirty="0" smtClean="0"/>
              <a:t>Web mobile apps run in the browser</a:t>
            </a:r>
          </a:p>
          <a:p>
            <a:pPr lvl="1"/>
            <a:r>
              <a:rPr lang="en-US" dirty="0" smtClean="0"/>
              <a:t>Installed from an URL</a:t>
            </a:r>
          </a:p>
          <a:p>
            <a:pPr lvl="1"/>
            <a:r>
              <a:rPr lang="en-US" dirty="0" smtClean="0"/>
              <a:t>They are actually a web site/application, working in </a:t>
            </a:r>
            <a:r>
              <a:rPr lang="en-US" dirty="0" err="1" smtClean="0"/>
              <a:t>chromeless</a:t>
            </a:r>
            <a:r>
              <a:rPr lang="en-US" dirty="0" smtClean="0"/>
              <a:t> browser</a:t>
            </a:r>
          </a:p>
        </p:txBody>
      </p:sp>
    </p:spTree>
    <p:extLst>
      <p:ext uri="{BB962C8B-B14F-4D97-AF65-F5344CB8AC3E}">
        <p14:creationId xmlns:p14="http://schemas.microsoft.com/office/powerpoint/2010/main" val="29060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Mobile Applications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27100"/>
            <a:ext cx="8686800" cy="5689600"/>
          </a:xfrm>
        </p:spPr>
        <p:txBody>
          <a:bodyPr/>
          <a:lstStyle/>
          <a:p>
            <a:r>
              <a:rPr lang="en-US" dirty="0" smtClean="0"/>
              <a:t>For security reasons web mobile apps cannot use the full power of the mobile OS</a:t>
            </a:r>
          </a:p>
          <a:p>
            <a:pPr lvl="1"/>
            <a:r>
              <a:rPr lang="en-US" dirty="0" smtClean="0"/>
              <a:t>APIs like Geolocation, File System and Camera are inaccessible</a:t>
            </a:r>
          </a:p>
          <a:p>
            <a:pPr lvl="2"/>
            <a:r>
              <a:rPr lang="en-US" dirty="0" smtClean="0"/>
              <a:t>The users must explicitly confirm the access to some of the APIs, every time s/he opens the app</a:t>
            </a:r>
            <a:endParaRPr lang="bg-BG" dirty="0" smtClean="0"/>
          </a:p>
          <a:p>
            <a:r>
              <a:rPr lang="en-US" dirty="0" smtClean="0"/>
              <a:t>Web mobile application are most suitable for information applications and apps not using mobile functionality</a:t>
            </a:r>
          </a:p>
          <a:p>
            <a:pPr lvl="1"/>
            <a:r>
              <a:rPr lang="en-US" dirty="0" smtClean="0"/>
              <a:t>Like a RSS application, news app</a:t>
            </a:r>
            <a:endParaRPr lang="bg-BG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2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1"/>
            <a:ext cx="7924800" cy="685800"/>
          </a:xfrm>
        </p:spPr>
        <p:txBody>
          <a:bodyPr/>
          <a:lstStyle/>
          <a:p>
            <a:r>
              <a:rPr lang="en-US" dirty="0" smtClean="0"/>
              <a:t>Native Mobile Applications</a:t>
            </a:r>
            <a:endParaRPr lang="en-US" dirty="0"/>
          </a:p>
        </p:txBody>
      </p:sp>
      <p:pic>
        <p:nvPicPr>
          <p:cNvPr id="5122" name="Picture 2" descr="http://fc08.deviantart.net/fs70/i/2010/028/a/8/Nexus_One_by_Google__PSD_by_zando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2"/>
          <a:stretch/>
        </p:blipFill>
        <p:spPr bwMode="auto">
          <a:xfrm>
            <a:off x="1899583" y="2387600"/>
            <a:ext cx="5344834" cy="3759200"/>
          </a:xfrm>
          <a:prstGeom prst="roundRect">
            <a:avLst>
              <a:gd name="adj" fmla="val 4843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78384"/>
            <a:ext cx="8686800" cy="5427216"/>
          </a:xfrm>
        </p:spPr>
        <p:txBody>
          <a:bodyPr/>
          <a:lstStyle/>
          <a:p>
            <a:r>
              <a:rPr lang="en-US" dirty="0" smtClean="0"/>
              <a:t>Native applications are applications developed for running on a </a:t>
            </a:r>
            <a:r>
              <a:rPr lang="en-US" smtClean="0"/>
              <a:t>specific OS</a:t>
            </a:r>
            <a:endParaRPr lang="en-US" dirty="0" smtClean="0"/>
          </a:p>
          <a:p>
            <a:pPr lvl="1"/>
            <a:r>
              <a:rPr lang="en-US" dirty="0" smtClean="0"/>
              <a:t>They run only on its operating system</a:t>
            </a:r>
          </a:p>
          <a:p>
            <a:r>
              <a:rPr lang="en-US" dirty="0" smtClean="0"/>
              <a:t>Native apps must be installed either using an Application Store (Google Play, App Store) or through an external app installer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apps have full access to resources of OS</a:t>
            </a:r>
          </a:p>
          <a:p>
            <a:pPr lvl="1"/>
            <a:r>
              <a:rPr lang="en-US" dirty="0" smtClean="0"/>
              <a:t>Geolocation, File System, Accelerometer, etc.</a:t>
            </a:r>
          </a:p>
          <a:p>
            <a:pPr lvl="1"/>
            <a:r>
              <a:rPr lang="en-US" dirty="0" smtClean="0"/>
              <a:t>The user must confirm the access to device APIs</a:t>
            </a:r>
          </a:p>
          <a:p>
            <a:pPr lvl="2"/>
            <a:r>
              <a:rPr lang="en-US" dirty="0" smtClean="0"/>
              <a:t>Yet, only once, at the installation of the app</a:t>
            </a:r>
          </a:p>
          <a:p>
            <a:r>
              <a:rPr lang="en-US" dirty="0" smtClean="0"/>
              <a:t>Native apps are developed on the platform and are hard to be ported to other platforms</a:t>
            </a:r>
          </a:p>
          <a:p>
            <a:pPr lvl="1"/>
            <a:r>
              <a:rPr lang="en-US" dirty="0" smtClean="0"/>
              <a:t>iPhone apps with Objective-C</a:t>
            </a:r>
          </a:p>
          <a:p>
            <a:pPr lvl="1"/>
            <a:r>
              <a:rPr lang="en-US" dirty="0" smtClean="0"/>
              <a:t>Android apps with Java</a:t>
            </a:r>
          </a:p>
          <a:p>
            <a:pPr lvl="1"/>
            <a:r>
              <a:rPr lang="en-US" dirty="0" smtClean="0"/>
              <a:t>Windows Phone apps with C#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Applications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5938"/>
            <a:ext cx="8686800" cy="4092606"/>
          </a:xfrm>
        </p:spPr>
        <p:txBody>
          <a:bodyPr/>
          <a:lstStyle/>
          <a:p>
            <a:r>
              <a:rPr lang="en-US" dirty="0" smtClean="0"/>
              <a:t>Native apps are suitable when developing:</a:t>
            </a:r>
          </a:p>
          <a:p>
            <a:pPr lvl="1"/>
            <a:r>
              <a:rPr lang="en-US" dirty="0" smtClean="0"/>
              <a:t>Games </a:t>
            </a:r>
          </a:p>
          <a:p>
            <a:pPr lvl="2"/>
            <a:r>
              <a:rPr lang="en-US" dirty="0" smtClean="0"/>
              <a:t>The developer can use the device’s GPU</a:t>
            </a:r>
          </a:p>
          <a:p>
            <a:pPr lvl="1"/>
            <a:r>
              <a:rPr lang="en-US" dirty="0" smtClean="0"/>
              <a:t>Apps with complex processing</a:t>
            </a:r>
          </a:p>
          <a:p>
            <a:pPr lvl="2"/>
            <a:r>
              <a:rPr lang="en-US" dirty="0" smtClean="0"/>
              <a:t>The app must do a work of processing</a:t>
            </a:r>
          </a:p>
          <a:p>
            <a:pPr lvl="1"/>
            <a:r>
              <a:rPr lang="en-US" dirty="0" smtClean="0"/>
              <a:t>Apps where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/>
              <a:t> milliseconds slowdown is crucial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applications overview</a:t>
            </a:r>
          </a:p>
          <a:p>
            <a:pPr lvl="1"/>
            <a:r>
              <a:rPr lang="en-US" dirty="0" smtClean="0"/>
              <a:t>Devices and platforms</a:t>
            </a:r>
          </a:p>
          <a:p>
            <a:pPr lvl="1"/>
            <a:r>
              <a:rPr lang="en-US" dirty="0" smtClean="0"/>
              <a:t>Android, iOS</a:t>
            </a:r>
            <a:r>
              <a:rPr lang="bg-BG" dirty="0" smtClean="0"/>
              <a:t>, </a:t>
            </a:r>
            <a:r>
              <a:rPr lang="en-US" dirty="0" smtClean="0"/>
              <a:t>Windows Phone</a:t>
            </a:r>
            <a:r>
              <a:rPr lang="bg-BG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Firefox OS and more</a:t>
            </a:r>
          </a:p>
          <a:p>
            <a:r>
              <a:rPr lang="en-US" dirty="0" smtClean="0"/>
              <a:t>Types of mobile applications</a:t>
            </a:r>
          </a:p>
          <a:p>
            <a:pPr lvl="1"/>
            <a:r>
              <a:rPr lang="en-US" dirty="0" smtClean="0"/>
              <a:t>Web, Native and Hybrid applications Overview</a:t>
            </a:r>
          </a:p>
          <a:p>
            <a:r>
              <a:rPr lang="en-US" dirty="0" smtClean="0"/>
              <a:t>Means for Hybrid applications development</a:t>
            </a:r>
          </a:p>
        </p:txBody>
      </p:sp>
    </p:spTree>
    <p:extLst>
      <p:ext uri="{BB962C8B-B14F-4D97-AF65-F5344CB8AC3E}">
        <p14:creationId xmlns:p14="http://schemas.microsoft.com/office/powerpoint/2010/main" val="31421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454945"/>
            <a:ext cx="5105400" cy="11811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Hybrid Mobile 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781300"/>
            <a:ext cx="5105400" cy="873920"/>
          </a:xfrm>
        </p:spPr>
        <p:txBody>
          <a:bodyPr/>
          <a:lstStyle/>
          <a:p>
            <a:r>
              <a:rPr lang="en-US" dirty="0" smtClean="0"/>
              <a:t>Learning all Objective-C, Java </a:t>
            </a:r>
            <a:br>
              <a:rPr lang="en-US" dirty="0" smtClean="0"/>
            </a:br>
            <a:r>
              <a:rPr lang="en-US" dirty="0" smtClean="0"/>
              <a:t>and C# is not good enough?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160" y="1095374"/>
            <a:ext cx="3101891" cy="2084785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9" y="4087327"/>
            <a:ext cx="2974219" cy="2272803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9" y="4086225"/>
            <a:ext cx="3082951" cy="2273906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76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Hybrid apps are part native, part web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Yet they are neither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called cross-platform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apps are like native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published to an application store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be installed on the device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can use the power of the device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Hybrid apps are like web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Coded in web technologies like HTML and JS</a:t>
            </a:r>
          </a:p>
        </p:txBody>
      </p:sp>
    </p:spTree>
    <p:extLst>
      <p:ext uri="{BB962C8B-B14F-4D97-AF65-F5344CB8AC3E}">
        <p14:creationId xmlns:p14="http://schemas.microsoft.com/office/powerpoint/2010/main" val="15243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Hybrid applications leverage the engine of the default browsers for the platform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Safari mobile for iOS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Android browser for Android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 mobile for Windows Phone 7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 smtClean="0"/>
              <a:t> mobile for Windows Phone 8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browser engine renders the HTML and process the JavaScript locally to the device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an abstraction layer, enabling the app to access device capabilities</a:t>
            </a:r>
          </a:p>
        </p:txBody>
      </p:sp>
    </p:spTree>
    <p:extLst>
      <p:ext uri="{BB962C8B-B14F-4D97-AF65-F5344CB8AC3E}">
        <p14:creationId xmlns:p14="http://schemas.microsoft.com/office/powerpoint/2010/main" val="28745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686800" cy="5511800"/>
          </a:xfrm>
        </p:spPr>
        <p:txBody>
          <a:bodyPr/>
          <a:lstStyle/>
          <a:p>
            <a:r>
              <a:rPr lang="en-US" dirty="0" smtClean="0"/>
              <a:t>Hybrid applications run in a native container on a mobile device</a:t>
            </a:r>
          </a:p>
          <a:p>
            <a:pPr lvl="1"/>
            <a:r>
              <a:rPr lang="en-US" dirty="0" smtClean="0"/>
              <a:t>The native container uses the browser engine to run the app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UIWebView</a:t>
            </a:r>
            <a:r>
              <a:rPr lang="en-US" dirty="0" smtClean="0"/>
              <a:t> for iOS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</a:t>
            </a:r>
            <a:r>
              <a:rPr lang="en-US" dirty="0" smtClean="0"/>
              <a:t> for Android</a:t>
            </a:r>
          </a:p>
          <a:p>
            <a:pPr lvl="2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WebBrowser</a:t>
            </a:r>
            <a:r>
              <a:rPr lang="en-US" dirty="0" smtClean="0"/>
              <a:t> in Windows Phone 8</a:t>
            </a:r>
          </a:p>
          <a:p>
            <a:pPr lvl="1"/>
            <a:r>
              <a:rPr lang="en-US" dirty="0" smtClean="0"/>
              <a:t>This enables the app to use the device capabilities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203200"/>
            <a:ext cx="7086600" cy="838200"/>
          </a:xfrm>
        </p:spPr>
        <p:txBody>
          <a:bodyPr/>
          <a:lstStyle/>
          <a:p>
            <a:r>
              <a:rPr lang="en-US" dirty="0" smtClean="0"/>
              <a:t>Hybrid Applications </a:t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4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3200"/>
            <a:ext cx="7086600" cy="838200"/>
          </a:xfrm>
        </p:spPr>
        <p:txBody>
          <a:bodyPr/>
          <a:lstStyle/>
          <a:p>
            <a:r>
              <a:rPr lang="en-US" dirty="0" smtClean="0"/>
              <a:t>Hybrid Applications </a:t>
            </a:r>
            <a:br>
              <a:rPr lang="en-US" dirty="0" smtClean="0"/>
            </a:br>
            <a:r>
              <a:rPr lang="en-US" dirty="0" smtClean="0"/>
              <a:t>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686800" cy="5511800"/>
          </a:xfrm>
        </p:spPr>
        <p:txBody>
          <a:bodyPr/>
          <a:lstStyle/>
          <a:p>
            <a:r>
              <a:rPr lang="en-US" dirty="0" smtClean="0"/>
              <a:t>Most of the default mobile browsers use </a:t>
            </a:r>
            <a:r>
              <a:rPr lang="en-US" dirty="0" err="1" smtClean="0"/>
              <a:t>WebKit</a:t>
            </a:r>
            <a:r>
              <a:rPr lang="en-US" dirty="0" smtClean="0"/>
              <a:t> rendering engine</a:t>
            </a:r>
          </a:p>
          <a:p>
            <a:pPr lvl="1"/>
            <a:r>
              <a:rPr lang="en-US" dirty="0" smtClean="0"/>
              <a:t>That means iOS, Android, Blackberry, etc.</a:t>
            </a:r>
          </a:p>
          <a:p>
            <a:pPr lvl="1"/>
            <a:r>
              <a:rPr lang="en-US" dirty="0" smtClean="0"/>
              <a:t>Windows Phone’s IE uses Trident engine</a:t>
            </a:r>
          </a:p>
          <a:p>
            <a:r>
              <a:rPr lang="en-US" dirty="0" smtClean="0"/>
              <a:t>That is why most hybrid applications can be tested on simulators, not only on emulators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7700" y="1666876"/>
            <a:ext cx="7924800" cy="685800"/>
          </a:xfrm>
        </p:spPr>
        <p:txBody>
          <a:bodyPr/>
          <a:lstStyle/>
          <a:p>
            <a:r>
              <a:rPr lang="en-US" dirty="0" smtClean="0"/>
              <a:t>Hybrid Apps Platforms </a:t>
            </a:r>
            <a:endParaRPr lang="en-US" dirty="0"/>
          </a:p>
        </p:txBody>
      </p:sp>
      <p:pic>
        <p:nvPicPr>
          <p:cNvPr id="8196" name="Picture 4" descr="http://farm6.staticflickr.com/5222/5598078732_a7d5c19dfa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2813050"/>
            <a:ext cx="3227626" cy="2553726"/>
          </a:xfrm>
          <a:prstGeom prst="roundRect">
            <a:avLst>
              <a:gd name="adj" fmla="val 2368"/>
            </a:avLst>
          </a:prstGeom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93" y="2812331"/>
            <a:ext cx="2786113" cy="2554445"/>
          </a:xfrm>
          <a:prstGeom prst="roundRect">
            <a:avLst>
              <a:gd name="adj" fmla="val 2368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98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Apps Platforms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rise of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(2010) more and more hybrid application platforms surfaced</a:t>
            </a:r>
          </a:p>
          <a:p>
            <a:pPr lvl="1"/>
            <a:r>
              <a:rPr lang="en-US" dirty="0" smtClean="0"/>
              <a:t>Apache Cordova (late </a:t>
            </a:r>
            <a:r>
              <a:rPr lang="en-US" dirty="0" err="1" smtClean="0"/>
              <a:t>PhoneGap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Appcelerator Titanium</a:t>
            </a:r>
          </a:p>
          <a:p>
            <a:pPr lvl="1"/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r>
              <a:rPr lang="en-US" dirty="0" smtClean="0"/>
              <a:t>And more</a:t>
            </a:r>
          </a:p>
          <a:p>
            <a:r>
              <a:rPr lang="en-US" dirty="0" smtClean="0"/>
              <a:t>Most hybrid app platforms targeted web developers with JavaScript skills</a:t>
            </a:r>
          </a:p>
          <a:p>
            <a:pPr lvl="1"/>
            <a:r>
              <a:rPr lang="en-US" dirty="0" smtClean="0"/>
              <a:t>Since HTML is supported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Cordova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Apache Cordova (late </a:t>
            </a:r>
            <a:r>
              <a:rPr lang="en-US" dirty="0" err="1" smtClean="0"/>
              <a:t>PhoneGap</a:t>
            </a:r>
            <a:r>
              <a:rPr lang="en-US" dirty="0" smtClean="0"/>
              <a:t>) is a platform for creating mobile applications using web technologies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The applications run on the most used platforms</a:t>
            </a:r>
          </a:p>
          <a:p>
            <a:pPr lvl="2">
              <a:tabLst>
                <a:tab pos="282575" algn="l"/>
                <a:tab pos="8397875" algn="l"/>
              </a:tabLst>
            </a:pPr>
            <a:r>
              <a:rPr lang="en-US" dirty="0" smtClean="0"/>
              <a:t>iOS, Android, BlackBerry, Windows Phone, etc…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Applications run in a web view</a:t>
            </a:r>
          </a:p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Apache Cordova was created by Nitobi Software, and was acquired by Adobe Systems in 2011</a:t>
            </a:r>
          </a:p>
        </p:txBody>
      </p:sp>
    </p:spTree>
    <p:extLst>
      <p:ext uri="{BB962C8B-B14F-4D97-AF65-F5344CB8AC3E}">
        <p14:creationId xmlns:p14="http://schemas.microsoft.com/office/powerpoint/2010/main" val="258485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Appcelerator Titanium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47564"/>
            <a:ext cx="8686800" cy="5658035"/>
          </a:xfrm>
        </p:spPr>
        <p:txBody>
          <a:bodyPr/>
          <a:lstStyle/>
          <a:p>
            <a:pPr>
              <a:tabLst>
                <a:tab pos="282575" algn="l"/>
                <a:tab pos="8397875" algn="l"/>
              </a:tabLst>
            </a:pPr>
            <a:r>
              <a:rPr lang="en-US" dirty="0"/>
              <a:t>Appcelerator </a:t>
            </a:r>
            <a:r>
              <a:rPr lang="en-US" dirty="0" smtClean="0"/>
              <a:t>Titanium is a product of Appcelerator Inc.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Use web technologies (like HTML and JS) to build cross-platform (hybrid) applications</a:t>
            </a:r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 smtClean="0"/>
              <a:t>Apps run on most platforms – Android, BlackBerry, iOS and </a:t>
            </a:r>
            <a:r>
              <a:rPr lang="en-US" dirty="0" err="1" smtClean="0"/>
              <a:t>Tizen</a:t>
            </a:r>
            <a:endParaRPr lang="en-US" dirty="0" smtClean="0"/>
          </a:p>
          <a:p>
            <a:pPr lvl="1">
              <a:tabLst>
                <a:tab pos="282575" algn="l"/>
                <a:tab pos="8397875" algn="l"/>
              </a:tabLst>
            </a:pPr>
            <a:r>
              <a:rPr lang="en-US" dirty="0"/>
              <a:t>Applications run in a web </a:t>
            </a:r>
            <a:r>
              <a:rPr lang="en-US" dirty="0" smtClean="0"/>
              <a:t>view</a:t>
            </a:r>
          </a:p>
          <a:p>
            <a:pPr>
              <a:tabLst>
                <a:tab pos="282575" algn="l"/>
                <a:tab pos="8397875" algn="l"/>
              </a:tabLst>
            </a:pPr>
            <a:r>
              <a:rPr lang="en-US" dirty="0" smtClean="0"/>
              <a:t>Titanium has its own IDE, called Titatinum Studio and simulators</a:t>
            </a:r>
          </a:p>
          <a:p>
            <a:pPr lvl="1">
              <a:tabLst>
                <a:tab pos="282575" algn="l"/>
                <a:tab pos="8397875" algn="l"/>
              </a:tabLst>
            </a:pPr>
            <a:endParaRPr lang="en-US" dirty="0" smtClean="0"/>
          </a:p>
          <a:p>
            <a:pPr>
              <a:tabLst>
                <a:tab pos="282575" algn="l"/>
                <a:tab pos="8397875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12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is a cross-mobile applications platform</a:t>
            </a:r>
          </a:p>
          <a:p>
            <a:pPr lvl="1"/>
            <a:r>
              <a:rPr lang="en-US" dirty="0" smtClean="0"/>
              <a:t>Yet, it does not use web technologies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now continues the development of the Mono platform</a:t>
            </a:r>
          </a:p>
          <a:p>
            <a:pPr lvl="2"/>
            <a:r>
              <a:rPr lang="en-US" dirty="0" smtClean="0"/>
              <a:t>Mono, </a:t>
            </a:r>
            <a:r>
              <a:rPr lang="en-US" dirty="0" err="1" smtClean="0"/>
              <a:t>MonoTouch</a:t>
            </a:r>
            <a:r>
              <a:rPr lang="en-US" dirty="0" smtClean="0"/>
              <a:t>, and Mono for Android</a:t>
            </a:r>
            <a:endParaRPr lang="en-US" dirty="0"/>
          </a:p>
          <a:p>
            <a:pPr lvl="1"/>
            <a:r>
              <a:rPr lang="en-US" dirty="0" smtClean="0"/>
              <a:t>Applications are developed using C# and .NET like platform (Mono)</a:t>
            </a:r>
          </a:p>
          <a:p>
            <a:pPr lvl="1"/>
            <a:r>
              <a:rPr lang="en-US" dirty="0" smtClean="0"/>
              <a:t>Apps run on iOS, Android and Windows Phone</a:t>
            </a:r>
          </a:p>
        </p:txBody>
      </p:sp>
    </p:spTree>
    <p:extLst>
      <p:ext uri="{BB962C8B-B14F-4D97-AF65-F5344CB8AC3E}">
        <p14:creationId xmlns:p14="http://schemas.microsoft.com/office/powerpoint/2010/main" val="42787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7451"/>
            <a:ext cx="7924800" cy="685800"/>
          </a:xfrm>
        </p:spPr>
        <p:txBody>
          <a:bodyPr/>
          <a:lstStyle/>
          <a:p>
            <a:r>
              <a:rPr lang="en-US" dirty="0" smtClean="0"/>
              <a:t>Mobile Applications</a:t>
            </a:r>
            <a:endParaRPr lang="bg-BG" dirty="0"/>
          </a:p>
        </p:txBody>
      </p:sp>
      <p:pic>
        <p:nvPicPr>
          <p:cNvPr id="2050" name="Picture 2" descr="http://upload.wikimedia.org/wikipedia/commons/3/3f/EMHS_iPhone_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9775" y="2119521"/>
            <a:ext cx="5124450" cy="418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016500"/>
          </a:xfrm>
        </p:spPr>
        <p:txBody>
          <a:bodyPr/>
          <a:lstStyle/>
          <a:p>
            <a:r>
              <a:rPr lang="en-US" dirty="0" smtClean="0"/>
              <a:t>Mobile applications are software applications running on mobile devices</a:t>
            </a:r>
          </a:p>
          <a:p>
            <a:pPr lvl="1"/>
            <a:r>
              <a:rPr lang="en-US" dirty="0" smtClean="0"/>
              <a:t>i.e. tablets, smartphones and other mobile devices</a:t>
            </a:r>
          </a:p>
          <a:p>
            <a:r>
              <a:rPr lang="en-US" dirty="0" smtClean="0"/>
              <a:t>Mobile applications are often available through app distribution platforms (stores)</a:t>
            </a:r>
          </a:p>
          <a:p>
            <a:pPr lvl="1"/>
            <a:r>
              <a:rPr lang="en-US" dirty="0" smtClean="0"/>
              <a:t>Apple App Store, Google Play, Windows Phone Store, BlackBerry App World, etc…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0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Platforms and Devices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7308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most prominent platforms are as follows: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Apple iOS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Microsoft Windows Phone 8 and Windows 8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Google Android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Firefox OS (yet to come)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BlackBerry OS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webOS</a:t>
            </a:r>
            <a:r>
              <a:rPr lang="en-US" dirty="0" smtClean="0"/>
              <a:t> by LG (formally product of HP)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Nokia Symbian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Samsung </a:t>
            </a:r>
            <a:r>
              <a:rPr lang="en-US" dirty="0" err="1" smtClean="0"/>
              <a:t>Bada</a:t>
            </a:r>
            <a:r>
              <a:rPr lang="en-US" dirty="0" smtClean="0"/>
              <a:t> (stopped from development)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Tizen</a:t>
            </a:r>
            <a:r>
              <a:rPr lang="en-US" dirty="0" smtClean="0"/>
              <a:t> by Intel and Samsung</a:t>
            </a:r>
          </a:p>
        </p:txBody>
      </p:sp>
    </p:spTree>
    <p:extLst>
      <p:ext uri="{BB962C8B-B14F-4D97-AF65-F5344CB8AC3E}">
        <p14:creationId xmlns:p14="http://schemas.microsoft.com/office/powerpoint/2010/main" val="37822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Market Share 2013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25495"/>
          </a:xfrm>
        </p:spPr>
        <p:txBody>
          <a:bodyPr/>
          <a:lstStyle/>
          <a:p>
            <a:r>
              <a:rPr lang="en-US" dirty="0" smtClean="0"/>
              <a:t>As for Q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dirty="0" smtClean="0"/>
              <a:t> (August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dirty="0" smtClean="0"/>
              <a:t>) the market share of mobile platforms is as follows:</a:t>
            </a:r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666170"/>
              </p:ext>
            </p:extLst>
          </p:nvPr>
        </p:nvGraphicFramePr>
        <p:xfrm>
          <a:off x="1272569" y="2076626"/>
          <a:ext cx="6598862" cy="3593592"/>
        </p:xfrm>
        <a:graphic>
          <a:graphicData uri="http://schemas.openxmlformats.org/drawingml/2006/table">
            <a:tbl>
              <a:tblPr/>
              <a:tblGrid>
                <a:gridCol w="2556193"/>
                <a:gridCol w="2006219"/>
                <a:gridCol w="2036450"/>
              </a:tblGrid>
              <a:tr h="476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Operating</a:t>
                      </a:r>
                      <a:b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  <a:r>
                        <a:rPr lang="en-US" sz="2400" b="1" kern="1200" baseline="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Share</a:t>
                      </a:r>
                      <a:br>
                        <a:rPr lang="en-US" sz="2400" b="1" kern="1200" baseline="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baseline="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sz="2400" b="1" kern="1200" baseline="0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IDC </a:t>
                      </a:r>
                      <a:endParaRPr lang="en-US" sz="2400" b="1" kern="120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Market Share</a:t>
                      </a:r>
                      <a:b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sz="2400" b="1" kern="1200" dirty="0" err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Garthner</a:t>
                      </a:r>
                      <a:endParaRPr lang="en-US" sz="2400" b="1" kern="1200" dirty="0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~79.3%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~79.0%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~13.2%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~14.2%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Windows Phone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~3.7%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~3.3%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BlackBerry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~2.9%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~2.7%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Symbian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~0.2%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~0.3%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~0.8%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~0.6%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2370" y="5727940"/>
            <a:ext cx="8819260" cy="91582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 smtClean="0"/>
              <a:t>Gartner numbers: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www.gartner.com/newsroom/id/2573415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IDC numbers: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://www.idc.com/getdoc.jsp?containerId=prUS24257413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05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8367"/>
            <a:ext cx="7924800" cy="1352376"/>
          </a:xfrm>
        </p:spPr>
        <p:txBody>
          <a:bodyPr/>
          <a:lstStyle/>
          <a:p>
            <a:r>
              <a:rPr lang="en-US" dirty="0" smtClean="0"/>
              <a:t>Mobile Applications Development</a:t>
            </a:r>
            <a:endParaRPr lang="bg-BG" dirty="0"/>
          </a:p>
        </p:txBody>
      </p:sp>
      <p:pic>
        <p:nvPicPr>
          <p:cNvPr id="3076" name="Picture 4" descr="http://upload.wikimedia.org/wikipedia/commons/4/4f/Mobile_software_development_laboratory_in_The_Estonian_Information_Technology_Colleg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0790" y="3019336"/>
            <a:ext cx="4642420" cy="2848064"/>
          </a:xfrm>
          <a:prstGeom prst="roundRect">
            <a:avLst>
              <a:gd name="adj" fmla="val 1672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87655"/>
            <a:ext cx="7086600" cy="838200"/>
          </a:xfrm>
        </p:spPr>
        <p:txBody>
          <a:bodyPr/>
          <a:lstStyle/>
          <a:p>
            <a:r>
              <a:rPr lang="en-US" dirty="0" smtClean="0"/>
              <a:t>Mobile Applications Development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2137"/>
            <a:ext cx="8686800" cy="4683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platform has its own development platform and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Phone/Windows 8 –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Skills: C#, VB.NET</a:t>
            </a:r>
            <a:r>
              <a:rPr lang="en-US" dirty="0"/>
              <a:t> </a:t>
            </a:r>
            <a:r>
              <a:rPr lang="en-US" dirty="0" smtClean="0"/>
              <a:t>or C++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Android – Eclipse and Android </a:t>
            </a:r>
            <a:r>
              <a:rPr lang="en-US" dirty="0" err="1" smtClean="0"/>
              <a:t>Dev</a:t>
            </a:r>
            <a:r>
              <a:rPr lang="en-US" dirty="0" smtClean="0"/>
              <a:t> tools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Skills: Java and/or C++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iOS and iOS mobile – </a:t>
            </a:r>
            <a:r>
              <a:rPr lang="en-US" dirty="0" err="1" smtClean="0"/>
              <a:t>xCode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Skills: Objective-C</a:t>
            </a:r>
          </a:p>
        </p:txBody>
      </p:sp>
    </p:spTree>
    <p:extLst>
      <p:ext uri="{BB962C8B-B14F-4D97-AF65-F5344CB8AC3E}">
        <p14:creationId xmlns:p14="http://schemas.microsoft.com/office/powerpoint/2010/main" val="30576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88681"/>
            <a:ext cx="7086600" cy="838200"/>
          </a:xfrm>
        </p:spPr>
        <p:txBody>
          <a:bodyPr/>
          <a:lstStyle/>
          <a:p>
            <a:r>
              <a:rPr lang="en-US" dirty="0" smtClean="0"/>
              <a:t>Mobile Applications Development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23862"/>
            <a:ext cx="8686800" cy="50106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platform has its own development platform and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OS – Any text editor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Skills: Web, HTML and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BlackBerry OS – </a:t>
            </a:r>
            <a:r>
              <a:rPr lang="en-US" dirty="0"/>
              <a:t>QNX </a:t>
            </a:r>
            <a:r>
              <a:rPr lang="en-US" dirty="0" err="1"/>
              <a:t>Momentics</a:t>
            </a:r>
            <a:r>
              <a:rPr lang="en-US" dirty="0"/>
              <a:t> </a:t>
            </a:r>
            <a:r>
              <a:rPr lang="en-US" dirty="0" smtClean="0"/>
              <a:t>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Java and/or C++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Symbian OS – </a:t>
            </a:r>
            <a:r>
              <a:rPr lang="en-US" dirty="0" err="1" smtClean="0"/>
              <a:t>Carbide.c</a:t>
            </a:r>
            <a:r>
              <a:rPr lang="en-US" dirty="0" smtClean="0"/>
              <a:t>++ or Eclipse Pulsar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Skills: C++ or Java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9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5271</TotalTime>
  <Words>1097</Words>
  <Application>Microsoft Office PowerPoint</Application>
  <PresentationFormat>On-screen Show (4:3)</PresentationFormat>
  <Paragraphs>201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Cambria</vt:lpstr>
      <vt:lpstr>Consolas</vt:lpstr>
      <vt:lpstr>Corbel</vt:lpstr>
      <vt:lpstr>Wingdings 2</vt:lpstr>
      <vt:lpstr>Telerik Academy</vt:lpstr>
      <vt:lpstr>Mobile Applications</vt:lpstr>
      <vt:lpstr>Table of Contents</vt:lpstr>
      <vt:lpstr>Mobile Applications</vt:lpstr>
      <vt:lpstr>Mobile Applications</vt:lpstr>
      <vt:lpstr>Mobile Platforms and Devices</vt:lpstr>
      <vt:lpstr>Platforms Market Share 2013</vt:lpstr>
      <vt:lpstr>Mobile Applications Development</vt:lpstr>
      <vt:lpstr>Mobile Applications Development</vt:lpstr>
      <vt:lpstr>Mobile Applications Development (2)</vt:lpstr>
      <vt:lpstr>Mobile Applications Development</vt:lpstr>
      <vt:lpstr>Types of Mobile Applications</vt:lpstr>
      <vt:lpstr>Types of Mobile Apps</vt:lpstr>
      <vt:lpstr>Web Mobile  Applications</vt:lpstr>
      <vt:lpstr>Web Mobile Applications</vt:lpstr>
      <vt:lpstr>Web Mobile Applications (2)</vt:lpstr>
      <vt:lpstr>Native Mobile Applications</vt:lpstr>
      <vt:lpstr>Native Applications</vt:lpstr>
      <vt:lpstr>Native Applications (2)</vt:lpstr>
      <vt:lpstr>Native Applications (3)</vt:lpstr>
      <vt:lpstr>Hybrid Mobile  Applications</vt:lpstr>
      <vt:lpstr>Hybrid Applications</vt:lpstr>
      <vt:lpstr>Hybrid Applications (2)</vt:lpstr>
      <vt:lpstr>Hybrid Applications  Structure</vt:lpstr>
      <vt:lpstr>Hybrid Applications  Structure (2)</vt:lpstr>
      <vt:lpstr>Hybrid Apps Platforms </vt:lpstr>
      <vt:lpstr>Hybrid Apps Platforms</vt:lpstr>
      <vt:lpstr>Apache Cordova</vt:lpstr>
      <vt:lpstr>Appcelerator Titanium</vt:lpstr>
      <vt:lpstr>Xamarin</vt:lpstr>
      <vt:lpstr>Mobile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</dc:title>
  <dc:creator>donchominkov@gmail.com</dc:creator>
  <cp:lastModifiedBy>Doncho Minkov</cp:lastModifiedBy>
  <cp:revision>899</cp:revision>
  <dcterms:created xsi:type="dcterms:W3CDTF">2013-09-24T12:26:04Z</dcterms:created>
  <dcterms:modified xsi:type="dcterms:W3CDTF">2015-12-09T10:59:22Z</dcterms:modified>
</cp:coreProperties>
</file>