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7" r:id="rId2"/>
    <p:sldId id="286" r:id="rId3"/>
    <p:sldId id="288" r:id="rId4"/>
    <p:sldId id="289" r:id="rId5"/>
    <p:sldId id="290" r:id="rId6"/>
    <p:sldId id="291" r:id="rId7"/>
    <p:sldId id="331" r:id="rId8"/>
    <p:sldId id="295" r:id="rId9"/>
    <p:sldId id="296" r:id="rId10"/>
    <p:sldId id="298" r:id="rId11"/>
    <p:sldId id="332" r:id="rId12"/>
    <p:sldId id="300" r:id="rId13"/>
    <p:sldId id="302" r:id="rId14"/>
    <p:sldId id="303" r:id="rId15"/>
    <p:sldId id="333" r:id="rId16"/>
    <p:sldId id="305" r:id="rId17"/>
    <p:sldId id="306" r:id="rId18"/>
    <p:sldId id="308" r:id="rId19"/>
    <p:sldId id="341" r:id="rId20"/>
    <p:sldId id="337" r:id="rId21"/>
    <p:sldId id="340" r:id="rId22"/>
    <p:sldId id="334" r:id="rId23"/>
    <p:sldId id="280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C55C-53BF-4081-8CF5-AC38D234AED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656B0-F18A-4AD1-9044-98DEBB51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E93C259-A805-481A-92F1-13107B2C3661}" type="datetime1">
              <a:rPr lang="en-US"/>
              <a:pPr/>
              <a:t>12/10/2015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AED4C-56FB-4B13-9350-BD7A85696B19}" type="slidenum">
              <a:rPr lang="en-US"/>
              <a:pPr/>
              <a:t>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8263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7FD7943-ED0D-40AE-8D92-D368B90EE5E8}" type="datetime1">
              <a:rPr lang="en-US"/>
              <a:pPr/>
              <a:t>12/10/2015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140A4-0AD1-4499-BE8E-677FA25775D4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5199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15A49CB-1487-4C12-B7A0-494658705D59}" type="datetime1">
              <a:rPr lang="en-US"/>
              <a:pPr/>
              <a:t>12/10/2015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8FF16-7F0E-4604-815E-603C67994DEC}" type="slidenum">
              <a:rPr lang="en-US"/>
              <a:pPr/>
              <a:t>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7224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C052D88-6CFB-47D7-B303-319C5C294333}" type="datetime1">
              <a:rPr lang="en-US"/>
              <a:pPr/>
              <a:t>12/10/2015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07AA1-1983-48D2-8840-2CF1B8D91631}" type="slidenum">
              <a:rPr lang="en-US"/>
              <a:pPr/>
              <a:t>10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5821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B5054C-7849-441A-B293-703FA21C4EF7}" type="datetime1">
              <a:rPr lang="en-US"/>
              <a:pPr/>
              <a:t>12/10/2015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16118A-C9DB-4CE1-84E1-F1DE13BF3667}" type="slidenum">
              <a:rPr lang="en-US"/>
              <a:pPr/>
              <a:t>16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56225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F8B11E-FFE5-46CB-B9DA-D6EB2B96E06A}" type="datetime1">
              <a:rPr lang="en-US"/>
              <a:pPr/>
              <a:t>12/10/2015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DD287-1BD8-4D2C-90E9-2AA936F4A370}" type="slidenum">
              <a:rPr lang="en-US"/>
              <a:pPr/>
              <a:t>24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44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6" y="5341203"/>
            <a:ext cx="456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Windows Applications for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080655" y="2909456"/>
            <a:ext cx="4987635" cy="125614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pic>
        <p:nvPicPr>
          <p:cNvPr id="34" name="Picture 2" descr="http://school.discoveryeducation.com/clipart/images/question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91" y="1309254"/>
            <a:ext cx="2093734" cy="4391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422902"/>
            <a:ext cx="8229600" cy="1524000"/>
          </a:xfrm>
        </p:spPr>
        <p:txBody>
          <a:bodyPr/>
          <a:lstStyle/>
          <a:p>
            <a:r>
              <a:rPr lang="en-US" dirty="0"/>
              <a:t>Universal Windows Platform Controls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6669">
            <a:off x="1168994" y="1164230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000" y1="41969" x2="71500" y2="42487"/>
                        <a14:foregroundMark x1="28000" y1="51813" x2="33500" y2="24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8574">
            <a:off x="334559" y="3271343"/>
            <a:ext cx="1905000" cy="18383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84" y="4704735"/>
            <a:ext cx="4028926" cy="158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888" y="828744"/>
            <a:ext cx="476316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://www.thingamababy.com/images/buttons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43" y="857694"/>
            <a:ext cx="4156587" cy="3081609"/>
          </a:xfrm>
          <a:prstGeom prst="roundRect">
            <a:avLst>
              <a:gd name="adj" fmla="val 25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8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sz="6000" dirty="0" smtClean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419633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Button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38908"/>
            <a:ext cx="8686800" cy="3100830"/>
          </a:xfrm>
        </p:spPr>
        <p:txBody>
          <a:bodyPr/>
          <a:lstStyle/>
          <a:p>
            <a:r>
              <a:rPr lang="en-US" dirty="0" smtClean="0"/>
              <a:t>UWP supports many types of buttons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  <a:r>
              <a:rPr lang="en-US" sz="2800" dirty="0" smtClean="0"/>
              <a:t> – the regular button</a:t>
            </a:r>
          </a:p>
          <a:p>
            <a:pPr lvl="2"/>
            <a:r>
              <a:rPr lang="en-US" sz="2600" dirty="0" smtClean="0"/>
              <a:t>Click event handler</a:t>
            </a:r>
          </a:p>
          <a:p>
            <a:pPr lvl="2"/>
            <a:r>
              <a:rPr lang="en-US" sz="2600" dirty="0" smtClean="0"/>
              <a:t>Content property</a:t>
            </a:r>
          </a:p>
          <a:p>
            <a:pPr lvl="2"/>
            <a:r>
              <a:rPr lang="en-US" sz="2600" dirty="0" smtClean="0"/>
              <a:t>Command property for command binding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471769"/>
            <a:ext cx="8077200" cy="1323439"/>
          </a:xfrm>
        </p:spPr>
        <p:txBody>
          <a:bodyPr/>
          <a:lstStyle/>
          <a:p>
            <a:r>
              <a:rPr lang="en-US" dirty="0" smtClean="0"/>
              <a:t>&lt;Button Content="Click me"</a:t>
            </a:r>
          </a:p>
          <a:p>
            <a:r>
              <a:rPr lang="en-US" dirty="0"/>
              <a:t> </a:t>
            </a:r>
            <a:r>
              <a:rPr lang="en-US" dirty="0" smtClean="0"/>
              <a:t>       Click="</a:t>
            </a:r>
            <a:r>
              <a:rPr lang="en-US" dirty="0" err="1" smtClean="0"/>
              <a:t>OnButtonClick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&lt;Button Content="Click me with command"</a:t>
            </a:r>
          </a:p>
          <a:p>
            <a:r>
              <a:rPr lang="en-US" dirty="0"/>
              <a:t> </a:t>
            </a:r>
            <a:r>
              <a:rPr lang="en-US" dirty="0" smtClean="0"/>
              <a:t>       Command={Binding Click}"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ToggleButton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48032"/>
            <a:ext cx="8686800" cy="585756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Holds its state when it is clicked</a:t>
            </a:r>
          </a:p>
          <a:p>
            <a:pPr lvl="1">
              <a:lnSpc>
                <a:spcPct val="100000"/>
              </a:lnSpc>
              <a:defRPr/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bg-BG" sz="2800" dirty="0" smtClean="0"/>
              <a:t> property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IsThreeState</a:t>
            </a:r>
            <a:r>
              <a:rPr lang="bg-BG" sz="3000" dirty="0" smtClean="0"/>
              <a:t> property</a:t>
            </a: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Determines whether the control supports two or three </a:t>
            </a:r>
            <a:r>
              <a:rPr lang="en-US" sz="2800" dirty="0" smtClean="0"/>
              <a:t>states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defines a separate event for each </a:t>
            </a:r>
            <a:r>
              <a:rPr lang="bg-BG" sz="3000" dirty="0" err="1" smtClean="0"/>
              <a:t>value</a:t>
            </a:r>
            <a:r>
              <a:rPr lang="bg-BG" sz="3000" dirty="0" smtClean="0"/>
              <a:t> </a:t>
            </a:r>
            <a:r>
              <a:rPr lang="bg-BG" sz="3000" dirty="0" err="1" smtClean="0"/>
              <a:t>of</a:t>
            </a:r>
            <a:r>
              <a:rPr lang="bg-BG" sz="3000" dirty="0" smtClean="0"/>
              <a:t> </a:t>
            </a:r>
            <a:r>
              <a:rPr lang="bg-BG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Checked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Unchecked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  <a:defRPr/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Indeterminate</a:t>
            </a:r>
            <a:r>
              <a:rPr lang="bg-BG" sz="2800" dirty="0" smtClean="0"/>
              <a:t> for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04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CheckBox</a:t>
            </a:r>
            <a:r>
              <a:rPr lang="en-US" dirty="0" smtClean="0"/>
              <a:t> and </a:t>
            </a:r>
            <a:r>
              <a:rPr lang="bg-BG" dirty="0" smtClean="0"/>
              <a:t>RadioButton 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They derive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ButtonBase</a:t>
            </a:r>
            <a:r>
              <a:rPr lang="en-US" sz="3000" noProof="1" smtClean="0"/>
              <a:t> </a:t>
            </a:r>
            <a:r>
              <a:rPr lang="en-US" sz="3000" dirty="0" smtClean="0"/>
              <a:t>indirectly via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class</a:t>
            </a:r>
          </a:p>
          <a:p>
            <a:pPr>
              <a:lnSpc>
                <a:spcPct val="100000"/>
              </a:lnSpc>
              <a:defRPr/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IsChecked</a:t>
            </a:r>
            <a:r>
              <a:rPr lang="en-US" sz="3000" dirty="0" smtClean="0"/>
              <a:t> property, indicating whether the user has checked the button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sz="3000" dirty="0" smtClean="0"/>
              <a:t> is nothing more than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ToggleButton</a:t>
            </a:r>
            <a:r>
              <a:rPr lang="en-US" sz="3000" dirty="0" smtClean="0"/>
              <a:t> with a different appearance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 buttons</a:t>
            </a:r>
            <a:r>
              <a:rPr lang="en-US" sz="3000" dirty="0" smtClean="0"/>
              <a:t> are normally used in groups in which only one button may be selected </a:t>
            </a:r>
            <a:r>
              <a:rPr lang="bg-BG" sz="3000" dirty="0" smtClean="0"/>
              <a:t>at a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90" y="3252709"/>
            <a:ext cx="1619476" cy="3715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72" y="3252709"/>
            <a:ext cx="127652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95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RadioButton </a:t>
            </a:r>
            <a:r>
              <a:rPr lang="en-US" dirty="0" smtClean="0"/>
              <a:t>- Example</a:t>
            </a:r>
            <a:endParaRPr lang="bg-BG" dirty="0" smtClean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Grouping radio buttons by name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685800" y="1752600"/>
            <a:ext cx="7772400" cy="42319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&lt;StackPanel&gt;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GroupName="Fuel"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Margin="3"&gt;Petrol&lt;/RadioButton&gt;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GroupName="Fuel"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Margin="3"&gt;Diesel&lt;/RadioButton&gt;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Margin="3"&gt;Unforced&lt;/RadioButton&gt;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Margin="3"&gt;Mechanical supercharger&lt;/RadioButton&gt;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&lt;RadioButton GroupName="Induction"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Margin="3"&gt;Turbocharger&lt;/RadioButton&gt;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&lt;/StackPanel&gt;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1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Buttons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1644"/>
            <a:ext cx="8686800" cy="602395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HyperLinkButton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Navigates </a:t>
            </a:r>
            <a:r>
              <a:rPr lang="en-US" sz="2400" dirty="0"/>
              <a:t>to a given </a:t>
            </a:r>
            <a:r>
              <a:rPr lang="en-US" sz="2400" dirty="0" smtClean="0"/>
              <a:t>URL through </a:t>
            </a:r>
            <a:r>
              <a:rPr lang="en-US" sz="2400" dirty="0" err="1"/>
              <a:t>NavigateUri</a:t>
            </a:r>
            <a:r>
              <a:rPr lang="en-US" sz="2400" dirty="0"/>
              <a:t> </a:t>
            </a:r>
            <a:r>
              <a:rPr lang="en-US" sz="2400" dirty="0" smtClean="0"/>
              <a:t>property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Click event </a:t>
            </a:r>
            <a:r>
              <a:rPr lang="en-US" sz="2400" dirty="0" smtClean="0"/>
              <a:t>handler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RepeatButton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Represents a control that raises its Click event repeatedly from the time it is pressed until it is released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/>
        </p:nvSpPr>
        <p:spPr>
          <a:xfrm>
            <a:off x="533400" y="2126436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/>
              <a:t>HyperlinkButton</a:t>
            </a:r>
            <a:r>
              <a:rPr lang="en-US" sz="1800" dirty="0"/>
              <a:t> Content="Go to http</a:t>
            </a:r>
            <a:r>
              <a:rPr lang="en-US" sz="1800" dirty="0" smtClean="0"/>
              <a:t>://nikolay.it</a:t>
            </a:r>
            <a:r>
              <a:rPr lang="en-US" sz="1800" dirty="0"/>
              <a:t>"</a:t>
            </a:r>
          </a:p>
          <a:p>
            <a:r>
              <a:rPr lang="en-US" sz="1800" dirty="0" smtClean="0"/>
              <a:t>                 </a:t>
            </a:r>
            <a:r>
              <a:rPr lang="en-US" sz="1800" dirty="0" err="1"/>
              <a:t>NavigateUri</a:t>
            </a:r>
            <a:r>
              <a:rPr lang="en-US" sz="1800" dirty="0"/>
              <a:t>="http</a:t>
            </a:r>
            <a:r>
              <a:rPr lang="en-US" sz="1800" dirty="0" smtClean="0"/>
              <a:t>://nikolay.it</a:t>
            </a:r>
            <a:r>
              <a:rPr lang="en-US" sz="1800" dirty="0"/>
              <a:t>"/&gt;</a:t>
            </a:r>
          </a:p>
        </p:txBody>
      </p:sp>
      <p:sp>
        <p:nvSpPr>
          <p:cNvPr id="7" name="Text Placeholder 5"/>
          <p:cNvSpPr>
            <a:spLocks noGrp="1"/>
          </p:cNvSpPr>
          <p:nvPr/>
        </p:nvSpPr>
        <p:spPr>
          <a:xfrm>
            <a:off x="533400" y="4250808"/>
            <a:ext cx="8077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</a:t>
            </a:r>
            <a:r>
              <a:rPr lang="en-US" sz="1800" dirty="0" err="1"/>
              <a:t>RepeatButton</a:t>
            </a:r>
            <a:r>
              <a:rPr lang="en-US" sz="1800" dirty="0"/>
              <a:t> Width="100" </a:t>
            </a:r>
            <a:r>
              <a:rPr lang="en-US" sz="1800" dirty="0" err="1"/>
              <a:t>DockPanel.Dock</a:t>
            </a:r>
            <a:r>
              <a:rPr lang="en-US" sz="1800" dirty="0"/>
              <a:t>="Top" </a:t>
            </a:r>
          </a:p>
          <a:p>
            <a:r>
              <a:rPr lang="en-US" sz="1800" dirty="0"/>
              <a:t>              Delay="500" Interval="100" </a:t>
            </a:r>
          </a:p>
          <a:p>
            <a:r>
              <a:rPr lang="en-US" sz="1800" dirty="0"/>
              <a:t>              Click="Increase</a:t>
            </a:r>
            <a:r>
              <a:rPr lang="en-US" sz="1800" dirty="0" smtClean="0"/>
              <a:t>"&gt;Increase&lt;/</a:t>
            </a:r>
            <a:r>
              <a:rPr lang="en-US" sz="1800" dirty="0" err="1"/>
              <a:t>RepeatButton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void Increase(object sender, </a:t>
            </a:r>
            <a:r>
              <a:rPr lang="en-US" sz="1800" dirty="0" err="1"/>
              <a:t>RoutedEventArgs</a:t>
            </a:r>
            <a:r>
              <a:rPr lang="en-US" sz="1800" dirty="0"/>
              <a:t> 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Int32 </a:t>
            </a:r>
            <a:r>
              <a:rPr lang="en-US" sz="1800" dirty="0" err="1"/>
              <a:t>Num</a:t>
            </a:r>
            <a:r>
              <a:rPr lang="en-US" sz="1800" dirty="0"/>
              <a:t> = Convert.ToInt32(</a:t>
            </a:r>
            <a:r>
              <a:rPr lang="en-US" sz="1800" dirty="0" err="1"/>
              <a:t>valueText.Text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valueText.Text</a:t>
            </a:r>
            <a:r>
              <a:rPr lang="en-US" sz="1800" dirty="0"/>
              <a:t> = ((</a:t>
            </a:r>
            <a:r>
              <a:rPr lang="en-US" sz="1800" dirty="0" err="1"/>
              <a:t>Num</a:t>
            </a:r>
            <a:r>
              <a:rPr lang="en-US" sz="1800" dirty="0"/>
              <a:t> + 1).</a:t>
            </a:r>
            <a:r>
              <a:rPr lang="en-US" sz="1800" dirty="0" err="1"/>
              <a:t>ToString</a:t>
            </a:r>
            <a:r>
              <a:rPr lang="en-US" sz="1800" dirty="0"/>
              <a:t>());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99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www.artsforge.com/danny/chai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06464"/>
            <a:ext cx="4429126" cy="3236936"/>
          </a:xfrm>
          <a:prstGeom prst="roundRect">
            <a:avLst>
              <a:gd name="adj" fmla="val 3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sz="6000" dirty="0" smtClean="0"/>
              <a:t>List </a:t>
            </a:r>
            <a:r>
              <a:rPr lang="en-US" sz="6000" dirty="0" smtClean="0"/>
              <a:t>C</a:t>
            </a:r>
            <a:r>
              <a:rPr lang="bg-BG" sz="6000" dirty="0" smtClean="0"/>
              <a:t>ontrols </a:t>
            </a:r>
          </a:p>
        </p:txBody>
      </p:sp>
    </p:spTree>
    <p:extLst>
      <p:ext uri="{BB962C8B-B14F-4D97-AF65-F5344CB8AC3E}">
        <p14:creationId xmlns:p14="http://schemas.microsoft.com/office/powerpoint/2010/main" val="98064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ComboBox 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Enables users to select one item from a list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dirty="0" smtClean="0"/>
              <a:t> defines two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DropDownOpened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DropDownClosed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dirty="0" smtClean="0"/>
              <a:t> can contain complex items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4580" name="Picture 4" descr="Combo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28" y="1686098"/>
            <a:ext cx="1990724" cy="1593066"/>
          </a:xfrm>
          <a:prstGeom prst="roundRect">
            <a:avLst>
              <a:gd name="adj" fmla="val 577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300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GridView</a:t>
            </a:r>
            <a:endParaRPr lang="bg-BG" dirty="0" smtClean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6335"/>
            <a:ext cx="8686800" cy="589926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900"/>
              </a:spcAft>
              <a:defRPr/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/>
              <a:t> - Displays a</a:t>
            </a:r>
            <a:br>
              <a:rPr lang="en-US" dirty="0" smtClean="0"/>
            </a:br>
            <a:r>
              <a:rPr lang="en-US" dirty="0" smtClean="0"/>
              <a:t>vertical list of data items</a:t>
            </a:r>
          </a:p>
          <a:p>
            <a:pPr>
              <a:lnSpc>
                <a:spcPct val="110000"/>
              </a:lnSpc>
              <a:spcAft>
                <a:spcPts val="900"/>
              </a:spcAft>
              <a:defRPr/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 smtClean="0"/>
              <a:t> - Displays a</a:t>
            </a:r>
            <a:br>
              <a:rPr lang="en-US" dirty="0" smtClean="0"/>
            </a:br>
            <a:r>
              <a:rPr lang="en-US" dirty="0" smtClean="0"/>
              <a:t>horizontal </a:t>
            </a:r>
            <a:r>
              <a:rPr lang="en-US" dirty="0"/>
              <a:t>grid </a:t>
            </a:r>
            <a:r>
              <a:rPr lang="en-US" dirty="0" smtClean="0"/>
              <a:t>of </a:t>
            </a:r>
            <a:r>
              <a:rPr lang="en-US" dirty="0"/>
              <a:t>data items</a:t>
            </a:r>
            <a:endParaRPr lang="en-US" dirty="0" smtClean="0"/>
          </a:p>
          <a:p>
            <a:pPr>
              <a:lnSpc>
                <a:spcPct val="110000"/>
              </a:lnSpc>
              <a:spcAft>
                <a:spcPts val="900"/>
              </a:spcAft>
              <a:defRPr/>
            </a:pPr>
            <a:r>
              <a:rPr lang="en-US" dirty="0" smtClean="0"/>
              <a:t>Both are 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ItemsControl</a:t>
            </a:r>
            <a:r>
              <a:rPr lang="en-US" dirty="0" smtClean="0"/>
              <a:t>, so they can contain a collection of items of any type</a:t>
            </a:r>
          </a:p>
          <a:p>
            <a:pPr>
              <a:lnSpc>
                <a:spcPct val="110000"/>
              </a:lnSpc>
              <a:spcAft>
                <a:spcPts val="900"/>
              </a:spcAft>
              <a:defRPr/>
            </a:pPr>
            <a:r>
              <a:rPr lang="en-US" dirty="0" smtClean="0"/>
              <a:t>To populate:</a:t>
            </a:r>
          </a:p>
          <a:p>
            <a:pPr lvl="1">
              <a:lnSpc>
                <a:spcPct val="110000"/>
              </a:lnSpc>
              <a:spcAft>
                <a:spcPts val="900"/>
              </a:spcAft>
              <a:defRPr/>
            </a:pPr>
            <a:r>
              <a:rPr lang="en-US" sz="2800" dirty="0"/>
              <a:t>A</a:t>
            </a:r>
            <a:r>
              <a:rPr lang="en-US" sz="2800" dirty="0" smtClean="0"/>
              <a:t>dd items to the 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sz="2800" dirty="0" smtClean="0"/>
              <a:t> collection</a:t>
            </a:r>
          </a:p>
          <a:p>
            <a:pPr lvl="1">
              <a:lnSpc>
                <a:spcPct val="110000"/>
              </a:lnSpc>
              <a:spcAft>
                <a:spcPts val="900"/>
              </a:spcAft>
              <a:defRPr/>
            </a:pPr>
            <a:r>
              <a:rPr lang="en-US" sz="2800" dirty="0"/>
              <a:t>O</a:t>
            </a:r>
            <a:r>
              <a:rPr lang="en-US" sz="2800" dirty="0" smtClean="0"/>
              <a:t>r set the 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ItemsSource</a:t>
            </a:r>
            <a:r>
              <a:rPr lang="en-US" sz="2800" dirty="0" smtClean="0"/>
              <a:t> property to a data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34" y="2455975"/>
            <a:ext cx="2842455" cy="868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20" y="914400"/>
            <a:ext cx="516013" cy="138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4662" y="1097282"/>
            <a:ext cx="7924800" cy="685800"/>
          </a:xfrm>
        </p:spPr>
        <p:txBody>
          <a:bodyPr/>
          <a:lstStyle/>
          <a:p>
            <a:r>
              <a:rPr lang="en-US" dirty="0" smtClean="0"/>
              <a:t>Other Controls</a:t>
            </a:r>
            <a:endParaRPr lang="en-US" dirty="0"/>
          </a:p>
        </p:txBody>
      </p:sp>
      <p:pic>
        <p:nvPicPr>
          <p:cNvPr id="2050" name="Picture 2" descr="http://media.infragistics.com/community/Release/12.1/XAML/Metro_theme/metro_theme_contr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09" y="2177935"/>
            <a:ext cx="5457306" cy="40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29106"/>
            <a:ext cx="8686800" cy="5968181"/>
          </a:xfrm>
        </p:spPr>
        <p:txBody>
          <a:bodyPr/>
          <a:lstStyle/>
          <a:p>
            <a:pPr marL="609600" indent="-609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AutoNum type="arabicPeriod"/>
              <a:defRPr/>
            </a:pPr>
            <a:r>
              <a:rPr lang="en-US" dirty="0" smtClean="0"/>
              <a:t>XAML Controls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bg-BG" dirty="0" err="1" smtClean="0"/>
              <a:t>Text</a:t>
            </a:r>
            <a:r>
              <a:rPr lang="bg-BG" dirty="0" smtClean="0"/>
              <a:t> </a:t>
            </a:r>
            <a:r>
              <a:rPr lang="bg-BG" dirty="0" err="1" smtClean="0"/>
              <a:t>controls</a:t>
            </a:r>
            <a:endParaRPr lang="en-US" dirty="0" smtClean="0"/>
          </a:p>
          <a:p>
            <a:pPr marL="957263" lvl="1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TextBlock</a:t>
            </a:r>
            <a:r>
              <a:rPr lang="en-US" dirty="0" smtClean="0"/>
              <a:t> and </a:t>
            </a:r>
            <a:r>
              <a:rPr lang="en-US" dirty="0" err="1" smtClean="0"/>
              <a:t>TextBox</a:t>
            </a:r>
            <a:endParaRPr lang="en-US" dirty="0" smtClean="0"/>
          </a:p>
          <a:p>
            <a:pPr marL="957263" lvl="1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RichEditBox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bg-BG" dirty="0" err="1" smtClean="0"/>
              <a:t>Buttons</a:t>
            </a:r>
            <a:endParaRPr lang="en-US" dirty="0" smtClean="0"/>
          </a:p>
          <a:p>
            <a:pPr marL="957263" lvl="1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Button and </a:t>
            </a:r>
            <a:r>
              <a:rPr lang="en-US" dirty="0" err="1" smtClean="0"/>
              <a:t>ToggleButton</a:t>
            </a:r>
            <a:endParaRPr lang="en-US" dirty="0" smtClean="0"/>
          </a:p>
          <a:p>
            <a:pPr marL="957263" lvl="1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CheckBox</a:t>
            </a:r>
            <a:r>
              <a:rPr lang="en-US" dirty="0" smtClean="0"/>
              <a:t> and </a:t>
            </a:r>
            <a:r>
              <a:rPr lang="bg-BG" dirty="0" err="1"/>
              <a:t>RadioButton</a:t>
            </a:r>
            <a:r>
              <a:rPr lang="bg-BG" dirty="0"/>
              <a:t> 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bg-BG" dirty="0" err="1" smtClean="0"/>
              <a:t>List</a:t>
            </a:r>
            <a:r>
              <a:rPr lang="bg-BG" dirty="0" smtClean="0"/>
              <a:t> </a:t>
            </a:r>
            <a:r>
              <a:rPr lang="bg-BG" dirty="0" err="1" smtClean="0"/>
              <a:t>controls</a:t>
            </a:r>
            <a:endParaRPr lang="en-US" dirty="0" smtClean="0"/>
          </a:p>
          <a:p>
            <a:pPr marL="957263" lvl="1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ComboBox</a:t>
            </a:r>
            <a:endParaRPr lang="en-US" dirty="0" smtClean="0"/>
          </a:p>
          <a:p>
            <a:pPr marL="957263" lvl="1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GridView</a:t>
            </a:r>
            <a:endParaRPr lang="en-US" dirty="0" smtClean="0"/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/>
              <a:t>Other controls</a:t>
            </a:r>
          </a:p>
          <a:p>
            <a:pPr marL="957263" lvl="1" indent="-609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AppBar</a:t>
            </a:r>
            <a:r>
              <a:rPr lang="en-US" dirty="0" smtClean="0"/>
              <a:t>, </a:t>
            </a:r>
            <a:r>
              <a:rPr lang="en-US" dirty="0" err="1" smtClean="0"/>
              <a:t>ProgressBar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PopupMenu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www.magma.ca/~urbship/book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14" y="952844"/>
            <a:ext cx="2521016" cy="2780956"/>
          </a:xfrm>
          <a:prstGeom prst="roundRect">
            <a:avLst>
              <a:gd name="adj" fmla="val 4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etc.usf.edu/clipart/19600/19653/books_19653_lg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71" y="3979299"/>
            <a:ext cx="2047704" cy="1842934"/>
          </a:xfrm>
          <a:prstGeom prst="roundRect">
            <a:avLst>
              <a:gd name="adj" fmla="val 51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0069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AppBar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5189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AppBar</a:t>
            </a:r>
            <a:r>
              <a:rPr lang="en-US" dirty="0" smtClean="0"/>
              <a:t> is just a toolbar for displaying application specific commands</a:t>
            </a:r>
          </a:p>
          <a:p>
            <a:pPr lvl="1"/>
            <a:r>
              <a:rPr lang="en-US" sz="2800" dirty="0" smtClean="0"/>
              <a:t>Like settings and shortcut commands</a:t>
            </a:r>
          </a:p>
          <a:p>
            <a:pPr lvl="1"/>
            <a:r>
              <a:rPr lang="en-US" sz="2800" dirty="0" smtClean="0"/>
              <a:t>Can be either </a:t>
            </a:r>
            <a:r>
              <a:rPr lang="en-US" sz="2800" dirty="0" err="1" smtClean="0"/>
              <a:t>TopAppbar</a:t>
            </a:r>
            <a:r>
              <a:rPr lang="en-US" sz="2800" dirty="0" smtClean="0"/>
              <a:t> or </a:t>
            </a:r>
            <a:r>
              <a:rPr lang="en-US" sz="2800" dirty="0" err="1" smtClean="0"/>
              <a:t>BottomAppBar</a:t>
            </a:r>
            <a:endParaRPr lang="bg-BG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395133"/>
            <a:ext cx="8077200" cy="2862322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Page.BottomAppBar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AppBar</a:t>
            </a:r>
            <a:r>
              <a:rPr lang="en-US" dirty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/>
              <a:t>StackPanel</a:t>
            </a:r>
            <a:r>
              <a:rPr lang="en-US" dirty="0"/>
              <a:t> Orientation="Horizontal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      &lt;Button Name</a:t>
            </a:r>
            <a:r>
              <a:rPr lang="en-US" dirty="0" smtClean="0"/>
              <a:t>="</a:t>
            </a:r>
            <a:r>
              <a:rPr lang="en-US" dirty="0" err="1" smtClean="0"/>
              <a:t>AddButton</a:t>
            </a:r>
            <a:r>
              <a:rPr lang="en-US" dirty="0"/>
              <a:t>" Content</a:t>
            </a:r>
            <a:r>
              <a:rPr lang="en-US" dirty="0" smtClean="0"/>
              <a:t>="Add" /&gt;</a:t>
            </a:r>
            <a:endParaRPr lang="en-US" dirty="0"/>
          </a:p>
          <a:p>
            <a:r>
              <a:rPr lang="en-US" dirty="0"/>
              <a:t>      &lt;Button Name="</a:t>
            </a:r>
            <a:r>
              <a:rPr lang="en-US" dirty="0" err="1"/>
              <a:t>EditButton</a:t>
            </a:r>
            <a:r>
              <a:rPr lang="en-US" dirty="0"/>
              <a:t>" Content="Edit"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/>
              <a:t>      &lt;Button Name</a:t>
            </a:r>
            <a:r>
              <a:rPr lang="en-US" dirty="0" smtClean="0"/>
              <a:t>="</a:t>
            </a:r>
            <a:r>
              <a:rPr lang="en-US" dirty="0" err="1" smtClean="0"/>
              <a:t>RemoveButton</a:t>
            </a:r>
            <a:r>
              <a:rPr lang="en-US" dirty="0"/>
              <a:t>" Content</a:t>
            </a:r>
            <a:r>
              <a:rPr lang="en-US" dirty="0" smtClean="0"/>
              <a:t>="Remove" </a:t>
            </a:r>
            <a:r>
              <a:rPr lang="en-US" dirty="0"/>
              <a:t>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StackPanel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  <a:r>
              <a:rPr lang="en-US" dirty="0"/>
              <a:t>&lt;/</a:t>
            </a:r>
            <a:r>
              <a:rPr lang="en-US" dirty="0" err="1"/>
              <a:t>AppBar</a:t>
            </a:r>
            <a:r>
              <a:rPr lang="en-US" dirty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Page.BottomAppBar</a:t>
            </a:r>
            <a:r>
              <a:rPr lang="en-US" dirty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19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ProgressBar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ProgressRing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1" y="1197033"/>
            <a:ext cx="8686800" cy="498375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Progress bars are used to show the user that the applications is doing something</a:t>
            </a:r>
          </a:p>
          <a:p>
            <a:pPr lvl="1"/>
            <a:r>
              <a:rPr lang="en-US" sz="2800" dirty="0" smtClean="0"/>
              <a:t>The application has not hanged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Two types of Progress bars</a:t>
            </a:r>
          </a:p>
          <a:p>
            <a:pPr lvl="1"/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ProgressBar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ProgressRing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1" y="5195261"/>
            <a:ext cx="8077200" cy="707886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ProgressBar</a:t>
            </a:r>
            <a:r>
              <a:rPr lang="en-US" dirty="0"/>
              <a:t> </a:t>
            </a:r>
            <a:r>
              <a:rPr lang="en-US" dirty="0" err="1" smtClean="0"/>
              <a:t>IsIndeterminate</a:t>
            </a:r>
            <a:r>
              <a:rPr lang="en-US" dirty="0"/>
              <a:t>="True" Width="100"/&gt;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ProgressRing</a:t>
            </a:r>
            <a:r>
              <a:rPr lang="en-US" dirty="0"/>
              <a:t> </a:t>
            </a:r>
            <a:r>
              <a:rPr lang="en-US" dirty="0" err="1" smtClean="0"/>
              <a:t>IsActive</a:t>
            </a:r>
            <a:r>
              <a:rPr lang="en-US" dirty="0"/>
              <a:t>="True"/&gt;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34" y="3636982"/>
            <a:ext cx="2076740" cy="533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24" y="3919612"/>
            <a:ext cx="1376604" cy="1024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06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PopupMenu</a:t>
            </a:r>
            <a:endParaRPr lang="en-US" noProof="1" smtClean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3323526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PopupMenu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actually a </a:t>
            </a:r>
            <a:r>
              <a:rPr lang="en-US" dirty="0" smtClean="0"/>
              <a:t>context menu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It’s a simple container</a:t>
            </a:r>
            <a:br>
              <a:rPr lang="en-US" dirty="0" smtClean="0"/>
            </a:br>
            <a:r>
              <a:rPr lang="en-US" dirty="0" smtClean="0"/>
              <a:t>designed to hold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mtClean="0"/>
              <a:t>Must </a:t>
            </a:r>
            <a:r>
              <a:rPr lang="en-US" dirty="0" smtClean="0"/>
              <a:t>be attached to a control using code behind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When a user right-taps on the control the context menu is displayed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405745"/>
            <a:ext cx="8077200" cy="1938992"/>
          </a:xfrm>
        </p:spPr>
        <p:txBody>
          <a:bodyPr/>
          <a:lstStyle/>
          <a:p>
            <a:r>
              <a:rPr lang="en-US" dirty="0" err="1"/>
              <a:t>PopupMenu</a:t>
            </a:r>
            <a:r>
              <a:rPr lang="en-US" dirty="0"/>
              <a:t> </a:t>
            </a:r>
            <a:r>
              <a:rPr lang="en-US" dirty="0" err="1"/>
              <a:t>popupMenu</a:t>
            </a:r>
            <a:r>
              <a:rPr lang="en-US" dirty="0"/>
              <a:t> = new </a:t>
            </a:r>
            <a:r>
              <a:rPr lang="en-US" dirty="0" err="1"/>
              <a:t>PopupMenu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popupMenu.Commands.Add</a:t>
            </a:r>
            <a:r>
              <a:rPr lang="en-US" dirty="0" smtClean="0"/>
              <a:t>(new </a:t>
            </a:r>
            <a:r>
              <a:rPr lang="en-US" dirty="0" err="1" smtClean="0"/>
              <a:t>UICommand</a:t>
            </a:r>
            <a:r>
              <a:rPr lang="en-US" dirty="0" smtClean="0"/>
              <a:t>(…));</a:t>
            </a:r>
          </a:p>
          <a:p>
            <a:endParaRPr lang="en-US" dirty="0" smtClean="0"/>
          </a:p>
          <a:p>
            <a:r>
              <a:rPr lang="en-US" dirty="0" err="1"/>
              <a:t>IUICommand</a:t>
            </a:r>
            <a:r>
              <a:rPr lang="en-US" dirty="0"/>
              <a:t> </a:t>
            </a:r>
            <a:r>
              <a:rPr lang="en-US" dirty="0" err="1"/>
              <a:t>chosenCommand</a:t>
            </a:r>
            <a:r>
              <a:rPr lang="en-US" dirty="0"/>
              <a:t> = await </a:t>
            </a:r>
            <a:r>
              <a:rPr lang="en-US" dirty="0" err="1" smtClean="0"/>
              <a:t>popupMenu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.</a:t>
            </a:r>
            <a:r>
              <a:rPr lang="en-US" dirty="0" err="1" smtClean="0"/>
              <a:t>ShowForSelectionAsync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GetElementRect</a:t>
            </a:r>
            <a:r>
              <a:rPr lang="en-US" dirty="0"/>
              <a:t>((</a:t>
            </a:r>
            <a:r>
              <a:rPr lang="en-US" dirty="0" err="1"/>
              <a:t>FrameworkElement</a:t>
            </a:r>
            <a:r>
              <a:rPr lang="en-US" dirty="0"/>
              <a:t>)sender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261" y="1186380"/>
            <a:ext cx="109552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25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1258"/>
          </a:xfrm>
        </p:spPr>
        <p:txBody>
          <a:bodyPr/>
          <a:lstStyle/>
          <a:p>
            <a:r>
              <a:rPr lang="en-US" dirty="0"/>
              <a:t>Universal </a:t>
            </a:r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Platform </a:t>
            </a:r>
            <a:r>
              <a:rPr lang="en-US" dirty="0"/>
              <a:t>Controls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 the simple window with one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</a:t>
            </a:r>
            <a:r>
              <a:rPr lang="en-US" sz="2800" dirty="0" smtClean="0"/>
              <a:t>. Add text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Box.</a:t>
            </a:r>
            <a:r>
              <a:rPr lang="en-US" sz="2800" dirty="0" smtClean="0"/>
              <a:t> If you select some text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sz="2800" dirty="0" smtClean="0"/>
              <a:t>  – display the current selection information.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with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</a:t>
            </a:r>
            <a:r>
              <a:rPr lang="en-US" sz="2800" dirty="0" smtClean="0"/>
              <a:t> and a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TextBlock</a:t>
            </a:r>
            <a:r>
              <a:rPr lang="en-US" sz="2800" dirty="0" smtClean="0"/>
              <a:t>. The </a:t>
            </a:r>
            <a:r>
              <a:rPr lang="en-US" sz="2800" dirty="0" err="1" smtClean="0"/>
              <a:t>TextBlock</a:t>
            </a:r>
            <a:r>
              <a:rPr lang="en-US" sz="2800" dirty="0" smtClean="0"/>
              <a:t> should show the number of clicks on the button.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a program that shows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sz="2800" dirty="0" smtClean="0"/>
              <a:t> with various elements added to its Items. For example – add text, ellipse and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3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XAML Controls</a:t>
            </a:r>
            <a:endParaRPr lang="bg-BG" dirty="0" smtClean="0"/>
          </a:p>
        </p:txBody>
      </p:sp>
      <p:pic>
        <p:nvPicPr>
          <p:cNvPr id="73730" name="Picture 2" descr="http://lh4.ggpht.com/_WX5_TkfeDHQ/SlwNU1FARxI/AAAAAAAAAUA/jGdk2AXXKSM/parental%20controls%20rick%20lawhorn%5B6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22" y="1038225"/>
            <a:ext cx="3848100" cy="2886076"/>
          </a:xfrm>
          <a:prstGeom prst="roundRect">
            <a:avLst>
              <a:gd name="adj" fmla="val 33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8048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XAML Control</a:t>
            </a:r>
            <a:endParaRPr lang="bg-BG" dirty="0" smtClean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Controls are typically not directly responsible for their own appearance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XAML Controls are all about behavior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They refer to templates to provide their visuals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2" name="Picture 4" descr="Control Rel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56" y="3393354"/>
            <a:ext cx="4103687" cy="304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3688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XAML Controls (2)</a:t>
            </a:r>
            <a:endParaRPr lang="bg-BG" dirty="0" smtClean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may use commands to represent supported operations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offer properties to provide a means of modifying either behavior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Controls raise events when something important happens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UWP provides a range of built-in controls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Most of these correspond to standard Windows control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03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8208" y="1332270"/>
            <a:ext cx="4724400" cy="68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bg-BG" sz="6000" dirty="0" smtClean="0"/>
              <a:t>Text </a:t>
            </a:r>
            <a:r>
              <a:rPr lang="en-US" sz="6000" dirty="0" smtClean="0"/>
              <a:t>C</a:t>
            </a:r>
            <a:r>
              <a:rPr lang="bg-BG" sz="6000" dirty="0" smtClean="0"/>
              <a:t>ontrols</a:t>
            </a:r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23" y="1012723"/>
            <a:ext cx="2857500" cy="3171825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http://www.boxdoodle.com/old_stuff/2005-2010/source/source_01_2007/box_david_tape_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83" y="3042822"/>
            <a:ext cx="3448050" cy="2950206"/>
          </a:xfrm>
          <a:prstGeom prst="roundRect">
            <a:avLst>
              <a:gd name="adj" fmla="val 39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957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TextB</a:t>
            </a:r>
            <a:r>
              <a:rPr lang="en-US" dirty="0" smtClean="0"/>
              <a:t>lock</a:t>
            </a:r>
            <a:endParaRPr lang="bg-BG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TextBlock</a:t>
            </a:r>
            <a:r>
              <a:rPr lang="en-US" dirty="0" smtClean="0"/>
              <a:t> a lightweight control for displaying small amounts of text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x:Name</a:t>
            </a:r>
            <a:r>
              <a:rPr lang="en-US" sz="2800" dirty="0" smtClean="0"/>
              <a:t> – Identifying </a:t>
            </a:r>
            <a:r>
              <a:rPr lang="en-US" sz="2800" dirty="0"/>
              <a:t>name of the object</a:t>
            </a: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TextWrapping</a:t>
            </a:r>
            <a:r>
              <a:rPr lang="en-US" sz="2800" dirty="0" smtClean="0"/>
              <a:t> – </a:t>
            </a:r>
            <a:r>
              <a:rPr lang="en-US" sz="2800" dirty="0"/>
              <a:t>H</a:t>
            </a:r>
            <a:r>
              <a:rPr lang="en-US" sz="2800" dirty="0" smtClean="0"/>
              <a:t>ow text should be wrapped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539750" y="3930383"/>
            <a:ext cx="8064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TextBlock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x:Name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="TextBlock"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VerticalAlignment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Center"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HorizontalAlignment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="Center"</a:t>
            </a:r>
          </a:p>
          <a:p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FontSize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="35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000" dirty="0"/>
          </a:p>
          <a:p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FontWeight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="Bold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TextWrapping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Wrap"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Text="I am a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84" y="3471830"/>
            <a:ext cx="2348441" cy="15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TextBox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4803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a control that can be used to display single-format, multi-line text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smtClean="0"/>
              <a:t>By setting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AcceptsReturn</a:t>
            </a:r>
            <a:r>
              <a:rPr lang="en-US" sz="2400" dirty="0" smtClean="0"/>
              <a:t> to true, it can edit multiple lines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ScrollViewer.VerticalScrollBarVisibility</a:t>
            </a:r>
            <a:r>
              <a:rPr lang="en-US" sz="2400" dirty="0" smtClean="0"/>
              <a:t> – attached property that gets/sets scrollbar visibility</a:t>
            </a:r>
          </a:p>
          <a:p>
            <a:pPr lvl="1">
              <a:lnSpc>
                <a:spcPct val="100000"/>
              </a:lnSpc>
              <a:defRPr/>
            </a:pPr>
            <a:endParaRPr lang="en-US" sz="2400" dirty="0"/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pPr lvl="1">
              <a:lnSpc>
                <a:spcPct val="100000"/>
              </a:lnSpc>
              <a:defRPr/>
            </a:pPr>
            <a:endParaRPr lang="en-US" sz="2400" dirty="0"/>
          </a:p>
          <a:p>
            <a:pPr lvl="1">
              <a:lnSpc>
                <a:spcPct val="100000"/>
              </a:lnSpc>
              <a:defRPr/>
            </a:pPr>
            <a:endParaRPr lang="en-US" sz="2400" dirty="0" smtClean="0"/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PasswordBox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The users sees only the "*" symbol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546100" y="3383410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&lt;TextBox Margin="5" VerticalAlignment="Center"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Text="Single line textbox" /&gt;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VerticalAlignment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Center" Margin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120"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AcceptsReturn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ScrollViewer.VerticalScrollBarVisibility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="Visible"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="Multiline textbox"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29" y="3494252"/>
            <a:ext cx="1811371" cy="10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80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RichEditBox</a:t>
            </a:r>
            <a:endParaRPr lang="bg-BG" dirty="0" smtClean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RichEditBox</a:t>
            </a:r>
            <a:r>
              <a:rPr lang="en-US" dirty="0" smtClean="0"/>
              <a:t> supports all of the commands defined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EditingCommands</a:t>
            </a:r>
            <a:r>
              <a:rPr lang="en-US" dirty="0" smtClean="0"/>
              <a:t> class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</a:t>
            </a:r>
            <a:r>
              <a:rPr lang="bg-BG" dirty="0" smtClean="0"/>
              <a:t>ecognize</a:t>
            </a:r>
            <a:r>
              <a:rPr lang="en-US" dirty="0" smtClean="0"/>
              <a:t> </a:t>
            </a:r>
            <a:r>
              <a:rPr lang="bg-BG" dirty="0" smtClean="0"/>
              <a:t>the RTF format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Paste formatted text from Internet Explorer and Word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Both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TextBox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RichTextBox</a:t>
            </a:r>
            <a:r>
              <a:rPr lang="en-US" dirty="0" smtClean="0"/>
              <a:t> offer built-in spellchecking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IsSpellCheckEnabled</a:t>
            </a:r>
            <a:r>
              <a:rPr lang="bg-BG" dirty="0" smtClean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07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720</TotalTime>
  <Words>1124</Words>
  <Application>Microsoft Office PowerPoint</Application>
  <PresentationFormat>On-screen Show (4:3)</PresentationFormat>
  <Paragraphs>209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Consolas</vt:lpstr>
      <vt:lpstr>Corbel</vt:lpstr>
      <vt:lpstr>Courier New</vt:lpstr>
      <vt:lpstr>Wingdings 2</vt:lpstr>
      <vt:lpstr>Telerik Academy</vt:lpstr>
      <vt:lpstr>Universal Windows Platform Controls</vt:lpstr>
      <vt:lpstr>Table of Contents</vt:lpstr>
      <vt:lpstr>XAML Controls</vt:lpstr>
      <vt:lpstr>XAML Control</vt:lpstr>
      <vt:lpstr>XAML Controls (2)</vt:lpstr>
      <vt:lpstr>Text Controls</vt:lpstr>
      <vt:lpstr>TextBlock</vt:lpstr>
      <vt:lpstr>TextBox</vt:lpstr>
      <vt:lpstr>RichEditBox</vt:lpstr>
      <vt:lpstr>Buttons</vt:lpstr>
      <vt:lpstr>Regular Button</vt:lpstr>
      <vt:lpstr>ToggleButton</vt:lpstr>
      <vt:lpstr>CheckBox and RadioButton </vt:lpstr>
      <vt:lpstr>RadioButton - Example</vt:lpstr>
      <vt:lpstr>Other Buttons</vt:lpstr>
      <vt:lpstr>List Controls </vt:lpstr>
      <vt:lpstr>ComboBox </vt:lpstr>
      <vt:lpstr>ListView and GridView</vt:lpstr>
      <vt:lpstr>Other Controls</vt:lpstr>
      <vt:lpstr>The AppBar</vt:lpstr>
      <vt:lpstr>ProgressBar and ProgressRing</vt:lpstr>
      <vt:lpstr>PopupMenu</vt:lpstr>
      <vt:lpstr>Universal Windows Platform Controls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Nikolay Kostov</cp:lastModifiedBy>
  <cp:revision>192</cp:revision>
  <dcterms:created xsi:type="dcterms:W3CDTF">2013-03-07T17:10:55Z</dcterms:created>
  <dcterms:modified xsi:type="dcterms:W3CDTF">2015-12-09T23:42:14Z</dcterms:modified>
</cp:coreProperties>
</file>