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3FCF3-2471-49AF-BC78-FD2B1C787362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0366-BFF5-4139-9D4C-D7A88FF3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6A5B1-9A25-4B0F-B7F2-D96C11D2CC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AAEE93-50B3-4B06-8374-5C57A3EF7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AAEE93-50B3-4B06-8374-5C57A3EF7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8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hyperlink" Target="http://kursove-uroci-knigi-obuchenie-programirane-web-design-csharp.info/" TargetMode="External"/><Relationship Id="rId20" Type="http://schemas.openxmlformats.org/officeDocument/2006/relationships/hyperlink" Target="http://aspnetcourse.telerik.com/" TargetMode="External"/><Relationship Id="rId21" Type="http://schemas.openxmlformats.org/officeDocument/2006/relationships/hyperlink" Target="http://academy.telerik.com/" TargetMode="External"/><Relationship Id="rId22" Type="http://schemas.openxmlformats.org/officeDocument/2006/relationships/hyperlink" Target="http://mobiledevcourse.telerik.com/" TargetMode="External"/><Relationship Id="rId23" Type="http://schemas.openxmlformats.org/officeDocument/2006/relationships/hyperlink" Target="http://www.introprogramming.info/" TargetMode="External"/><Relationship Id="rId24" Type="http://schemas.openxmlformats.org/officeDocument/2006/relationships/hyperlink" Target="http://www.minkov.it/" TargetMode="External"/><Relationship Id="rId25" Type="http://schemas.openxmlformats.org/officeDocument/2006/relationships/hyperlink" Target="http://www.nikolay.it/" TargetMode="External"/><Relationship Id="rId26" Type="http://schemas.openxmlformats.org/officeDocument/2006/relationships/hyperlink" Target="http://csharpfundamentals.telerik.com/" TargetMode="External"/><Relationship Id="rId27" Type="http://schemas.openxmlformats.org/officeDocument/2006/relationships/image" Target="../media/image1.png"/><Relationship Id="rId28" Type="http://schemas.openxmlformats.org/officeDocument/2006/relationships/image" Target="../media/image2.png"/><Relationship Id="rId29" Type="http://schemas.openxmlformats.org/officeDocument/2006/relationships/image" Target="../media/image3.png"/><Relationship Id="rId30" Type="http://schemas.openxmlformats.org/officeDocument/2006/relationships/image" Target="../media/image4.png"/><Relationship Id="rId31" Type="http://schemas.microsoft.com/office/2007/relationships/hdphoto" Target="../media/hdphoto1.wdp"/><Relationship Id="rId10" Type="http://schemas.openxmlformats.org/officeDocument/2006/relationships/hyperlink" Target="http://www.telerik-kids.com/" TargetMode="External"/><Relationship Id="rId11" Type="http://schemas.openxmlformats.org/officeDocument/2006/relationships/hyperlink" Target="http://seocourse.telerik.com/" TargetMode="External"/><Relationship Id="rId12" Type="http://schemas.openxmlformats.org/officeDocument/2006/relationships/hyperlink" Target="http://html5course.telerik.com/" TargetMode="External"/><Relationship Id="rId13" Type="http://schemas.openxmlformats.org/officeDocument/2006/relationships/hyperlink" Target="http://schoolacademy.telerik.com/" TargetMode="External"/><Relationship Id="rId14" Type="http://schemas.openxmlformats.org/officeDocument/2006/relationships/hyperlink" Target="http://mvccourse.telerik.com/" TargetMode="External"/><Relationship Id="rId15" Type="http://schemas.openxmlformats.org/officeDocument/2006/relationships/hyperlink" Target="http://clouddevcourse.telerik.com/" TargetMode="External"/><Relationship Id="rId16" Type="http://schemas.openxmlformats.org/officeDocument/2006/relationships/hyperlink" Target="http://www.bgcoder.com/" TargetMode="External"/><Relationship Id="rId17" Type="http://schemas.openxmlformats.org/officeDocument/2006/relationships/hyperlink" Target="http://www.nakov.com/" TargetMode="External"/><Relationship Id="rId18" Type="http://schemas.openxmlformats.org/officeDocument/2006/relationships/hyperlink" Target="http://codecourse.telerik.com/" TargetMode="External"/><Relationship Id="rId19" Type="http://schemas.openxmlformats.org/officeDocument/2006/relationships/hyperlink" Target="http://algoacademy.telerik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hyperlink" Target="http://forums.academy.telerik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550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academy.telerik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cademy.telerik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Core Idea of Silverlight and WPF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4543974" cy="954107"/>
          </a:xfrm>
        </p:spPr>
        <p:txBody>
          <a:bodyPr/>
          <a:lstStyle/>
          <a:p>
            <a:r>
              <a:rPr lang="en-US" dirty="0" smtClean="0"/>
              <a:t>Apps for Windows Phone &amp;</a:t>
            </a:r>
          </a:p>
          <a:p>
            <a:r>
              <a:rPr lang="en-US" dirty="0" smtClean="0"/>
              <a:t>Windows Store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6" y="3052281"/>
            <a:ext cx="1419224" cy="144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t="4260" r="3562" b="5788"/>
          <a:stretch/>
        </p:blipFill>
        <p:spPr bwMode="auto">
          <a:xfrm rot="20848510">
            <a:off x="5074125" y="4599925"/>
            <a:ext cx="2379800" cy="179276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30915"/>
            <a:ext cx="4381498" cy="164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5415695"/>
            <a:ext cx="4181528" cy="528979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38792" y="5862377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5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r>
              <a:rPr lang="en-US" dirty="0" smtClean="0"/>
              <a:t>Simple MVVM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MVVM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 application that keeps a set of people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user can add or delete a person at any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user can see all the people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Application architecture	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the people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Gets/deletes/adds the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Gives a UI for these operations</a:t>
            </a:r>
          </a:p>
        </p:txBody>
      </p:sp>
    </p:spTree>
    <p:extLst>
      <p:ext uri="{BB962C8B-B14F-4D97-AF65-F5344CB8AC3E}">
        <p14:creationId xmlns:p14="http://schemas.microsoft.com/office/powerpoint/2010/main" val="63919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762000" y="2286000"/>
            <a:ext cx="7924800" cy="1600202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Simple MVVM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0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743201"/>
            <a:ext cx="8382000" cy="685800"/>
          </a:xfrm>
        </p:spPr>
        <p:txBody>
          <a:bodyPr/>
          <a:lstStyle/>
          <a:p>
            <a:r>
              <a:rPr lang="en-US" dirty="0" smtClean="0"/>
              <a:t>Implementing the ViewModel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INotifyProperyChanged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6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question pops 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does the View know about changes in the ViewModel?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the ViewModel knows about changes in the Model?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backward direction,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answer is simple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INotifyPropertyChanged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Gives an event to notify about changes</a:t>
            </a:r>
          </a:p>
        </p:txBody>
      </p:sp>
    </p:spTree>
    <p:extLst>
      <p:ext uri="{BB962C8B-B14F-4D97-AF65-F5344CB8AC3E}">
        <p14:creationId xmlns:p14="http://schemas.microsoft.com/office/powerpoint/2010/main" val="78788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INotifyProperyChanged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7721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INotifyPropertyChanged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smtClean="0"/>
              <a:t>interface contains only one event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2209800"/>
            <a:ext cx="8382000" cy="40011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PropertyChanged(object </a:t>
            </a:r>
            <a:r>
              <a:rPr lang="en-US" dirty="0" smtClean="0"/>
              <a:t>sender, </a:t>
            </a:r>
            <a:r>
              <a:rPr lang="en-US" dirty="0" err="1"/>
              <a:t>PropertyChangedEventArgs</a:t>
            </a:r>
            <a:r>
              <a:rPr lang="en-US" dirty="0"/>
              <a:t> 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794337"/>
            <a:ext cx="8229600" cy="32316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point of this event is to be called when the data is changed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Both Model and ViewModel should implement this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small project only the ViewModel can implement it</a:t>
            </a:r>
          </a:p>
        </p:txBody>
      </p:sp>
    </p:spTree>
    <p:extLst>
      <p:ext uri="{BB962C8B-B14F-4D97-AF65-F5344CB8AC3E}">
        <p14:creationId xmlns:p14="http://schemas.microsoft.com/office/powerpoint/2010/main" val="171819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INotifyPropertyChanged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194137"/>
            <a:ext cx="8686800" cy="10156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View automatically subscribes for the 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PropertyChanged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2383572"/>
            <a:ext cx="8534400" cy="4093428"/>
          </a:xfrm>
        </p:spPr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ViewModel:INotifyPropertyChanged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PropertyChanged</a:t>
            </a:r>
            <a:r>
              <a:rPr lang="en-US" dirty="0" smtClean="0"/>
              <a:t>(object </a:t>
            </a:r>
            <a:r>
              <a:rPr lang="en-US" dirty="0" err="1" smtClean="0"/>
              <a:t>sender,PropertyChangedEventArgs</a:t>
            </a:r>
            <a:r>
              <a:rPr lang="en-US" dirty="0" smtClean="0"/>
              <a:t> 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OnPropertyChanged</a:t>
            </a:r>
            <a:r>
              <a:rPr lang="en-US" dirty="0" smtClean="0"/>
              <a:t>(string </a:t>
            </a:r>
            <a:r>
              <a:rPr lang="en-US" dirty="0" err="1" smtClean="0"/>
              <a:t>propertyName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{</a:t>
            </a:r>
          </a:p>
          <a:p>
            <a:r>
              <a:rPr lang="en-US" dirty="0"/>
              <a:t> </a:t>
            </a:r>
            <a:r>
              <a:rPr lang="en-US" dirty="0" smtClean="0"/>
              <a:t>   if(</a:t>
            </a:r>
            <a:r>
              <a:rPr lang="en-US" dirty="0" err="1" smtClean="0"/>
              <a:t>this.PropertyChanged</a:t>
            </a:r>
            <a:r>
              <a:rPr lang="en-US" dirty="0" smtClean="0"/>
              <a:t>!=null)</a:t>
            </a:r>
            <a:br>
              <a:rPr lang="en-US" dirty="0" smtClean="0"/>
            </a:br>
            <a:r>
              <a:rPr lang="en-US" dirty="0" smtClean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args</a:t>
            </a:r>
            <a:r>
              <a:rPr lang="en-US" dirty="0" smtClean="0"/>
              <a:t>=new </a:t>
            </a:r>
            <a:r>
              <a:rPr lang="en-US" dirty="0" err="1" smtClean="0"/>
              <a:t>PropertyChangedEventArgs</a:t>
            </a:r>
            <a:r>
              <a:rPr lang="en-US" dirty="0" smtClean="0"/>
              <a:t>(</a:t>
            </a:r>
            <a:r>
              <a:rPr lang="en-US" dirty="0" err="1" smtClean="0"/>
              <a:t>propertyName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PropertyChanged</a:t>
            </a:r>
            <a:r>
              <a:rPr lang="en-US" dirty="0" smtClean="0"/>
              <a:t>(</a:t>
            </a:r>
            <a:r>
              <a:rPr lang="en-US" dirty="0" err="1" smtClean="0"/>
              <a:t>this,args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438402"/>
            <a:ext cx="7924800" cy="1295398"/>
          </a:xfrm>
        </p:spPr>
        <p:txBody>
          <a:bodyPr/>
          <a:lstStyle/>
          <a:p>
            <a:r>
              <a:rPr lang="en-US" dirty="0" smtClean="0"/>
              <a:t>MVVM Real Life 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Lets Get Practical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0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ImageViewer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implement an Image Viewer application</a:t>
            </a:r>
            <a:r>
              <a:rPr lang="en-US" dirty="0"/>
              <a:t> </a:t>
            </a:r>
            <a:r>
              <a:rPr lang="en-US" dirty="0" smtClean="0"/>
              <a:t>using WPF and MVVM</a:t>
            </a:r>
          </a:p>
          <a:p>
            <a:pPr lvl="1"/>
            <a:r>
              <a:rPr lang="en-US" dirty="0" smtClean="0"/>
              <a:t>The user should be able to see all the images in a given folder</a:t>
            </a:r>
          </a:p>
          <a:p>
            <a:pPr lvl="1"/>
            <a:r>
              <a:rPr lang="en-US" dirty="0" smtClean="0"/>
              <a:t>The user should be able to add/delete images</a:t>
            </a:r>
          </a:p>
          <a:p>
            <a:pPr lvl="1"/>
            <a:r>
              <a:rPr lang="en-US" dirty="0" smtClean="0"/>
              <a:t>The user should be able to select an image to enlarge it</a:t>
            </a:r>
          </a:p>
          <a:p>
            <a:pPr lvl="1"/>
            <a:r>
              <a:rPr lang="en-US" dirty="0" smtClean="0"/>
              <a:t>Next and Previous buttons should be available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15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 Real Life 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3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in MVVM</a:t>
            </a:r>
          </a:p>
          <a:p>
            <a:r>
              <a:rPr lang="en-US" dirty="0" smtClean="0"/>
              <a:t>MVVM Architecture</a:t>
            </a:r>
          </a:p>
          <a:p>
            <a:pPr lvl="1"/>
            <a:r>
              <a:rPr lang="en-US" dirty="0" smtClean="0"/>
              <a:t>The View</a:t>
            </a:r>
          </a:p>
          <a:p>
            <a:pPr lvl="1"/>
            <a:r>
              <a:rPr lang="en-US" dirty="0" smtClean="0"/>
              <a:t>The Model</a:t>
            </a:r>
          </a:p>
          <a:p>
            <a:pPr lvl="1"/>
            <a:r>
              <a:rPr lang="en-US" dirty="0" smtClean="0"/>
              <a:t>The ViewModel</a:t>
            </a:r>
          </a:p>
          <a:p>
            <a:r>
              <a:rPr lang="en-US" dirty="0" smtClean="0"/>
              <a:t>Simple Implementation</a:t>
            </a:r>
          </a:p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ViewModel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2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711944"/>
            <a:ext cx="8686800" cy="6146055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Calculator application using Windows Universal. </a:t>
            </a:r>
            <a:r>
              <a:rPr lang="en-US" sz="2800" dirty="0" smtClean="0"/>
              <a:t>The Calculator should support the operation supported by the Windows Standard Calculator: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400" dirty="0" smtClean="0"/>
              <a:t>Addition, Subtraction, Division, Multiplication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400" dirty="0"/>
              <a:t>Saving a value to be used later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400" dirty="0"/>
              <a:t>Square root, Power, </a:t>
            </a:r>
            <a:r>
              <a:rPr lang="en-US" sz="2400" dirty="0" smtClean="0"/>
              <a:t>Logarithm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Implement a Clock application. The Clock should show the current date and time. The user is able to set a list of alarms. When the time for the alarm comes, a </a:t>
            </a:r>
            <a:r>
              <a:rPr lang="en-US" sz="2800" dirty="0" smtClean="0"/>
              <a:t>notification should </a:t>
            </a:r>
            <a:r>
              <a:rPr lang="en-US" sz="2800" dirty="0" smtClean="0"/>
              <a:t>be shown to the user. The clock should have both analog and digital UI, configurable by a </a:t>
            </a:r>
            <a:r>
              <a:rPr lang="en-US" sz="2800" dirty="0" smtClean="0"/>
              <a:t>dependency property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677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in </a:t>
            </a:r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Really MVVM?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5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in </a:t>
            </a:r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1832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MVVM is a multi-layer architectural pattern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Mostly used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Win8 Apps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Lately used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and JavaScript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dirty="0" smtClean="0"/>
              <a:t> separates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r>
              <a:rPr lang="en-US" dirty="0" smtClean="0"/>
              <a:t> logic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business</a:t>
            </a:r>
            <a:r>
              <a:rPr lang="en-US" dirty="0" smtClean="0"/>
              <a:t> logic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MVVM makes it easier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developers and the </a:t>
            </a:r>
            <a:r>
              <a:rPr lang="en-US" smtClean="0"/>
              <a:t>front-end developers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Change the presentation layer at any point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Extend the project with less difficulties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Testing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76021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View, the Model, the 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8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MVVM consists of three layers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is the Presentation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only GUI elements, but no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dirty="0" smtClean="0"/>
              <a:t> is an object model that represents the real state 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data access layer that represents that content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Holds just pure C# objects and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Should not be coupled with a concrete technology and its DLLs </a:t>
            </a:r>
            <a:r>
              <a:rPr lang="en-US" dirty="0" smtClean="0"/>
              <a:t>(</a:t>
            </a:r>
            <a:r>
              <a:rPr lang="en-US" dirty="0" err="1" smtClean="0"/>
              <a:t>WinRT</a:t>
            </a:r>
            <a:r>
              <a:rPr lang="en-US" dirty="0" smtClean="0"/>
              <a:t>, WPF, SL)</a:t>
            </a: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39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en-US" dirty="0" smtClean="0"/>
              <a:t>Architecture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"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Abstraction </a:t>
            </a:r>
            <a:r>
              <a:rPr lang="en-US" dirty="0"/>
              <a:t>of the </a:t>
            </a:r>
            <a:r>
              <a:rPr lang="en-US" dirty="0" smtClean="0"/>
              <a:t>View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Serves </a:t>
            </a:r>
            <a:r>
              <a:rPr lang="en-US" dirty="0"/>
              <a:t>in data binding between </a:t>
            </a:r>
            <a:r>
              <a:rPr lang="en-US" dirty="0" smtClean="0"/>
              <a:t>Views </a:t>
            </a:r>
            <a:r>
              <a:rPr lang="en-US" dirty="0"/>
              <a:t>and </a:t>
            </a:r>
            <a:r>
              <a:rPr lang="en-US" dirty="0" smtClean="0"/>
              <a:t>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Acts </a:t>
            </a:r>
            <a:r>
              <a:rPr lang="en-US" dirty="0"/>
              <a:t>as a </a:t>
            </a:r>
            <a:r>
              <a:rPr lang="en-US" dirty="0" smtClean="0"/>
              <a:t>binder/converter of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Passes </a:t>
            </a:r>
            <a:r>
              <a:rPr lang="en-US" dirty="0"/>
              <a:t>commands from the View into the </a:t>
            </a:r>
            <a:r>
              <a:rPr lang="en-US" dirty="0" smtClean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Exposes </a:t>
            </a:r>
            <a:r>
              <a:rPr lang="en-US" dirty="0"/>
              <a:t>public properties, commands, and </a:t>
            </a:r>
            <a:r>
              <a:rPr lang="en-US" dirty="0" smtClean="0"/>
              <a:t>abstractions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Should be as less coupled with technology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Layers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724400"/>
          </a:xfrm>
        </p:spPr>
        <p:txBody>
          <a:bodyPr/>
          <a:lstStyle/>
          <a:p>
            <a:r>
              <a:rPr lang="en-US" dirty="0" smtClean="0"/>
              <a:t>The idea of MVVM is to make the layers loosely coupled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/>
              <a:t> </a:t>
            </a:r>
            <a:r>
              <a:rPr lang="en-US" dirty="0" smtClean="0"/>
              <a:t>knows only </a:t>
            </a:r>
            <a:r>
              <a:rPr lang="en-US" dirty="0"/>
              <a:t>about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2"/>
            <a:r>
              <a:rPr lang="en-US" dirty="0"/>
              <a:t>The View has no idea of the Model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  <a:r>
              <a:rPr lang="en-US" dirty="0" smtClean="0"/>
              <a:t> </a:t>
            </a:r>
            <a:r>
              <a:rPr lang="en-US" dirty="0"/>
              <a:t>only knows about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dirty="0" smtClean="0"/>
              <a:t>ViewModel </a:t>
            </a:r>
            <a:r>
              <a:rPr lang="en-US" dirty="0"/>
              <a:t>has no idea of the </a:t>
            </a:r>
            <a:r>
              <a:rPr lang="en-US" dirty="0" smtClean="0"/>
              <a:t>View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dirty="0" smtClean="0"/>
              <a:t> knows nothing about the other layers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249918"/>
            <a:ext cx="11430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08867" y="1249918"/>
            <a:ext cx="21336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2200" y="1249918"/>
            <a:ext cx="13716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90800" y="1386959"/>
            <a:ext cx="381000" cy="30480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562600" y="1386959"/>
            <a:ext cx="381000" cy="30480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3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Execution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an user clicks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</a:t>
            </a:r>
            <a:r>
              <a:rPr lang="en-US" dirty="0" smtClean="0"/>
              <a:t>?</a:t>
            </a:r>
          </a:p>
          <a:p>
            <a:pPr marL="871538" lvl="1" indent="-514350">
              <a:buSzPct val="75000"/>
              <a:buFont typeface="+mj-lt"/>
              <a:buAutoNum type="arabicPeriod"/>
            </a:pPr>
            <a:r>
              <a:rPr lang="en-US" dirty="0" smtClean="0"/>
              <a:t>The View fires event that a button was clicked</a:t>
            </a:r>
          </a:p>
          <a:p>
            <a:pPr marL="871538" lvl="1" indent="-514350">
              <a:buSzPct val="75000"/>
              <a:buFont typeface="+mj-lt"/>
              <a:buAutoNum type="arabicPeriod"/>
            </a:pPr>
            <a:r>
              <a:rPr lang="en-US" dirty="0" smtClean="0"/>
              <a:t>The View calls a Method in the ViewModel</a:t>
            </a:r>
          </a:p>
          <a:p>
            <a:pPr marL="871538" lvl="1" indent="-514350">
              <a:buSzPct val="75000"/>
              <a:buFont typeface="+mj-lt"/>
              <a:buAutoNum type="arabicPeriod"/>
            </a:pPr>
            <a:r>
              <a:rPr lang="en-US" dirty="0" smtClean="0"/>
              <a:t>The ViewModel gets/sets some data from/in the Model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95400" y="5120164"/>
            <a:ext cx="11430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85067" y="5120164"/>
            <a:ext cx="21336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48400" y="5120164"/>
            <a:ext cx="1371600" cy="57888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Curved Connector 12"/>
          <p:cNvCxnSpPr>
            <a:stCxn id="9" idx="0"/>
            <a:endCxn id="10" idx="0"/>
          </p:cNvCxnSpPr>
          <p:nvPr/>
        </p:nvCxnSpPr>
        <p:spPr>
          <a:xfrm rot="5400000" flipH="1" flipV="1">
            <a:off x="3109383" y="3877681"/>
            <a:ext cx="12700" cy="2484967"/>
          </a:xfrm>
          <a:prstGeom prst="curvedConnector3">
            <a:avLst>
              <a:gd name="adj1" fmla="val 6066669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 cap="rnd">
            <a:solidFill>
              <a:schemeClr val="accent5">
                <a:lumMod val="60000"/>
                <a:lumOff val="40000"/>
              </a:schemeClr>
            </a:solidFill>
            <a:bevel/>
            <a:tailEnd type="arrow" w="lg" len="lg"/>
          </a:ln>
        </p:spPr>
      </p:cxnSp>
      <p:sp>
        <p:nvSpPr>
          <p:cNvPr id="23" name="Rounded Rectangle 22"/>
          <p:cNvSpPr/>
          <p:nvPr/>
        </p:nvSpPr>
        <p:spPr>
          <a:xfrm>
            <a:off x="2444044" y="4495800"/>
            <a:ext cx="1365956" cy="578882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 Fires an Event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79622" y="4495800"/>
            <a:ext cx="1676400" cy="578882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ViewModel requests data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79622" y="5684229"/>
            <a:ext cx="1676400" cy="578882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ViewModel Updates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288822" y="5679944"/>
            <a:ext cx="1676400" cy="578882"/>
          </a:xfrm>
          <a:prstGeom prst="round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View Shows the new data</a:t>
            </a:r>
            <a:endParaRPr lang="en-US" sz="1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Curved Connector 15"/>
          <p:cNvCxnSpPr>
            <a:stCxn id="10" idx="0"/>
            <a:endCxn id="11" idx="0"/>
          </p:cNvCxnSpPr>
          <p:nvPr/>
        </p:nvCxnSpPr>
        <p:spPr>
          <a:xfrm rot="5400000" flipH="1" flipV="1">
            <a:off x="5643033" y="3828998"/>
            <a:ext cx="12700" cy="2582333"/>
          </a:xfrm>
          <a:prstGeom prst="curvedConnector3">
            <a:avLst>
              <a:gd name="adj1" fmla="val 612218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 cap="rnd">
            <a:solidFill>
              <a:schemeClr val="accent5">
                <a:lumMod val="60000"/>
                <a:lumOff val="40000"/>
              </a:schemeClr>
            </a:solidFill>
            <a:bevel/>
            <a:tailEnd type="arrow" w="lg" len="lg"/>
          </a:ln>
        </p:spPr>
      </p:cxnSp>
      <p:cxnSp>
        <p:nvCxnSpPr>
          <p:cNvPr id="21" name="Curved Connector 20"/>
          <p:cNvCxnSpPr>
            <a:stCxn id="11" idx="2"/>
            <a:endCxn id="10" idx="2"/>
          </p:cNvCxnSpPr>
          <p:nvPr/>
        </p:nvCxnSpPr>
        <p:spPr>
          <a:xfrm rot="5400000">
            <a:off x="5643034" y="4407880"/>
            <a:ext cx="12700" cy="2582333"/>
          </a:xfrm>
          <a:prstGeom prst="curvedConnector3">
            <a:avLst>
              <a:gd name="adj1" fmla="val 6200016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 cap="rnd">
            <a:solidFill>
              <a:schemeClr val="accent5">
                <a:lumMod val="60000"/>
                <a:lumOff val="40000"/>
              </a:schemeClr>
            </a:solidFill>
            <a:bevel/>
            <a:tailEnd type="arrow" w="lg" len="lg"/>
          </a:ln>
        </p:spPr>
      </p:cxnSp>
      <p:cxnSp>
        <p:nvCxnSpPr>
          <p:cNvPr id="26" name="Curved Connector 25"/>
          <p:cNvCxnSpPr>
            <a:stCxn id="10" idx="2"/>
            <a:endCxn id="9" idx="2"/>
          </p:cNvCxnSpPr>
          <p:nvPr/>
        </p:nvCxnSpPr>
        <p:spPr>
          <a:xfrm rot="5400000">
            <a:off x="3109384" y="4456563"/>
            <a:ext cx="12700" cy="2484967"/>
          </a:xfrm>
          <a:prstGeom prst="curvedConnector3">
            <a:avLst>
              <a:gd name="adj1" fmla="val 62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 cap="rnd">
            <a:solidFill>
              <a:schemeClr val="accent5">
                <a:lumMod val="60000"/>
                <a:lumOff val="40000"/>
              </a:schemeClr>
            </a:solidFill>
            <a:bevel/>
            <a:tailEnd type="arrow" w="lg" len="lg"/>
          </a:ln>
        </p:spPr>
      </p:cxnSp>
    </p:spTree>
    <p:extLst>
      <p:ext uri="{BB962C8B-B14F-4D97-AF65-F5344CB8AC3E}">
        <p14:creationId xmlns:p14="http://schemas.microsoft.com/office/powerpoint/2010/main" val="228307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34" grpId="0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</TotalTime>
  <Words>705</Words>
  <Application>Microsoft Macintosh PowerPoint</Application>
  <PresentationFormat>On-screen Show (4:3)</PresentationFormat>
  <Paragraphs>126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</vt:lpstr>
      <vt:lpstr>Model-View-ViewModel</vt:lpstr>
      <vt:lpstr>Table of Contents</vt:lpstr>
      <vt:lpstr>Introduction in MVVM</vt:lpstr>
      <vt:lpstr>Introduction in MVVM</vt:lpstr>
      <vt:lpstr>MVVM Architecture</vt:lpstr>
      <vt:lpstr>MVVM Architecture</vt:lpstr>
      <vt:lpstr>MVVM Architecture (2)</vt:lpstr>
      <vt:lpstr>MVVM Layers Connections</vt:lpstr>
      <vt:lpstr>MVVM Execution</vt:lpstr>
      <vt:lpstr>Simple MVVM Implementation</vt:lpstr>
      <vt:lpstr>Simple MVVM Implementation</vt:lpstr>
      <vt:lpstr>PowerPoint Presentation</vt:lpstr>
      <vt:lpstr>Implementing the ViewModel</vt:lpstr>
      <vt:lpstr>ViewModel Implementation</vt:lpstr>
      <vt:lpstr>INotifyProperyChanged</vt:lpstr>
      <vt:lpstr>Implementing INotifyPropertyChanged</vt:lpstr>
      <vt:lpstr>MVVM Real Life Implementation</vt:lpstr>
      <vt:lpstr>Implementing ImageViewer</vt:lpstr>
      <vt:lpstr>MVVM Real Life Implementation</vt:lpstr>
      <vt:lpstr>Model View ViewModel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Model-View-ViewModel</dc:title>
  <dc:creator>Doncho Minkov</dc:creator>
  <cp:lastModifiedBy>Doncho Minkov</cp:lastModifiedBy>
  <cp:revision>12</cp:revision>
  <dcterms:created xsi:type="dcterms:W3CDTF">2013-09-10T13:48:04Z</dcterms:created>
  <dcterms:modified xsi:type="dcterms:W3CDTF">2014-11-14T12:59:41Z</dcterms:modified>
</cp:coreProperties>
</file>