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67"/>
  </p:notesMasterIdLst>
  <p:handoutMasterIdLst>
    <p:handoutMasterId r:id="rId68"/>
  </p:handoutMasterIdLst>
  <p:sldIdLst>
    <p:sldId id="459" r:id="rId2"/>
    <p:sldId id="544" r:id="rId3"/>
    <p:sldId id="584" r:id="rId4"/>
    <p:sldId id="585" r:id="rId5"/>
    <p:sldId id="586" r:id="rId6"/>
    <p:sldId id="587" r:id="rId7"/>
    <p:sldId id="588" r:id="rId8"/>
    <p:sldId id="589" r:id="rId9"/>
    <p:sldId id="590" r:id="rId10"/>
    <p:sldId id="591" r:id="rId11"/>
    <p:sldId id="592" r:id="rId12"/>
    <p:sldId id="593" r:id="rId13"/>
    <p:sldId id="594" r:id="rId14"/>
    <p:sldId id="595" r:id="rId15"/>
    <p:sldId id="596" r:id="rId16"/>
    <p:sldId id="597" r:id="rId17"/>
    <p:sldId id="598" r:id="rId18"/>
    <p:sldId id="599" r:id="rId19"/>
    <p:sldId id="600" r:id="rId20"/>
    <p:sldId id="601" r:id="rId21"/>
    <p:sldId id="602" r:id="rId22"/>
    <p:sldId id="604" r:id="rId23"/>
    <p:sldId id="605" r:id="rId24"/>
    <p:sldId id="608" r:id="rId25"/>
    <p:sldId id="609" r:id="rId26"/>
    <p:sldId id="610" r:id="rId27"/>
    <p:sldId id="611" r:id="rId28"/>
    <p:sldId id="648" r:id="rId29"/>
    <p:sldId id="613" r:id="rId30"/>
    <p:sldId id="614" r:id="rId31"/>
    <p:sldId id="615" r:id="rId32"/>
    <p:sldId id="616" r:id="rId33"/>
    <p:sldId id="617" r:id="rId34"/>
    <p:sldId id="618" r:id="rId35"/>
    <p:sldId id="619" r:id="rId36"/>
    <p:sldId id="621" r:id="rId37"/>
    <p:sldId id="620" r:id="rId38"/>
    <p:sldId id="650" r:id="rId39"/>
    <p:sldId id="622" r:id="rId40"/>
    <p:sldId id="623" r:id="rId41"/>
    <p:sldId id="624" r:id="rId42"/>
    <p:sldId id="625" r:id="rId43"/>
    <p:sldId id="649" r:id="rId44"/>
    <p:sldId id="627" r:id="rId45"/>
    <p:sldId id="628" r:id="rId46"/>
    <p:sldId id="629" r:id="rId47"/>
    <p:sldId id="630" r:id="rId48"/>
    <p:sldId id="631" r:id="rId49"/>
    <p:sldId id="632" r:id="rId50"/>
    <p:sldId id="633" r:id="rId51"/>
    <p:sldId id="634" r:id="rId52"/>
    <p:sldId id="635" r:id="rId53"/>
    <p:sldId id="651" r:id="rId54"/>
    <p:sldId id="636" r:id="rId55"/>
    <p:sldId id="637" r:id="rId56"/>
    <p:sldId id="638" r:id="rId57"/>
    <p:sldId id="639" r:id="rId58"/>
    <p:sldId id="640" r:id="rId59"/>
    <p:sldId id="641" r:id="rId60"/>
    <p:sldId id="642" r:id="rId61"/>
    <p:sldId id="643" r:id="rId62"/>
    <p:sldId id="645" r:id="rId63"/>
    <p:sldId id="644" r:id="rId64"/>
    <p:sldId id="460" r:id="rId65"/>
    <p:sldId id="333" r:id="rId66"/>
  </p:sldIdLst>
  <p:sldSz cx="9144000" cy="6858000" type="screen4x3"/>
  <p:notesSz cx="6881813" cy="9296400"/>
  <p:custDataLst>
    <p:tags r:id="rId6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C23E"/>
    <a:srgbClr val="FF3300"/>
    <a:srgbClr val="FFFFFF"/>
    <a:srgbClr val="9BCC00"/>
    <a:srgbClr val="9ED000"/>
    <a:srgbClr val="F4FCD8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28" autoAdjust="0"/>
    <p:restoredTop sz="94468" autoAdjust="0"/>
  </p:normalViewPr>
  <p:slideViewPr>
    <p:cSldViewPr>
      <p:cViewPr varScale="1">
        <p:scale>
          <a:sx n="130" d="100"/>
          <a:sy n="130" d="100"/>
        </p:scale>
        <p:origin x="89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12/15/2015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247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81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11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36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409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959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6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2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64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027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613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517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bugs.eclipse.org/bugs/show_bug.cgi?id=15372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d997403(v=vs.110).aspx" TargetMode="External"/><Relationship Id="rId2" Type="http://schemas.openxmlformats.org/officeDocument/2006/relationships/hyperlink" Target="https://msdn.microsoft.com/en-us/library/dd460719(v=vs.110).aspx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ace_condition#Example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s173179.aspx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3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8229600" cy="1524000"/>
          </a:xfrm>
        </p:spPr>
        <p:txBody>
          <a:bodyPr/>
          <a:lstStyle/>
          <a:p>
            <a:r>
              <a:rPr lang="en-US" sz="4800" dirty="0" smtClean="0"/>
              <a:t>Asynchronous</a:t>
            </a:r>
            <a:br>
              <a:rPr lang="en-US" sz="4800" dirty="0" smtClean="0"/>
            </a:br>
            <a:r>
              <a:rPr lang="en-US" sz="4800" dirty="0" smtClean="0"/>
              <a:t>Programming in C#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086" y="3189541"/>
            <a:ext cx="8410114" cy="925259"/>
          </a:xfrm>
        </p:spPr>
        <p:txBody>
          <a:bodyPr/>
          <a:lstStyle/>
          <a:p>
            <a:r>
              <a:rPr lang="en-US" dirty="0"/>
              <a:t>"Synchronous" vs. Asynchronous programming, Tasks, C# 4.5 features async and </a:t>
            </a:r>
            <a:r>
              <a:rPr lang="en-US" dirty="0" smtClean="0"/>
              <a:t>await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76686" y="5802868"/>
            <a:ext cx="3990513" cy="400110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2766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276687" y="5428225"/>
            <a:ext cx="4523913" cy="405421"/>
          </a:xfrm>
        </p:spPr>
        <p:txBody>
          <a:bodyPr/>
          <a:lstStyle/>
          <a:p>
            <a:r>
              <a:rPr lang="en-US" dirty="0"/>
              <a:t>Windows Applications for Mobile</a:t>
            </a:r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459" y="4587049"/>
            <a:ext cx="3816705" cy="18137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ms-assets.tutsplus.com/legacy-courses/CRS-9598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28700"/>
            <a:ext cx="2438400" cy="16885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7070" y="322666"/>
            <a:ext cx="3123485" cy="12552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56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/>
              <a:t>Synchronous Programming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CPU-demanding problems freeze the program</a:t>
            </a:r>
          </a:p>
          <a:p>
            <a:pPr lvl="1"/>
            <a:r>
              <a:rPr lang="en-US" dirty="0" smtClean="0"/>
              <a:t>Program stops responding</a:t>
            </a:r>
          </a:p>
          <a:p>
            <a:r>
              <a:rPr lang="en-US" dirty="0" smtClean="0"/>
              <a:t>Some CPU-demanding tasks are many smaller, independent tasks</a:t>
            </a:r>
          </a:p>
          <a:p>
            <a:pPr lvl="1"/>
            <a:r>
              <a:rPr lang="en-US" dirty="0" smtClean="0"/>
              <a:t>Must sequentially go through them</a:t>
            </a:r>
          </a:p>
          <a:p>
            <a:pPr lvl="2"/>
            <a:endParaRPr lang="en-US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904"/>
          <a:stretch/>
        </p:blipFill>
        <p:spPr bwMode="auto">
          <a:xfrm>
            <a:off x="1084942" y="4267200"/>
            <a:ext cx="6974116" cy="1789701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0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CPU-demanding Tasks Problems</a:t>
            </a:r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>
          <a:xfrm>
            <a:off x="609600" y="3810000"/>
            <a:ext cx="7924800" cy="569120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9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Async Programming</a:t>
            </a:r>
            <a:endParaRPr lang="en-US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Utilizing new improvements in 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Asynchronous Programming</a:t>
            </a:r>
            <a:endParaRPr lang="bg-BG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Program components can </a:t>
            </a:r>
            <a:r>
              <a:rPr lang="en-US" dirty="0" smtClean="0"/>
              <a:t>execute </a:t>
            </a:r>
            <a:r>
              <a:rPr lang="en-US" dirty="0"/>
              <a:t>in parallel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 actions run alongside other actions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Slow actions happen </a:t>
            </a:r>
            <a:r>
              <a:rPr lang="en-US" dirty="0"/>
              <a:t>in </a:t>
            </a:r>
            <a:r>
              <a:rPr lang="en-US" dirty="0" smtClean="0"/>
              <a:t>separate </a:t>
            </a:r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Правоъгълник 2"/>
          <p:cNvSpPr/>
          <p:nvPr/>
        </p:nvSpPr>
        <p:spPr>
          <a:xfrm>
            <a:off x="685801" y="4222280"/>
            <a:ext cx="4114800" cy="329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Upload sound files to cloud for processing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685800" y="3738521"/>
            <a:ext cx="4456842" cy="3408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Scan sound for </a:t>
            </a:r>
            <a:r>
              <a:rPr lang="en-US" sz="1800" dirty="0" smtClean="0"/>
              <a:t>"Cortana" </a:t>
            </a:r>
            <a:r>
              <a:rPr lang="en-US" sz="1800" dirty="0"/>
              <a:t>voice command</a:t>
            </a:r>
          </a:p>
        </p:txBody>
      </p:sp>
      <p:sp>
        <p:nvSpPr>
          <p:cNvPr id="8" name="Правоъгълник 7"/>
          <p:cNvSpPr/>
          <p:nvPr/>
        </p:nvSpPr>
        <p:spPr>
          <a:xfrm>
            <a:off x="5157848" y="3738522"/>
            <a:ext cx="3224152" cy="3408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Save follow-up command to file </a:t>
            </a:r>
          </a:p>
        </p:txBody>
      </p:sp>
      <p:sp>
        <p:nvSpPr>
          <p:cNvPr id="9" name="Правоъгълник 8"/>
          <p:cNvSpPr/>
          <p:nvPr/>
        </p:nvSpPr>
        <p:spPr>
          <a:xfrm>
            <a:off x="685801" y="4665967"/>
            <a:ext cx="5867400" cy="2998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Wait for notification with processed commands and </a:t>
            </a:r>
            <a:r>
              <a:rPr lang="en-US" sz="1800" dirty="0" smtClean="0"/>
              <a:t>execute</a:t>
            </a:r>
          </a:p>
        </p:txBody>
      </p:sp>
      <p:sp>
        <p:nvSpPr>
          <p:cNvPr id="11" name="Стрелка надясно 10"/>
          <p:cNvSpPr/>
          <p:nvPr/>
        </p:nvSpPr>
        <p:spPr>
          <a:xfrm>
            <a:off x="685800" y="2971800"/>
            <a:ext cx="8058230" cy="652392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1" dirty="0"/>
              <a:t>Process</a:t>
            </a:r>
          </a:p>
        </p:txBody>
      </p:sp>
      <p:sp>
        <p:nvSpPr>
          <p:cNvPr id="13" name="Правоъгълник 12"/>
          <p:cNvSpPr/>
          <p:nvPr/>
        </p:nvSpPr>
        <p:spPr>
          <a:xfrm>
            <a:off x="685800" y="5080192"/>
            <a:ext cx="5181600" cy="2998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Send user's personal conversations to NSA</a:t>
            </a:r>
          </a:p>
        </p:txBody>
      </p:sp>
      <p:pic>
        <p:nvPicPr>
          <p:cNvPr id="1027" name="Picture 3" descr="C:\Dropbox\Projects\Concurrent-C-Sharp\images\tro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080192"/>
            <a:ext cx="342669" cy="29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8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Code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components blocks, others still run</a:t>
            </a:r>
          </a:p>
          <a:p>
            <a:pPr lvl="1"/>
            <a:r>
              <a:rPr lang="en-US" dirty="0"/>
              <a:t>Until they need a resource from blocked </a:t>
            </a:r>
            <a:r>
              <a:rPr lang="en-US" dirty="0" smtClean="0"/>
              <a:t>one</a:t>
            </a:r>
            <a:endParaRPr lang="en-US" dirty="0"/>
          </a:p>
          <a:p>
            <a:r>
              <a:rPr lang="en-US" dirty="0" smtClean="0"/>
              <a:t>UI runs separately</a:t>
            </a:r>
          </a:p>
          <a:p>
            <a:pPr lvl="1"/>
            <a:r>
              <a:rPr lang="en-US" dirty="0" smtClean="0"/>
              <a:t>Always responsive</a:t>
            </a:r>
          </a:p>
          <a:p>
            <a:r>
              <a:rPr lang="en-US" dirty="0" smtClean="0"/>
              <a:t>Utilization of multi-core systems</a:t>
            </a:r>
          </a:p>
          <a:p>
            <a:pPr lvl="1"/>
            <a:r>
              <a:rPr lang="en-US" dirty="0" smtClean="0"/>
              <a:t>Each core executes one or several threads</a:t>
            </a:r>
          </a:p>
          <a:p>
            <a:r>
              <a:rPr lang="en-US" dirty="0" smtClean="0"/>
              <a:t>Resource access runs on "background" threads</a:t>
            </a:r>
          </a:p>
          <a:p>
            <a:r>
              <a:rPr lang="en-US" dirty="0" smtClean="0"/>
              <a:t>CPU-heavy tasks on "background" threads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48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</a:t>
            </a:r>
            <a:r>
              <a:rPr lang="en-US" dirty="0" smtClean="0"/>
              <a:t>Code 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to imagine </a:t>
            </a:r>
            <a:r>
              <a:rPr lang="en-US" dirty="0" smtClean="0"/>
              <a:t>when and what </a:t>
            </a:r>
            <a:r>
              <a:rPr lang="en-US" dirty="0" smtClean="0"/>
              <a:t>code </a:t>
            </a:r>
            <a:r>
              <a:rPr lang="en-US" dirty="0" smtClean="0"/>
              <a:t>runs</a:t>
            </a:r>
            <a:endParaRPr lang="en-US" dirty="0" smtClean="0"/>
          </a:p>
          <a:p>
            <a:r>
              <a:rPr lang="en-US" dirty="0" smtClean="0"/>
              <a:t>Hard to notify a component completed</a:t>
            </a:r>
          </a:p>
          <a:p>
            <a:pPr lvl="1"/>
            <a:r>
              <a:rPr lang="en-US" dirty="0" smtClean="0"/>
              <a:t>So far, we used </a:t>
            </a:r>
            <a:r>
              <a:rPr lang="en-US" dirty="0" smtClean="0"/>
              <a:t>callbacks</a:t>
            </a:r>
            <a:r>
              <a:rPr lang="bg-BG" dirty="0" smtClean="0"/>
              <a:t> (</a:t>
            </a:r>
            <a:r>
              <a:rPr lang="en-US" dirty="0" smtClean="0"/>
              <a:t>JavaScript)</a:t>
            </a:r>
            <a:endParaRPr lang="en-US" dirty="0" smtClean="0"/>
          </a:p>
        </p:txBody>
      </p:sp>
      <p:pic>
        <p:nvPicPr>
          <p:cNvPr id="2051" name="Picture 3" descr="C:\Dropbox\Projects\Concurrent-C-Sharp\images\callback-three-stoo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521" y="3048000"/>
            <a:ext cx="3582957" cy="2743200"/>
          </a:xfrm>
          <a:prstGeom prst="roundRect">
            <a:avLst>
              <a:gd name="adj" fmla="val 590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4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Programming Difficulties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Threads must wait for shared resources</a:t>
            </a:r>
          </a:p>
          <a:p>
            <a:r>
              <a:rPr lang="en-US" dirty="0" smtClean="0"/>
              <a:t>Hard </a:t>
            </a:r>
            <a:r>
              <a:rPr lang="en-US" dirty="0"/>
              <a:t>to synchronize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resource </a:t>
            </a:r>
            <a:r>
              <a:rPr lang="en-US" dirty="0"/>
              <a:t>access</a:t>
            </a:r>
          </a:p>
          <a:p>
            <a:r>
              <a:rPr lang="en-US" dirty="0"/>
              <a:t>Deadlocks can occur</a:t>
            </a:r>
          </a:p>
          <a:p>
            <a:endParaRPr lang="en-US" dirty="0"/>
          </a:p>
        </p:txBody>
      </p:sp>
      <p:pic>
        <p:nvPicPr>
          <p:cNvPr id="5" name="Picture 2" descr="C:\Dropbox\Projects\Concurrent-C-Sharp\images\deadlock-traff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49" y="3505200"/>
            <a:ext cx="3768702" cy="21336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074" name="Picture 2" descr="C:\Dropbox\Projects\Concurrent-C-Sharp\images\deadlock-schem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8" r="2601"/>
          <a:stretch/>
        </p:blipFill>
        <p:spPr bwMode="auto">
          <a:xfrm>
            <a:off x="4648200" y="3505200"/>
            <a:ext cx="3529050" cy="1828800"/>
          </a:xfrm>
          <a:prstGeom prst="roundRect">
            <a:avLst>
              <a:gd name="adj" fmla="val 617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075" name="Picture 3" descr="C:\Dropbox\Projects\Concurrent-C-Sharp\images\eclipse-internal-error-while-showing-internal-error.png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749" b="64059"/>
          <a:stretch/>
        </p:blipFill>
        <p:spPr bwMode="auto">
          <a:xfrm>
            <a:off x="4400571" y="1952230"/>
            <a:ext cx="3829029" cy="87834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2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09600" y="2590800"/>
            <a:ext cx="7924800" cy="685800"/>
          </a:xfrm>
        </p:spPr>
        <p:txBody>
          <a:bodyPr/>
          <a:lstStyle/>
          <a:p>
            <a:r>
              <a:rPr lang="en-US" dirty="0" smtClean="0"/>
              <a:t>Parallel Processing and Concurrency in .NET</a:t>
            </a:r>
            <a:endParaRPr lang="en-US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609600" y="3657600"/>
            <a:ext cx="7924800" cy="569120"/>
          </a:xfrm>
        </p:spPr>
        <p:txBody>
          <a:bodyPr/>
          <a:lstStyle/>
          <a:p>
            <a:r>
              <a:rPr lang="en-US" dirty="0" smtClean="0"/>
              <a:t>Broad View on the Concurrency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6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 APIs in .NET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.NET has introduced several concurrency approaches over the years</a:t>
            </a:r>
          </a:p>
          <a:p>
            <a:pPr lvl="1"/>
            <a:r>
              <a:rPr lang="en-US" dirty="0" smtClean="0"/>
              <a:t>Managed </a:t>
            </a:r>
            <a:r>
              <a:rPr lang="en-US" dirty="0" smtClean="0"/>
              <a:t>Threading – low level</a:t>
            </a:r>
          </a:p>
          <a:p>
            <a:pPr lvl="1"/>
            <a:r>
              <a:rPr lang="en-US" dirty="0" smtClean="0"/>
              <a:t>Asynchronous </a:t>
            </a:r>
            <a:r>
              <a:rPr lang="en-US" dirty="0" smtClean="0"/>
              <a:t>Programming Model (APM</a:t>
            </a:r>
            <a:r>
              <a:rPr lang="en-US" dirty="0" smtClean="0"/>
              <a:t>) – old</a:t>
            </a:r>
          </a:p>
          <a:p>
            <a:pPr lvl="1"/>
            <a:r>
              <a:rPr lang="en-US" dirty="0" smtClean="0"/>
              <a:t>Event-based </a:t>
            </a:r>
            <a:r>
              <a:rPr lang="en-US" dirty="0" smtClean="0"/>
              <a:t>Asynchronous Pattern (EAP</a:t>
            </a:r>
            <a:r>
              <a:rPr lang="en-US" dirty="0" smtClean="0"/>
              <a:t>) – old</a:t>
            </a:r>
          </a:p>
          <a:p>
            <a:pPr lvl="1"/>
            <a:r>
              <a:rPr lang="en-US" dirty="0" smtClean="0"/>
              <a:t>Task-based </a:t>
            </a:r>
            <a:r>
              <a:rPr lang="en-US" dirty="0" smtClean="0"/>
              <a:t>Asynchronous Pattern (TAP)</a:t>
            </a:r>
          </a:p>
          <a:p>
            <a:r>
              <a:rPr lang="en-US" dirty="0"/>
              <a:t>The recommended approach is TAP</a:t>
            </a:r>
          </a:p>
          <a:p>
            <a:pPr lvl="1"/>
            <a:r>
              <a:rPr lang="en-US" dirty="0" smtClean="0"/>
              <a:t>It also </a:t>
            </a:r>
            <a:r>
              <a:rPr lang="en-US" dirty="0"/>
              <a:t>integrates with new .NET language features</a:t>
            </a:r>
          </a:p>
          <a:p>
            <a:r>
              <a:rPr lang="en-US" dirty="0"/>
              <a:t>TAP roughly </a:t>
            </a:r>
            <a:r>
              <a:rPr lang="en-US" dirty="0" smtClean="0"/>
              <a:t>divides into</a:t>
            </a:r>
          </a:p>
          <a:p>
            <a:pPr lvl="1"/>
            <a:r>
              <a:rPr lang="en-US" dirty="0" smtClean="0"/>
              <a:t>Data Parallelism</a:t>
            </a:r>
          </a:p>
          <a:p>
            <a:pPr lvl="1"/>
            <a:r>
              <a:rPr lang="en-US" dirty="0" smtClean="0"/>
              <a:t>Task </a:t>
            </a:r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6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Parallelism	</a:t>
            </a:r>
            <a:endParaRPr lang="en-US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built-in concurrency from the TPL</a:t>
            </a:r>
          </a:p>
        </p:txBody>
      </p:sp>
    </p:spTree>
    <p:extLst>
      <p:ext uri="{BB962C8B-B14F-4D97-AF65-F5344CB8AC3E}">
        <p14:creationId xmlns:p14="http://schemas.microsoft.com/office/powerpoint/2010/main" val="339560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tabLst/>
            </a:pPr>
            <a:r>
              <a:rPr lang="en-US" dirty="0"/>
              <a:t>Current Sequential Programming Problems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CPU-demanding tasks, Resource </a:t>
            </a:r>
            <a:r>
              <a:rPr lang="en-US" dirty="0" smtClean="0"/>
              <a:t>access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Asynchronous Programming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Benefits, Difficulties</a:t>
            </a:r>
          </a:p>
          <a:p>
            <a:r>
              <a:rPr lang="en-US" dirty="0"/>
              <a:t>Parallel Processing and Concurrency in .NET</a:t>
            </a:r>
          </a:p>
          <a:p>
            <a:pPr lvl="1"/>
            <a:r>
              <a:rPr lang="en-US" dirty="0"/>
              <a:t>Threading, Tasks</a:t>
            </a:r>
          </a:p>
          <a:p>
            <a:r>
              <a:rPr lang="en-US" dirty="0"/>
              <a:t>Data Parallelism</a:t>
            </a:r>
          </a:p>
          <a:p>
            <a:pPr lvl="1"/>
            <a:r>
              <a:rPr lang="en-US" dirty="0"/>
              <a:t>Using the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Tasks.Parallel</a:t>
            </a:r>
            <a:r>
              <a:rPr lang="en-US" dirty="0"/>
              <a:t> Class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PLINQ</a:t>
            </a:r>
          </a:p>
          <a:p>
            <a:pPr lvl="1"/>
            <a:r>
              <a:rPr lang="en-US" dirty="0"/>
              <a:t>Exceptions is parallel loops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1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Parallelism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Parallelism is the parallelization of loops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Tasks.Parallel</a:t>
            </a:r>
            <a:r>
              <a:rPr lang="en-US" dirty="0" smtClean="0"/>
              <a:t> supports several variations of:</a:t>
            </a:r>
          </a:p>
          <a:p>
            <a:pPr lvl="1"/>
            <a:r>
              <a:rPr lang="en-US" dirty="0" smtClean="0"/>
              <a:t>Asynchronous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</a:t>
            </a:r>
            <a:r>
              <a:rPr lang="en-US" dirty="0" smtClean="0"/>
              <a:t> loops</a:t>
            </a:r>
          </a:p>
          <a:p>
            <a:pPr lvl="1"/>
            <a:r>
              <a:rPr lang="en-US" dirty="0" smtClean="0"/>
              <a:t>Asynchronous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ForEach</a:t>
            </a:r>
            <a:r>
              <a:rPr lang="en-US" dirty="0" smtClean="0"/>
              <a:t> loops</a:t>
            </a:r>
          </a:p>
          <a:p>
            <a:r>
              <a:rPr lang="en-US" dirty="0" smtClean="0"/>
              <a:t>Keep in mind:</a:t>
            </a:r>
          </a:p>
          <a:p>
            <a:pPr lvl="1"/>
            <a:r>
              <a:rPr lang="en-US" dirty="0" smtClean="0"/>
              <a:t>A parallel loop is still a blocking operation</a:t>
            </a:r>
          </a:p>
          <a:p>
            <a:pPr lvl="1"/>
            <a:r>
              <a:rPr lang="en-US" dirty="0" smtClean="0"/>
              <a:t>The iterations are parallel inside the loop</a:t>
            </a:r>
          </a:p>
          <a:p>
            <a:pPr lvl="1"/>
            <a:r>
              <a:rPr lang="en-US" dirty="0" smtClean="0"/>
              <a:t>But the loop isn’t parallel to the rest of the code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0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Parallel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9600" y="1371600"/>
            <a:ext cx="8001000" cy="452431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9999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static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void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MultiplyMatricesParallel(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double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[,] matA, 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double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[,] matB, 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600" kern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600" kern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double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[,] result)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   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int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matACols = matA.GetLength(1);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   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int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matBCols = matB.GetLength(1);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   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int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matARows = matA.GetLength(0);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   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Parallel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.For(0, matARows, row =&gt;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   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       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for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(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int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col = 0; col &lt; matBCols; col++)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       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           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double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currentCellValue = 0;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           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for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(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int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k = 0; k &lt; matACols; k++)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               currentCellValue += matA[row, k] * matB[k, col];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/>
            </a:endParaRP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           result[row, col] = currentCellValue;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       }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   });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}</a:t>
            </a:r>
            <a:endParaRPr kumimoji="0" lang="en-US" sz="1600" b="0" i="0" u="none" strike="noStrike" kern="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5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Parallel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ForEach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2133600"/>
            <a:ext cx="8256537" cy="280076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9999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Parallel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.ForEach(filesInDirectory, currentFile =&gt;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string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filename = System.IO.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Path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.GetFileName(currentFile);    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Console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.WriteLine(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"Processing {0} on thread {1}"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, filename,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              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Thread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.CurrentThread.ManagedThreadId);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System.Drawing.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Bitmap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bitmap = 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new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System.Drawing.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Bitmap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(currentFile);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bitmap.RotateFlip(System.Drawing.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RotateFlipType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.Rotate180FlipNone);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bitmap.Save(System.IO.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Path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.Combine(targetDirectoryPath, filename));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});</a:t>
            </a:r>
            <a:endParaRPr kumimoji="0" lang="en-US" sz="1600" b="0" i="0" u="none" strike="noStrike" kern="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6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Parallel.ForEach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Заглавие 3"/>
          <p:cNvSpPr txBox="1">
            <a:spLocks/>
          </p:cNvSpPr>
          <p:nvPr/>
        </p:nvSpPr>
        <p:spPr>
          <a:xfrm>
            <a:off x="609600" y="2016922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1" fontAlgn="base" hangingPunct="1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Parallel.For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636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in Parallel Loops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built-in exception-handling behavior</a:t>
            </a:r>
          </a:p>
          <a:p>
            <a:r>
              <a:rPr lang="en-US" dirty="0" smtClean="0"/>
              <a:t>Act similarly to normal loops</a:t>
            </a:r>
          </a:p>
          <a:p>
            <a:pPr lvl="1"/>
            <a:r>
              <a:rPr lang="en-US" dirty="0" smtClean="0"/>
              <a:t>An exception ends the loop</a:t>
            </a:r>
          </a:p>
          <a:p>
            <a:r>
              <a:rPr lang="en-US" dirty="0" smtClean="0"/>
              <a:t>However, normal loops execute sequentially</a:t>
            </a:r>
          </a:p>
          <a:p>
            <a:pPr lvl="1"/>
            <a:r>
              <a:rPr lang="en-US" dirty="0" smtClean="0"/>
              <a:t>If the "last" iteration fails – all others passed</a:t>
            </a:r>
          </a:p>
          <a:p>
            <a:r>
              <a:rPr lang="en-US" dirty="0"/>
              <a:t>Parallel loops </a:t>
            </a:r>
            <a:r>
              <a:rPr lang="en-US" dirty="0" smtClean="0"/>
              <a:t>have no </a:t>
            </a:r>
            <a:r>
              <a:rPr lang="en-US" dirty="0"/>
              <a:t>strict order of iterations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 parallel loop fails one iteration, we don't know which other iterations executed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06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Exception Handling in Parallel Loops</a:t>
            </a:r>
            <a:endParaRPr lang="en-US" sz="32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Simplest case – you ignore partial execution</a:t>
            </a:r>
          </a:p>
          <a:p>
            <a:pPr lvl="1"/>
            <a:r>
              <a:rPr lang="en-US" dirty="0" smtClean="0"/>
              <a:t>Discard results and run the thing again</a:t>
            </a:r>
          </a:p>
          <a:p>
            <a:r>
              <a:rPr lang="en-US" dirty="0" smtClean="0"/>
              <a:t>Just wrap the </a:t>
            </a:r>
            <a:r>
              <a:rPr lang="en-US" dirty="0"/>
              <a:t>loop </a:t>
            </a:r>
            <a:r>
              <a:rPr lang="en-US" dirty="0" smtClean="0"/>
              <a:t>in a try-catch</a:t>
            </a:r>
          </a:p>
          <a:p>
            <a:pPr lvl="1"/>
            <a:r>
              <a:rPr lang="en-US" dirty="0" smtClean="0"/>
              <a:t>Just as for anything else you expect to throw</a:t>
            </a:r>
          </a:p>
          <a:p>
            <a:pPr lvl="1"/>
            <a:r>
              <a:rPr lang="en-US" dirty="0" smtClean="0"/>
              <a:t>Don't forget to clean-up side-effects of failures</a:t>
            </a:r>
          </a:p>
          <a:p>
            <a:pPr lvl="1"/>
            <a:r>
              <a:rPr lang="en-US" dirty="0" smtClean="0"/>
              <a:t>Note: you’re fishing for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AggregateException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62442" y="4800600"/>
            <a:ext cx="8419116" cy="156966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9999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try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{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squareRootsByInteger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=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ProcessSquareRootsParallel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integers.ToArray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());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}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catch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AggregateException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) {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Console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.WriteLine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“Calculation failed,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please retry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"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8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Exception Handling in Parallel Loops</a:t>
            </a:r>
            <a:endParaRPr lang="en-US" sz="32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we want to know which iterations failed</a:t>
            </a:r>
          </a:p>
          <a:p>
            <a:r>
              <a:rPr lang="en-US" dirty="0" smtClean="0"/>
              <a:t>Catch exceptions INSIDE the loop </a:t>
            </a:r>
          </a:p>
          <a:p>
            <a:pPr lvl="1"/>
            <a:r>
              <a:rPr lang="en-US" dirty="0" smtClean="0"/>
              <a:t>Store them in a collection</a:t>
            </a:r>
          </a:p>
          <a:p>
            <a:pPr lvl="1"/>
            <a:r>
              <a:rPr lang="en-US" dirty="0" smtClean="0"/>
              <a:t>Throw them in an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AggregateException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in the </a:t>
            </a:r>
            <a:r>
              <a:rPr lang="en-US" dirty="0"/>
              <a:t>end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9886" y="3506212"/>
            <a:ext cx="8884227" cy="304698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9999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exceptions =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new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ConcurrentQueue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FileFlipFailedException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&gt;();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Parallel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.ForEach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filepathsToFlip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,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filepath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) =&gt; 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try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FlipImage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filepath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,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targetDirectoryPath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}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catch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(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Exception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e) 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exceptions.Enqueue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new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FileFlipFailedException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filepath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, e));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}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});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if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(!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exceptions.IsEmpty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) 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throw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new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AggregateException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"One or more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file process failed"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,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exceptions);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1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7924800" cy="685800"/>
          </a:xfrm>
        </p:spPr>
        <p:txBody>
          <a:bodyPr/>
          <a:lstStyle/>
          <a:p>
            <a:r>
              <a:rPr lang="en-US" dirty="0" smtClean="0"/>
              <a:t>Exception Handling in Parallel Loops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311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LINQ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LINQ operations can be </a:t>
            </a:r>
            <a:r>
              <a:rPr lang="en-US" dirty="0" smtClean="0"/>
              <a:t>done</a:t>
            </a:r>
            <a:endParaRPr lang="en-US" dirty="0"/>
          </a:p>
          <a:p>
            <a:r>
              <a:rPr lang="en-US" dirty="0" smtClean="0"/>
              <a:t>PLINQ </a:t>
            </a:r>
            <a:r>
              <a:rPr lang="en-US" dirty="0"/>
              <a:t>is an extension to LINQ to Objects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Not the same as LINQ to </a:t>
            </a:r>
            <a:r>
              <a:rPr lang="en-US" dirty="0" smtClean="0"/>
              <a:t>SQL!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Just </a:t>
            </a:r>
            <a:r>
              <a:rPr lang="en-US" dirty="0"/>
              <a:t>call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AsParallel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/>
              <a:t> on the collection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.NET Framework </a:t>
            </a:r>
            <a:r>
              <a:rPr lang="en-US" dirty="0"/>
              <a:t>does the </a:t>
            </a:r>
            <a:r>
              <a:rPr lang="en-US" dirty="0" smtClean="0"/>
              <a:t>rest </a:t>
            </a:r>
          </a:p>
          <a:p>
            <a:pPr lvl="1"/>
            <a:r>
              <a:rPr lang="en-US" dirty="0" smtClean="0"/>
              <a:t>(some exceptions</a:t>
            </a:r>
            <a:r>
              <a:rPr lang="en-US" baseline="30000" dirty="0" smtClean="0"/>
              <a:t>[</a:t>
            </a:r>
            <a:r>
              <a:rPr lang="en-US" baseline="30000" dirty="0" smtClean="0">
                <a:hlinkClick r:id="rId2"/>
              </a:rPr>
              <a:t>1</a:t>
            </a:r>
            <a:r>
              <a:rPr lang="en-US" baseline="30000" dirty="0" smtClean="0"/>
              <a:t>][</a:t>
            </a:r>
            <a:r>
              <a:rPr lang="en-US" baseline="30000" dirty="0" smtClean="0">
                <a:hlinkClick r:id="rId3"/>
              </a:rPr>
              <a:t>2</a:t>
            </a:r>
            <a:r>
              <a:rPr lang="en-US" baseline="30000" dirty="0" smtClean="0"/>
              <a:t>]</a:t>
            </a:r>
            <a:r>
              <a:rPr lang="en-US" dirty="0" smtClean="0"/>
              <a:t>, out of our scope now)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9600" y="2789872"/>
            <a:ext cx="7239000" cy="147732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9999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[]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nums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=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new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[] { 1, 2, 3, 4, 5 };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highlight>
                <a:srgbClr val="FFFFFF"/>
              </a:highlight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var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evenNumsParallel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=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from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num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in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nums.AsParallel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()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    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where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num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% 2 == 0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       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select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num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7327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7924800" cy="685800"/>
          </a:xfrm>
        </p:spPr>
        <p:txBody>
          <a:bodyPr/>
          <a:lstStyle/>
          <a:p>
            <a:r>
              <a:rPr lang="en-US" dirty="0" smtClean="0"/>
              <a:t>Race Conditions 101, </a:t>
            </a:r>
            <a:br>
              <a:rPr lang="en-US" dirty="0" smtClean="0"/>
            </a:br>
            <a:r>
              <a:rPr lang="en-US" dirty="0" smtClean="0"/>
              <a:t>Locking &amp; Interlocked Class</a:t>
            </a:r>
            <a:endParaRPr lang="en-US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609600" y="3657600"/>
            <a:ext cx="7924800" cy="569120"/>
          </a:xfrm>
        </p:spPr>
        <p:txBody>
          <a:bodyPr/>
          <a:lstStyle/>
          <a:p>
            <a:r>
              <a:rPr lang="en-US" dirty="0" smtClean="0"/>
              <a:t>Protecting Against Race-Conditions in 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4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Race Conditions, Locking, Deadlocks </a:t>
            </a:r>
            <a:r>
              <a:rPr lang="en-US" dirty="0"/>
              <a:t>and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Interlocked</a:t>
            </a:r>
            <a:r>
              <a:rPr lang="en-US" dirty="0"/>
              <a:t> class </a:t>
            </a:r>
          </a:p>
          <a:p>
            <a:r>
              <a:rPr lang="en-US" dirty="0"/>
              <a:t>Concurrent Collections</a:t>
            </a:r>
          </a:p>
          <a:p>
            <a:r>
              <a:rPr lang="en-US" dirty="0"/>
              <a:t>Task </a:t>
            </a:r>
            <a:r>
              <a:rPr lang="en-US" dirty="0" smtClean="0"/>
              <a:t>Parallelism and TAP</a:t>
            </a:r>
            <a:endParaRPr lang="en-US" dirty="0"/>
          </a:p>
          <a:p>
            <a:pPr lvl="1"/>
            <a:r>
              <a:rPr lang="en-US" dirty="0"/>
              <a:t>Task Overview</a:t>
            </a:r>
          </a:p>
          <a:p>
            <a:pPr lvl="1"/>
            <a:r>
              <a:rPr lang="en-US" dirty="0"/>
              <a:t>Creating and Running Tasks</a:t>
            </a:r>
          </a:p>
          <a:p>
            <a:pPr lvl="1"/>
            <a:r>
              <a:rPr lang="en-US" dirty="0"/>
              <a:t>Exceptions in Tasks</a:t>
            </a:r>
          </a:p>
          <a:p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async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await</a:t>
            </a:r>
            <a:r>
              <a:rPr lang="en-US" dirty="0"/>
              <a:t> with Tasks</a:t>
            </a:r>
          </a:p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60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 (in Software)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or more pieces of code executing in parallel</a:t>
            </a:r>
            <a:r>
              <a:rPr lang="bg-BG" dirty="0" smtClean="0"/>
              <a:t>:</a:t>
            </a:r>
          </a:p>
          <a:p>
            <a:pPr lvl="1"/>
            <a:r>
              <a:rPr lang="en-US" dirty="0" smtClean="0"/>
              <a:t>Either execute in an </a:t>
            </a:r>
            <a:br>
              <a:rPr lang="en-US" dirty="0" smtClean="0"/>
            </a:br>
            <a:r>
              <a:rPr lang="en-US" dirty="0" smtClean="0"/>
              <a:t>improper order</a:t>
            </a:r>
            <a:endParaRPr lang="bg-BG" dirty="0" smtClean="0"/>
          </a:p>
          <a:p>
            <a:pPr lvl="1"/>
            <a:r>
              <a:rPr lang="en-US" dirty="0"/>
              <a:t>O</a:t>
            </a:r>
            <a:r>
              <a:rPr lang="en-US" dirty="0" smtClean="0"/>
              <a:t>r modify the same data</a:t>
            </a:r>
            <a:r>
              <a:rPr lang="bg-BG" dirty="0" smtClean="0"/>
              <a:t> </a:t>
            </a:r>
            <a:r>
              <a:rPr lang="en-US" dirty="0" smtClean="0"/>
              <a:t>at </a:t>
            </a:r>
            <a:br>
              <a:rPr lang="en-US" dirty="0" smtClean="0"/>
            </a:br>
            <a:r>
              <a:rPr lang="en-US" dirty="0" smtClean="0"/>
              <a:t>the "same time", messing</a:t>
            </a:r>
            <a:br>
              <a:rPr lang="en-US" dirty="0" smtClean="0"/>
            </a:br>
            <a:r>
              <a:rPr lang="en-US" dirty="0" smtClean="0"/>
              <a:t>with each other’s results</a:t>
            </a:r>
          </a:p>
          <a:p>
            <a:r>
              <a:rPr lang="en-US" dirty="0" smtClean="0"/>
              <a:t>Hard to catch – not deterministic</a:t>
            </a:r>
          </a:p>
          <a:p>
            <a:pPr lvl="1"/>
            <a:r>
              <a:rPr lang="en-US" dirty="0" smtClean="0"/>
              <a:t>Because they depend on timing</a:t>
            </a:r>
          </a:p>
          <a:p>
            <a:pPr lvl="1"/>
            <a:endParaRPr lang="en-US" dirty="0"/>
          </a:p>
        </p:txBody>
      </p:sp>
      <p:pic>
        <p:nvPicPr>
          <p:cNvPr id="1026" name="Picture 2" descr="C:\Dropbox\Projects\Concurrent-C-Sharp\images\yoda-race-condi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713412"/>
            <a:ext cx="3176440" cy="24013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2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 Example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Some software computing the sum of sales at the end of the day</a:t>
            </a:r>
          </a:p>
          <a:p>
            <a:pPr lvl="1"/>
            <a:r>
              <a:rPr lang="en-US" dirty="0" smtClean="0"/>
              <a:t>Doing it in a parallel loop to be “more efficient”</a:t>
            </a:r>
          </a:p>
          <a:p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00100" y="2750342"/>
            <a:ext cx="7543800" cy="378565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9999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DaySales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AggregateDaySales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List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SoldItem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&gt;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allSales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)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lang="en-US" sz="1600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soldItemCounts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=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new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Dictionary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string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,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int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&gt;();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int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totalCents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= 0;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Parallel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.ForEach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allSales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soldItem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=&gt;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if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(!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soldItemCounts.ContainsKey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soldItem.Name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))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soldItemCounts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[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soldItem.Name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] = 1;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else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soldItemCounts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[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soldItem.Name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]++;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totalCents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+=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soldItem.PriceCents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});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return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new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DaySales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totalCents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,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soldItemCounts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6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>
          <a:xfrm>
            <a:off x="609600" y="2667000"/>
            <a:ext cx="7924800" cy="685800"/>
          </a:xfrm>
        </p:spPr>
        <p:txBody>
          <a:bodyPr/>
          <a:lstStyle/>
          <a:p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>
          <a:xfrm>
            <a:off x="609600" y="3429000"/>
            <a:ext cx="7924800" cy="569120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Races – Simple example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Race conditions are mostly some variation of the following:</a:t>
            </a:r>
          </a:p>
          <a:p>
            <a:pPr lvl="1"/>
            <a:r>
              <a:rPr lang="en-US" dirty="0" smtClean="0"/>
              <a:t>Two threads want to increment a value</a:t>
            </a:r>
          </a:p>
          <a:p>
            <a:pPr lvl="1"/>
            <a:r>
              <a:rPr lang="en-US" dirty="0" smtClean="0"/>
              <a:t>Each must read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  <a:r>
              <a:rPr lang="en-US" dirty="0" smtClean="0"/>
              <a:t> and then write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 + 1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902823"/>
              </p:ext>
            </p:extLst>
          </p:nvPr>
        </p:nvGraphicFramePr>
        <p:xfrm>
          <a:off x="838200" y="3683532"/>
          <a:ext cx="3471436" cy="23166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9717"/>
                <a:gridCol w="1249717"/>
                <a:gridCol w="347143"/>
                <a:gridCol w="624859"/>
              </a:tblGrid>
              <a:tr h="3429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Thread 1</a:t>
                      </a: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Thread 2</a:t>
                      </a: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Value</a:t>
                      </a:r>
                      <a:endParaRPr lang="en-US" sz="14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</a:tr>
              <a:tr h="251526">
                <a:tc>
                  <a:txBody>
                    <a:bodyPr/>
                    <a:lstStyle/>
                    <a:p>
                      <a:endParaRPr lang="en-US" sz="140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68598" marR="68598" marT="34299" marB="34299" anchor="ctr"/>
                </a:tc>
              </a:tr>
              <a:tr h="25152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Read value (0)</a:t>
                      </a:r>
                      <a:endParaRPr lang="en-US" sz="14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←</a:t>
                      </a: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68598" marR="68598" marT="34299" marB="34299" anchor="ctr"/>
                </a:tc>
              </a:tr>
              <a:tr h="25152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Increase (0+1)</a:t>
                      </a:r>
                      <a:endParaRPr lang="en-US" sz="14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68598" marR="68598" marT="34299" marB="34299" anchor="ctr"/>
                </a:tc>
              </a:tr>
              <a:tr h="25152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Write back (1)</a:t>
                      </a:r>
                      <a:endParaRPr lang="en-US" sz="14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→</a:t>
                      </a: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68598" marR="68598" marT="34299" marB="34299" anchor="ctr"/>
                </a:tc>
              </a:tr>
              <a:tr h="251526">
                <a:tc>
                  <a:txBody>
                    <a:bodyPr/>
                    <a:lstStyle/>
                    <a:p>
                      <a:endParaRPr lang="en-US" sz="14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Read value (1)</a:t>
                      </a:r>
                      <a:endParaRPr lang="en-US" sz="14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←</a:t>
                      </a: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68598" marR="68598" marT="34299" marB="34299" anchor="ctr"/>
                </a:tc>
              </a:tr>
              <a:tr h="251526">
                <a:tc>
                  <a:txBody>
                    <a:bodyPr/>
                    <a:lstStyle/>
                    <a:p>
                      <a:endParaRPr lang="en-US" sz="140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1400" kern="1200" dirty="0" smtClean="0">
                          <a:effectLst/>
                        </a:rPr>
                        <a:t>Increase (1+1)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68598" marR="68598" marT="34299" marB="34299" anchor="ctr"/>
                </a:tc>
              </a:tr>
              <a:tr h="251526">
                <a:tc>
                  <a:txBody>
                    <a:bodyPr/>
                    <a:lstStyle/>
                    <a:p>
                      <a:endParaRPr lang="en-US" sz="14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Write back (2)</a:t>
                      </a:r>
                      <a:endParaRPr lang="en-US" sz="14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→</a:t>
                      </a: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68598" marR="68598" marT="34299" marB="34299" anchor="ctr"/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014244"/>
              </p:ext>
            </p:extLst>
          </p:nvPr>
        </p:nvGraphicFramePr>
        <p:xfrm>
          <a:off x="4636042" y="3683532"/>
          <a:ext cx="3593558" cy="23166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3681"/>
                <a:gridCol w="1293681"/>
                <a:gridCol w="359355"/>
                <a:gridCol w="646841"/>
              </a:tblGrid>
              <a:tr h="3429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Thread 1</a:t>
                      </a: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Thread 2</a:t>
                      </a: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Value</a:t>
                      </a:r>
                      <a:endParaRPr lang="en-US" sz="14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</a:tr>
              <a:tr h="251526">
                <a:tc>
                  <a:txBody>
                    <a:bodyPr/>
                    <a:lstStyle/>
                    <a:p>
                      <a:endParaRPr lang="en-US" sz="14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68598" marR="68598" marT="34299" marB="34299" anchor="ctr"/>
                </a:tc>
              </a:tr>
              <a:tr h="25152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Read value (0)</a:t>
                      </a:r>
                      <a:endParaRPr lang="en-US" sz="14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←</a:t>
                      </a: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68598" marR="68598" marT="34299" marB="34299" anchor="ctr"/>
                </a:tc>
              </a:tr>
              <a:tr h="251526"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Read value (0)</a:t>
                      </a:r>
                      <a:endParaRPr lang="en-US" sz="14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←</a:t>
                      </a: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68598" marR="68598" marT="34299" marB="34299" anchor="ctr"/>
                </a:tc>
              </a:tr>
              <a:tr h="25152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Increase (0+1)</a:t>
                      </a:r>
                      <a:endParaRPr lang="en-US" sz="14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68598" marR="68598" marT="34299" marB="34299" anchor="ctr"/>
                </a:tc>
              </a:tr>
              <a:tr h="251526">
                <a:tc>
                  <a:txBody>
                    <a:bodyPr/>
                    <a:lstStyle/>
                    <a:p>
                      <a:endParaRPr lang="en-US" sz="14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Increase (0+1)</a:t>
                      </a:r>
                      <a:endParaRPr lang="en-US" sz="14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68598" marR="68598" marT="34299" marB="34299" anchor="ctr"/>
                </a:tc>
              </a:tr>
              <a:tr h="251526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Write back</a:t>
                      </a:r>
                      <a:r>
                        <a:rPr lang="en-US" sz="1400" baseline="0" dirty="0" smtClean="0">
                          <a:effectLst/>
                        </a:rPr>
                        <a:t> (1)</a:t>
                      </a:r>
                      <a:endParaRPr lang="en-US" sz="1400" dirty="0" smtClean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→</a:t>
                      </a: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68598" marR="68598" marT="34299" marB="34299" anchor="ctr"/>
                </a:tc>
              </a:tr>
              <a:tr h="251526">
                <a:tc>
                  <a:txBody>
                    <a:bodyPr/>
                    <a:lstStyle/>
                    <a:p>
                      <a:endParaRPr lang="en-US" sz="14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Write back</a:t>
                      </a:r>
                      <a:r>
                        <a:rPr lang="en-US" sz="1400" baseline="0" dirty="0" smtClean="0">
                          <a:effectLst/>
                        </a:rPr>
                        <a:t> (1)</a:t>
                      </a:r>
                      <a:endParaRPr lang="en-US" sz="14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→</a:t>
                      </a: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1</a:t>
                      </a:r>
                      <a:endParaRPr lang="en-US" sz="14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</a:tr>
            </a:tbl>
          </a:graphicData>
        </a:graphic>
      </p:graphicFrame>
      <p:sp>
        <p:nvSpPr>
          <p:cNvPr id="9" name="Правоъгълник 8"/>
          <p:cNvSpPr/>
          <p:nvPr/>
        </p:nvSpPr>
        <p:spPr>
          <a:xfrm>
            <a:off x="838200" y="3374735"/>
            <a:ext cx="3467844" cy="294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lt1"/>
                </a:solidFill>
              </a:rPr>
              <a:t>Expected operations</a:t>
            </a:r>
          </a:p>
        </p:txBody>
      </p:sp>
      <p:sp>
        <p:nvSpPr>
          <p:cNvPr id="10" name="Правоъгълник 9"/>
          <p:cNvSpPr/>
          <p:nvPr/>
        </p:nvSpPr>
        <p:spPr>
          <a:xfrm>
            <a:off x="4634650" y="3374736"/>
            <a:ext cx="3594950" cy="290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Actual operations</a:t>
            </a: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2399735" y="6096000"/>
            <a:ext cx="4216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https://en.wikipedia.org/wiki/Race_condition#Example</a:t>
            </a:r>
            <a:r>
              <a:rPr lang="en-US" sz="12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5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Race Conditions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Locking</a:t>
            </a:r>
          </a:p>
          <a:p>
            <a:pPr lvl="1"/>
            <a:r>
              <a:rPr lang="en-US" dirty="0" smtClean="0"/>
              <a:t>Specifying a "key" for code blocks which are run by ONE thread at a time</a:t>
            </a:r>
          </a:p>
          <a:p>
            <a:pPr lvl="1"/>
            <a:r>
              <a:rPr lang="en-US" dirty="0" smtClean="0"/>
              <a:t>Threads wait for the "key" to be "released" to enter a block with that "key"</a:t>
            </a:r>
          </a:p>
          <a:p>
            <a:r>
              <a:rPr lang="en-US" dirty="0" smtClean="0">
                <a:hlinkClick r:id="rId2"/>
              </a:rPr>
              <a:t>Synchronization</a:t>
            </a:r>
            <a:endParaRPr lang="en-US" dirty="0" smtClean="0"/>
          </a:p>
          <a:p>
            <a:pPr lvl="1"/>
            <a:r>
              <a:rPr lang="en-US" dirty="0" smtClean="0"/>
              <a:t>Threads let each other know of their states</a:t>
            </a:r>
          </a:p>
          <a:p>
            <a:pPr lvl="1"/>
            <a:r>
              <a:rPr lang="en-US" dirty="0" smtClean="0"/>
              <a:t>Can "signal" other threads about progress &amp; suspend execution until a new signal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8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in C#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r>
              <a:rPr lang="en-US" dirty="0" smtClean="0"/>
              <a:t>C# provides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lock</a:t>
            </a:r>
            <a:r>
              <a:rPr lang="en-US" dirty="0" smtClean="0"/>
              <a:t> keyword and code block</a:t>
            </a:r>
          </a:p>
          <a:p>
            <a:pPr lvl="1"/>
            <a:r>
              <a:rPr lang="en-US" dirty="0" smtClean="0"/>
              <a:t>Takes an argument of reference type</a:t>
            </a:r>
          </a:p>
          <a:p>
            <a:pPr lvl="1"/>
            <a:r>
              <a:rPr lang="en-US" dirty="0" smtClean="0"/>
              <a:t>The argument is used as a "key" – code which wants to lock on the same key needs to wait until the key is released</a:t>
            </a:r>
          </a:p>
          <a:p>
            <a:endParaRPr lang="en-US" dirty="0" smtClean="0"/>
          </a:p>
        </p:txBody>
      </p:sp>
      <p:pic>
        <p:nvPicPr>
          <p:cNvPr id="3074" name="Picture 2" descr="C:\Dropbox\Projects\Concurrent-C-Sharp\images\locking-handcuff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787250"/>
            <a:ext cx="1826150" cy="1826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3581400"/>
            <a:ext cx="5867400" cy="304698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9999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lock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(aggregationLock)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if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(!soldItemCounts.ContainsKey(soldItem.Name))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soldItemCounts[soldItem.Name] = 1;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}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else</a:t>
            </a:r>
            <a:endParaRPr kumimoji="0" lang="en-US" sz="1600" b="0" i="0" u="none" strike="noStrike" kern="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soldItemCounts[soldItem.Name]++;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}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totalCents += soldItem.PriceCents;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}</a:t>
            </a:r>
            <a:endParaRPr kumimoji="0" lang="en-US" sz="1600" b="0" i="0" u="none" strike="noStrike" kern="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4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lock</a:t>
            </a:r>
            <a:r>
              <a:rPr lang="en-US" dirty="0" smtClean="0"/>
              <a:t> to Handle Races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0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in C# - Warnings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Be careful </a:t>
            </a:r>
            <a:r>
              <a:rPr lang="en-US" dirty="0" smtClean="0"/>
              <a:t>– you are NOT "</a:t>
            </a:r>
            <a:r>
              <a:rPr lang="en-US" dirty="0"/>
              <a:t>locking" the </a:t>
            </a:r>
            <a:r>
              <a:rPr lang="en-US" dirty="0" smtClean="0"/>
              <a:t>object itself</a:t>
            </a:r>
            <a:endParaRPr lang="en-US" dirty="0"/>
          </a:p>
          <a:p>
            <a:pPr lvl="1"/>
            <a:r>
              <a:rPr lang="en-US" dirty="0" smtClean="0"/>
              <a:t>The object is just </a:t>
            </a:r>
            <a:r>
              <a:rPr lang="en-US" dirty="0"/>
              <a:t>a </a:t>
            </a:r>
            <a:r>
              <a:rPr lang="en-US" dirty="0" smtClean="0"/>
              <a:t>"ticket" used to get access to code</a:t>
            </a:r>
            <a:endParaRPr lang="en-US" dirty="0"/>
          </a:p>
          <a:p>
            <a:r>
              <a:rPr lang="en-US" dirty="0" smtClean="0"/>
              <a:t>Avoid locking on types/objects outside your control</a:t>
            </a:r>
          </a:p>
          <a:p>
            <a:r>
              <a:rPr lang="en-US" dirty="0" smtClean="0"/>
              <a:t>Specifically AVOID:</a:t>
            </a:r>
          </a:p>
          <a:p>
            <a:pPr lvl="1"/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lock(this</a:t>
            </a:r>
            <a:r>
              <a:rPr lang="en-US" sz="31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 smtClean="0"/>
              <a:t> – if </a:t>
            </a:r>
            <a:r>
              <a:rPr lang="en-US" sz="31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</a:t>
            </a:r>
            <a:r>
              <a:rPr lang="en-US" dirty="0" smtClean="0"/>
              <a:t> is publicly accessible (it usually is)</a:t>
            </a:r>
          </a:p>
          <a:p>
            <a:pPr lvl="1"/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lock(</a:t>
            </a:r>
            <a:r>
              <a:rPr lang="en-US" sz="31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typeof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31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SomeClass</a:t>
            </a:r>
            <a:r>
              <a:rPr lang="en-US" sz="31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))</a:t>
            </a:r>
            <a:r>
              <a:rPr lang="en-US" dirty="0" smtClean="0"/>
              <a:t> – if </a:t>
            </a:r>
            <a:r>
              <a:rPr lang="en-US" sz="31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SomeClass</a:t>
            </a:r>
            <a:r>
              <a:rPr lang="en-US" dirty="0"/>
              <a:t> </a:t>
            </a:r>
            <a:r>
              <a:rPr lang="en-US" dirty="0" smtClean="0"/>
              <a:t>is publicly accessible</a:t>
            </a:r>
          </a:p>
          <a:p>
            <a:pPr lvl="1"/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lock</a:t>
            </a:r>
            <a:r>
              <a:rPr lang="en-US" sz="31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("</a:t>
            </a:r>
            <a:r>
              <a:rPr lang="en-US" sz="31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someString</a:t>
            </a:r>
            <a:r>
              <a:rPr lang="en-US" sz="31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")</a:t>
            </a:r>
            <a:r>
              <a:rPr lang="en-US" dirty="0" smtClean="0"/>
              <a:t> – string literals are accessible from anywhere</a:t>
            </a:r>
          </a:p>
          <a:p>
            <a:r>
              <a:rPr lang="en-US" dirty="0" smtClean="0"/>
              <a:t>Deadlocks happen due to locking gone wrong:</a:t>
            </a:r>
          </a:p>
          <a:p>
            <a:pPr lvl="1"/>
            <a:r>
              <a:rPr lang="en-US" dirty="0" smtClean="0"/>
              <a:t>Two or more threads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lock</a:t>
            </a:r>
            <a:r>
              <a:rPr lang="en-US" dirty="0"/>
              <a:t> </a:t>
            </a:r>
            <a:r>
              <a:rPr lang="en-US" dirty="0" smtClean="0"/>
              <a:t>and wait each other to unlock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15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Deadlocks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3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in C# – Other Ways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79120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Monitor</a:t>
            </a:r>
            <a:r>
              <a:rPr lang="en-US" sz="2600" dirty="0" smtClean="0"/>
              <a:t>s – exactly the same as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lock</a:t>
            </a:r>
            <a:r>
              <a:rPr lang="en-US" sz="2600" dirty="0" smtClean="0"/>
              <a:t>, only longer syntax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lock</a:t>
            </a:r>
            <a:r>
              <a:rPr lang="en-US" sz="2400" dirty="0" smtClean="0"/>
              <a:t> is shorthand for creating,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Enter()</a:t>
            </a:r>
            <a:r>
              <a:rPr lang="en-US" sz="2400" dirty="0" err="1" smtClean="0"/>
              <a:t>ing</a:t>
            </a:r>
            <a:r>
              <a:rPr lang="en-US" sz="2400" dirty="0" smtClean="0"/>
              <a:t> &amp;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Exit()</a:t>
            </a:r>
            <a:r>
              <a:rPr lang="en-US" sz="2400" dirty="0" err="1" smtClean="0"/>
              <a:t>ing</a:t>
            </a:r>
            <a:r>
              <a:rPr lang="en-US" sz="2400" dirty="0"/>
              <a:t> a monitor</a:t>
            </a:r>
            <a:endParaRPr lang="en-US" sz="2400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Mutex</a:t>
            </a:r>
            <a:r>
              <a:rPr lang="en-US" sz="2600" dirty="0" err="1"/>
              <a:t>e</a:t>
            </a:r>
            <a:r>
              <a:rPr lang="en-US" sz="2600" dirty="0" err="1" smtClean="0"/>
              <a:t>s</a:t>
            </a:r>
            <a:r>
              <a:rPr lang="en-US" sz="2600" dirty="0" smtClean="0"/>
              <a:t> – similar to locks, but can be used across processes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 smtClean="0"/>
              <a:t>Mutexes</a:t>
            </a:r>
            <a:r>
              <a:rPr lang="en-US" sz="2400" dirty="0" smtClean="0"/>
              <a:t> across processes use </a:t>
            </a:r>
            <a:r>
              <a:rPr lang="en-US" sz="2400" dirty="0" smtClean="0"/>
              <a:t>names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C</a:t>
            </a:r>
            <a:r>
              <a:rPr lang="en-US" sz="2200" dirty="0" smtClean="0"/>
              <a:t>an’t </a:t>
            </a:r>
            <a:r>
              <a:rPr lang="en-US" sz="2200" dirty="0" smtClean="0"/>
              <a:t>share code </a:t>
            </a:r>
            <a:r>
              <a:rPr lang="en-US" sz="2200" dirty="0" smtClean="0"/>
              <a:t>objects</a:t>
            </a:r>
            <a:endParaRPr lang="en-US" sz="2200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Can be used for a single </a:t>
            </a:r>
            <a:r>
              <a:rPr lang="en-US" sz="2400" dirty="0" smtClean="0"/>
              <a:t>process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/>
              <a:t>That's </a:t>
            </a:r>
            <a:r>
              <a:rPr lang="en-US" sz="2200" dirty="0" smtClean="0"/>
              <a:t>wasteful – use locks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Interlocked</a:t>
            </a:r>
            <a:r>
              <a:rPr lang="en-US" sz="2600" dirty="0" smtClean="0"/>
              <a:t> class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Built-in atomic compare, exchange, </a:t>
            </a:r>
            <a:r>
              <a:rPr lang="en-US" sz="2400" dirty="0" smtClean="0"/>
              <a:t>increment/decrement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E.g.: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Interlocked.Add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(ref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totalCents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, 1)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ReaderWriter</a:t>
            </a:r>
            <a:r>
              <a:rPr lang="en-US" sz="2600" dirty="0" smtClean="0"/>
              <a:t> locks – "smarter" locks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Blocking access when writing, but not blocking when reading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Several things off the bat: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sz="2800" dirty="0"/>
              <a:t>Asynchronous/Parallel/Concurrent will be synonyms (unless explicitly stated) when used in programming terms </a:t>
            </a:r>
            <a:r>
              <a:rPr lang="en-US" sz="2800" dirty="0" smtClean="0"/>
              <a:t>for:</a:t>
            </a:r>
            <a:endParaRPr lang="en-US" sz="2800" dirty="0"/>
          </a:p>
          <a:p>
            <a:pPr lvl="1"/>
            <a:r>
              <a:rPr lang="en-US" sz="2800" dirty="0"/>
              <a:t>Code built to be able to run in different </a:t>
            </a:r>
            <a:r>
              <a:rPr lang="en-US" sz="2800" dirty="0" smtClean="0"/>
              <a:t>threads</a:t>
            </a:r>
            <a:endParaRPr lang="en-US" sz="2800" dirty="0"/>
          </a:p>
          <a:p>
            <a:r>
              <a:rPr lang="en-US" sz="2800" dirty="0"/>
              <a:t>Will be using the words "Sequential" and "Synchronous" </a:t>
            </a:r>
            <a:r>
              <a:rPr lang="en-US" sz="2800" dirty="0" smtClean="0"/>
              <a:t>(</a:t>
            </a:r>
            <a:r>
              <a:rPr lang="en-US" sz="2800" dirty="0"/>
              <a:t>in programming </a:t>
            </a:r>
            <a:r>
              <a:rPr lang="en-US" sz="2800" dirty="0" smtClean="0"/>
              <a:t>terms):</a:t>
            </a:r>
            <a:endParaRPr lang="en-US" sz="2800" dirty="0"/>
          </a:p>
          <a:p>
            <a:pPr lvl="1"/>
            <a:r>
              <a:rPr lang="en-US" sz="2800" dirty="0"/>
              <a:t>As the opposite of "Asynchronous</a:t>
            </a:r>
            <a:r>
              <a:rPr lang="en-US" sz="2800" dirty="0" smtClean="0"/>
              <a:t>" / "</a:t>
            </a:r>
            <a:r>
              <a:rPr lang="en-US" sz="2800" dirty="0"/>
              <a:t>Parallel</a:t>
            </a:r>
            <a:r>
              <a:rPr lang="en-US" sz="2800" dirty="0" smtClean="0"/>
              <a:t>" / "</a:t>
            </a:r>
            <a:r>
              <a:rPr lang="en-US" sz="2800" dirty="0"/>
              <a:t>Concurrent" programming</a:t>
            </a:r>
          </a:p>
          <a:p>
            <a:pPr lvl="1"/>
            <a:r>
              <a:rPr lang="en-US" sz="2800" dirty="0"/>
              <a:t>"Synchronous" is sort of tricky, as in other contexts it could mean parallel (i.e. synchronized swimming)</a:t>
            </a:r>
          </a:p>
          <a:p>
            <a:pPr lvl="1"/>
            <a:endParaRPr lang="en-US" sz="2800" dirty="0"/>
          </a:p>
          <a:p>
            <a:endParaRPr lang="en-US" sz="28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17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09600" y="2590800"/>
            <a:ext cx="7924800" cy="685800"/>
          </a:xfrm>
        </p:spPr>
        <p:txBody>
          <a:bodyPr/>
          <a:lstStyle/>
          <a:p>
            <a:r>
              <a:rPr lang="en-US" dirty="0" smtClean="0"/>
              <a:t>Concurrent Collections</a:t>
            </a:r>
            <a:endParaRPr lang="en-US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.NET Thread-Safe Wrappers Over Commonly Used 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0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Collections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.NET 4 provides thread-safe wrappers for standard collections</a:t>
            </a:r>
          </a:p>
          <a:p>
            <a:pPr lvl="1"/>
            <a:r>
              <a:rPr lang="en-US" dirty="0" smtClean="0"/>
              <a:t>The framework handles locking under the hood</a:t>
            </a:r>
          </a:p>
          <a:p>
            <a:pPr lvl="1"/>
            <a:r>
              <a:rPr lang="en-US" dirty="0" smtClean="0"/>
              <a:t>Very useful to reduce complexity in your code</a:t>
            </a:r>
          </a:p>
          <a:p>
            <a:pPr lvl="1"/>
            <a:r>
              <a:rPr lang="en-US" dirty="0" smtClean="0"/>
              <a:t>Just use as if not writing asynchronous code</a:t>
            </a:r>
          </a:p>
          <a:p>
            <a:r>
              <a:rPr lang="en-US" dirty="0" smtClean="0"/>
              <a:t>Found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System.Collections.Concurrent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ConcurrentDictionary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ConcurrentBag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ConcurrentStack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ConcurrentQueue</a:t>
            </a:r>
          </a:p>
          <a:p>
            <a:pPr lvl="1"/>
            <a:r>
              <a:rPr lang="en-US" dirty="0" smtClean="0"/>
              <a:t>Several </a:t>
            </a:r>
            <a:r>
              <a:rPr lang="en-US" dirty="0" smtClean="0"/>
              <a:t>interfaces, a Producer-Consumer pattern, etc. </a:t>
            </a:r>
            <a:r>
              <a:rPr lang="en-US" sz="1400" dirty="0"/>
              <a:t>(Warning: some require .NET 4.5)</a:t>
            </a:r>
            <a:endParaRPr lang="en-US" sz="32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6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09600" y="2590800"/>
            <a:ext cx="7924800" cy="685800"/>
          </a:xfrm>
        </p:spPr>
        <p:txBody>
          <a:bodyPr/>
          <a:lstStyle/>
          <a:p>
            <a:r>
              <a:rPr lang="en-US" dirty="0" smtClean="0"/>
              <a:t>Task Parallelism (TAP)</a:t>
            </a:r>
            <a:endParaRPr lang="en-US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609600" y="3581400"/>
            <a:ext cx="7924800" cy="569120"/>
          </a:xfrm>
        </p:spPr>
        <p:txBody>
          <a:bodyPr/>
          <a:lstStyle/>
          <a:p>
            <a:r>
              <a:rPr lang="en-US" dirty="0" smtClean="0"/>
              <a:t>The .NET 4.0 (and above) Approach to Parallel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TAP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 </a:t>
            </a:r>
            <a:r>
              <a:rPr lang="en-US" dirty="0"/>
              <a:t>operations </a:t>
            </a:r>
            <a:r>
              <a:rPr lang="en-US" dirty="0" smtClean="0"/>
              <a:t>represented </a:t>
            </a:r>
            <a:r>
              <a:rPr lang="en-US" dirty="0"/>
              <a:t>through Tasks</a:t>
            </a:r>
          </a:p>
          <a:p>
            <a:r>
              <a:rPr lang="en-US" dirty="0"/>
              <a:t>A task is "work" that will be done in the </a:t>
            </a:r>
            <a:r>
              <a:rPr lang="en-US" dirty="0" smtClean="0"/>
              <a:t>future</a:t>
            </a:r>
          </a:p>
          <a:p>
            <a:r>
              <a:rPr lang="en-US" dirty="0" smtClean="0"/>
              <a:t>Running a task is NOT a blocking operation</a:t>
            </a:r>
          </a:p>
          <a:p>
            <a:pPr lvl="1"/>
            <a:r>
              <a:rPr lang="en-US" dirty="0" smtClean="0"/>
              <a:t>Code which started the task continues on</a:t>
            </a:r>
          </a:p>
          <a:p>
            <a:pPr lvl="1"/>
            <a:r>
              <a:rPr lang="en-US" dirty="0" smtClean="0"/>
              <a:t>The task executes separately</a:t>
            </a:r>
          </a:p>
          <a:p>
            <a:pPr lvl="1"/>
            <a:r>
              <a:rPr lang="en-US" dirty="0" smtClean="0"/>
              <a:t>The task can report back when it’s done</a:t>
            </a:r>
          </a:p>
          <a:p>
            <a:r>
              <a:rPr lang="en-US" dirty="0" smtClean="0"/>
              <a:t>The </a:t>
            </a:r>
            <a:r>
              <a:rPr lang="en-US" dirty="0"/>
              <a:t>API manages threads</a:t>
            </a:r>
          </a:p>
          <a:p>
            <a:pPr lvl="1"/>
            <a:r>
              <a:rPr lang="en-US" dirty="0" smtClean="0"/>
              <a:t>Thread execution, work reassignment, cleanup, </a:t>
            </a:r>
            <a:r>
              <a:rPr lang="en-US" dirty="0" smtClean="0"/>
              <a:t>optimizations, tread pools, </a:t>
            </a:r>
            <a:r>
              <a:rPr lang="en-US" dirty="0" smtClean="0"/>
              <a:t>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9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Notable stuff in a Task:</a:t>
            </a:r>
            <a:endParaRPr lang="en-US" dirty="0"/>
          </a:p>
          <a:p>
            <a:pPr lvl="1"/>
            <a:r>
              <a:rPr lang="en-US" dirty="0"/>
              <a:t>Code to execute (passed in as a delegate)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Result</a:t>
            </a:r>
            <a:r>
              <a:rPr lang="en-US" dirty="0"/>
              <a:t>, when it finishes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Status</a:t>
            </a:r>
            <a:r>
              <a:rPr lang="en-US" dirty="0"/>
              <a:t> indicating its execution status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</a:t>
            </a:r>
            <a:r>
              <a:rPr lang="en-US" dirty="0"/>
              <a:t> property, containing an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AggregateException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The Tasks library is </a:t>
            </a:r>
            <a:r>
              <a:rPr lang="en-US" dirty="0" smtClean="0"/>
              <a:t>TPL </a:t>
            </a:r>
            <a:r>
              <a:rPr lang="en-US" dirty="0"/>
              <a:t>(Task Parallel Library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5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</a:t>
            </a:r>
            <a:r>
              <a:rPr lang="en-US" dirty="0"/>
              <a:t>Task Operations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Creating and Running</a:t>
            </a:r>
          </a:p>
          <a:p>
            <a:r>
              <a:rPr lang="en-US" dirty="0"/>
              <a:t>Continuing a task (i.e. attaching a chain of operations)</a:t>
            </a:r>
          </a:p>
          <a:p>
            <a:r>
              <a:rPr lang="en-US" dirty="0"/>
              <a:t>Handling Exceptions</a:t>
            </a:r>
          </a:p>
          <a:p>
            <a:r>
              <a:rPr lang="en-US" dirty="0"/>
              <a:t>Progress Reporting (optional)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1026" name="Picture 2" descr="How to perform asynchronous file operations in C#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" t="3874" r="7096" b="16707"/>
          <a:stretch/>
        </p:blipFill>
        <p:spPr bwMode="auto">
          <a:xfrm>
            <a:off x="2495550" y="4087993"/>
            <a:ext cx="4152900" cy="246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72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Running Tasks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methods to create a task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Task</a:t>
            </a:r>
            <a:r>
              <a:rPr lang="en-US" dirty="0" smtClean="0"/>
              <a:t> constructor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Task.Run</a:t>
            </a:r>
            <a:r>
              <a:rPr lang="en-US" dirty="0" smtClean="0"/>
              <a:t> </a:t>
            </a:r>
            <a:r>
              <a:rPr lang="en-US" dirty="0" smtClean="0"/>
              <a:t>factory method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Tasks.TaskFactory</a:t>
            </a:r>
            <a:r>
              <a:rPr lang="en-US" dirty="0" smtClean="0"/>
              <a:t> </a:t>
            </a:r>
            <a:r>
              <a:rPr lang="en-US" dirty="0" smtClean="0"/>
              <a:t>factory class</a:t>
            </a:r>
          </a:p>
          <a:p>
            <a:r>
              <a:rPr lang="en-US" dirty="0" smtClean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Task</a:t>
            </a:r>
            <a:r>
              <a:rPr lang="en-US" dirty="0" smtClean="0"/>
              <a:t> constructor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Task</a:t>
            </a:r>
            <a:r>
              <a:rPr lang="en-US" dirty="0" smtClean="0"/>
              <a:t> is created, code to execute is provided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Task</a:t>
            </a:r>
            <a:r>
              <a:rPr lang="en-US" dirty="0" smtClean="0"/>
              <a:t> is not executed – user has to call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.Start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Useful for detailed construction of the Task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4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Running Tasks (2)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Task.Run()</a:t>
            </a:r>
            <a:r>
              <a:rPr lang="en-US" dirty="0" smtClean="0"/>
              <a:t> </a:t>
            </a:r>
            <a:r>
              <a:rPr lang="en-US" dirty="0" smtClean="0"/>
              <a:t>static factory method</a:t>
            </a:r>
          </a:p>
          <a:p>
            <a:pPr lvl="1"/>
            <a:r>
              <a:rPr lang="en-US" dirty="0" smtClean="0"/>
              <a:t>Receives a delegate to execute</a:t>
            </a:r>
          </a:p>
          <a:p>
            <a:pPr lvl="1"/>
            <a:r>
              <a:rPr lang="en-US" dirty="0" smtClean="0"/>
              <a:t>Returns a new Task</a:t>
            </a:r>
          </a:p>
          <a:p>
            <a:pPr lvl="1"/>
            <a:r>
              <a:rPr lang="en-US" dirty="0" smtClean="0"/>
              <a:t>The Task begins execution</a:t>
            </a:r>
          </a:p>
          <a:p>
            <a:pPr lvl="1"/>
            <a:r>
              <a:rPr lang="en-US" dirty="0" smtClean="0"/>
              <a:t>Some customization parameters, but not much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TaskFactory</a:t>
            </a:r>
            <a:r>
              <a:rPr lang="en-US" dirty="0" smtClean="0"/>
              <a:t> </a:t>
            </a:r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Allows a lot of Task customization</a:t>
            </a:r>
          </a:p>
          <a:p>
            <a:pPr lvl="1"/>
            <a:r>
              <a:rPr lang="en-US" dirty="0" smtClean="0"/>
              <a:t>Scheduling, Grouping tasks, 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0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Tasks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cases,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Task.Run()</a:t>
            </a:r>
            <a:r>
              <a:rPr lang="en-US" noProof="1" smtClean="0"/>
              <a:t> </a:t>
            </a:r>
            <a:r>
              <a:rPr lang="en-US" dirty="0" smtClean="0"/>
              <a:t>will </a:t>
            </a:r>
            <a:r>
              <a:rPr lang="en-US" dirty="0"/>
              <a:t>be </a:t>
            </a:r>
            <a:r>
              <a:rPr lang="en-US" dirty="0" smtClean="0"/>
              <a:t>enough to get the task going</a:t>
            </a:r>
          </a:p>
          <a:p>
            <a:pPr lvl="1"/>
            <a:r>
              <a:rPr lang="en-US" dirty="0" smtClean="0"/>
              <a:t>The runtime will handle the rest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41252" y="2819400"/>
            <a:ext cx="7661496" cy="230832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9999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public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static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Task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&lt;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List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&lt;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&gt;&gt;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RunPrimesInRangeAsync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(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         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rangeFirst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, 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	</a:t>
            </a:r>
            <a:r>
              <a:rPr lang="en-US" sz="18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rangeLast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)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return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Task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.Run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(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       () =&gt;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PrimesInRange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rangeFirst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,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rangeLast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)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);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// .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ContinueWith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(…)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Consolas"/>
            </a:endParaRP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Values from Tasks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way in 4.0 – use a callback</a:t>
            </a:r>
          </a:p>
          <a:p>
            <a:pPr lvl="1"/>
            <a:r>
              <a:rPr lang="en-US" dirty="0" smtClean="0"/>
              <a:t>Attaching callback to execute on completion:</a:t>
            </a:r>
            <a:br>
              <a:rPr lang="en-US" dirty="0" smtClean="0"/>
            </a:b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ContinueWith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((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completedTask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) =&gt; {…})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You get the completed </a:t>
            </a:r>
            <a:br>
              <a:rPr lang="en-US" dirty="0" smtClean="0"/>
            </a:br>
            <a:r>
              <a:rPr lang="en-US" dirty="0" smtClean="0"/>
              <a:t>task as a parameter</a:t>
            </a:r>
          </a:p>
          <a:p>
            <a:pPr lvl="1"/>
            <a:r>
              <a:rPr lang="en-US" dirty="0" smtClean="0"/>
              <a:t>Then take its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Result</a:t>
            </a:r>
            <a:endParaRPr lang="en-US" dirty="0" smtClean="0"/>
          </a:p>
          <a:p>
            <a:r>
              <a:rPr lang="en-US" dirty="0" smtClean="0"/>
              <a:t>Avoid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Result</a:t>
            </a:r>
            <a:r>
              <a:rPr lang="en-US" dirty="0" smtClean="0"/>
              <a:t> directly!</a:t>
            </a:r>
          </a:p>
          <a:p>
            <a:pPr lvl="1"/>
            <a:r>
              <a:rPr lang="en-US" dirty="0" smtClean="0"/>
              <a:t>It blocks until the task completes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050" name="Picture 2" descr="C:\Dropbox\Projects\Concurrent-C-Sharp\images\yo-dawg-func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743200"/>
            <a:ext cx="3233057" cy="2088554"/>
          </a:xfrm>
          <a:prstGeom prst="roundRect">
            <a:avLst>
              <a:gd name="adj" fmla="val 259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1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685800"/>
          </a:xfrm>
        </p:spPr>
        <p:txBody>
          <a:bodyPr/>
          <a:lstStyle/>
          <a:p>
            <a:r>
              <a:rPr lang="en-US" dirty="0"/>
              <a:t>Synchronous Programming</a:t>
            </a:r>
          </a:p>
        </p:txBody>
      </p:sp>
      <p:pic>
        <p:nvPicPr>
          <p:cNvPr id="5122" name="Picture 2" descr="C:\Dropbox\Projects\Concurrent-C-Sharp\images\sequential-todo-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667000"/>
            <a:ext cx="4240418" cy="266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44009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Continuing Tasks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ContinueWith()</a:t>
            </a:r>
          </a:p>
          <a:p>
            <a:pPr lvl="1"/>
            <a:r>
              <a:rPr lang="en-US" dirty="0" smtClean="0"/>
              <a:t>Run </a:t>
            </a:r>
            <a:r>
              <a:rPr lang="en-US" dirty="0" smtClean="0"/>
              <a:t>Task &amp; set callback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ContinueWith()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ContinueWith()</a:t>
            </a:r>
            <a:r>
              <a:rPr lang="en-US" noProof="1" smtClean="0"/>
              <a:t> </a:t>
            </a:r>
            <a:r>
              <a:rPr lang="en-US" dirty="0" smtClean="0"/>
              <a:t>will </a:t>
            </a:r>
            <a:r>
              <a:rPr lang="en-US" dirty="0" smtClean="0"/>
              <a:t>get the completed (or failed) task as a parameter</a:t>
            </a:r>
          </a:p>
          <a:p>
            <a:pPr lvl="1"/>
            <a:r>
              <a:rPr lang="en-US" dirty="0" smtClean="0"/>
              <a:t>Use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Result</a:t>
            </a:r>
            <a:r>
              <a:rPr lang="en-US" dirty="0" smtClean="0"/>
              <a:t> property of the task – no longer blocking (the task finished)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52094" y="4244876"/>
            <a:ext cx="7239812" cy="230832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9999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RunPrimesInRangeTask(rangeFirst, rangeLast)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.ContinueWith((primesInRangeTask) =&gt;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</a:t>
            </a:r>
            <a:r>
              <a:rPr kumimoji="0" 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foreach</a:t>
            </a:r>
            <a:r>
              <a:rPr kumimoji="0" 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(</a:t>
            </a:r>
            <a:r>
              <a:rPr kumimoji="0" 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var</a:t>
            </a:r>
            <a:r>
              <a:rPr kumimoji="0" 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prime </a:t>
            </a:r>
            <a:r>
              <a:rPr kumimoji="0" 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in</a:t>
            </a:r>
            <a:r>
              <a:rPr kumimoji="0" 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primesInRangeTask.Result)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    </a:t>
            </a:r>
            <a:r>
              <a:rPr kumimoji="0" 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Console</a:t>
            </a:r>
            <a:r>
              <a:rPr kumimoji="0" 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.WriteLine(prime);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}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});</a:t>
            </a:r>
            <a:endParaRPr kumimoji="0" lang="en-US" sz="1800" b="0" i="0" u="none" strike="noStrike" kern="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65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7924800" cy="685800"/>
          </a:xfrm>
        </p:spPr>
        <p:txBody>
          <a:bodyPr/>
          <a:lstStyle/>
          <a:p>
            <a:r>
              <a:rPr lang="en-US" dirty="0" smtClean="0"/>
              <a:t>Creating and Continuing Tasks</a:t>
            </a:r>
            <a:endParaRPr lang="en-US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609600" y="3621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86271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Exception Handling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Task.IsFaulted</a:t>
            </a:r>
            <a:r>
              <a:rPr lang="en-US" sz="2800" dirty="0" smtClean="0"/>
              <a:t> – indicates if the task encountered an exception</a:t>
            </a:r>
          </a:p>
          <a:p>
            <a:pPr lvl="1">
              <a:spcAft>
                <a:spcPts val="300"/>
              </a:spcAft>
            </a:pPr>
            <a:r>
              <a:rPr lang="en-US" sz="2800" dirty="0" smtClean="0"/>
              <a:t>The exception is stored in an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AggregateException</a:t>
            </a:r>
            <a:r>
              <a:rPr lang="en-US" sz="2800" dirty="0" smtClean="0"/>
              <a:t> in the Task</a:t>
            </a:r>
          </a:p>
          <a:p>
            <a:pPr lvl="1">
              <a:spcAft>
                <a:spcPts val="300"/>
              </a:spcAft>
            </a:pPr>
            <a:r>
              <a:rPr lang="en-US" sz="2800" dirty="0" smtClean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</a:t>
            </a:r>
            <a:r>
              <a:rPr lang="en-US" sz="2800" dirty="0" smtClean="0"/>
              <a:t> property provides it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430012"/>
            <a:ext cx="8534400" cy="304698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9999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LoadSqrtTable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string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filename,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ConcurrentDictionary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int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,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double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&gt; table)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RunReadSquareRootsLookupTableTask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(filename).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ContinueWith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loadTask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) =&gt;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if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loadTask.IsFaulted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)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Console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.WriteLine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"Failed to load due to: "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+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loadTask.Exception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foreach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var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entry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in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loadTask.Result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)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table[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entry.Key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] =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entry.Value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});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6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09600" y="2743200"/>
            <a:ext cx="7924800" cy="685800"/>
          </a:xfrm>
        </p:spPr>
        <p:txBody>
          <a:bodyPr/>
          <a:lstStyle/>
          <a:p>
            <a:r>
              <a:rPr lang="en-US" dirty="0" smtClean="0"/>
              <a:t>Tasks Exception Handling</a:t>
            </a:r>
            <a:endParaRPr lang="en-US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609600" y="34290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09873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Problems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becomes hard to track</a:t>
            </a:r>
          </a:p>
          <a:p>
            <a:r>
              <a:rPr lang="en-US" dirty="0" smtClean="0"/>
              <a:t>Exceptions are not propagated properly</a:t>
            </a:r>
          </a:p>
          <a:p>
            <a:r>
              <a:rPr lang="en-US" dirty="0" smtClean="0"/>
              <a:t>Thread context is not saved</a:t>
            </a:r>
          </a:p>
          <a:p>
            <a:pPr lvl="1"/>
            <a:r>
              <a:rPr lang="en-US" dirty="0" smtClean="0"/>
              <a:t>i.e. a callback defined in one thread is not guaranteed to work on same thread</a:t>
            </a:r>
          </a:p>
          <a:p>
            <a:pPr lvl="1"/>
            <a:r>
              <a:rPr lang="en-US" dirty="0" smtClean="0"/>
              <a:t>(unless explicitly specified, but this could get messy – what if you have nesting?)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1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Problems :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 </a:t>
            </a:r>
            <a:r>
              <a:rPr lang="en-US" dirty="0"/>
              <a:t>thread attaches a callback </a:t>
            </a:r>
            <a:r>
              <a:rPr lang="en-US" dirty="0" smtClean="0"/>
              <a:t>to a calculation</a:t>
            </a:r>
          </a:p>
          <a:p>
            <a:r>
              <a:rPr lang="en-US" dirty="0" smtClean="0"/>
              <a:t>Callback should print </a:t>
            </a:r>
            <a:r>
              <a:rPr lang="en-US" dirty="0"/>
              <a:t>results in a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ListView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Calculation completes -&gt; callback </a:t>
            </a:r>
            <a:r>
              <a:rPr lang="en-US" dirty="0"/>
              <a:t>is </a:t>
            </a:r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But not on UI thread</a:t>
            </a:r>
          </a:p>
          <a:p>
            <a:r>
              <a:rPr lang="en-US" dirty="0" smtClean="0"/>
              <a:t>The </a:t>
            </a:r>
            <a:r>
              <a:rPr lang="en-US" dirty="0"/>
              <a:t>callback has no access to the UI thread's resources and we get a "wrong thread" exception</a:t>
            </a:r>
          </a:p>
          <a:p>
            <a:pPr lvl="1"/>
            <a:r>
              <a:rPr lang="en-US" dirty="0" smtClean="0"/>
              <a:t>In WPF and UWP </a:t>
            </a:r>
            <a:r>
              <a:rPr lang="en-US" dirty="0"/>
              <a:t>u</a:t>
            </a:r>
            <a:r>
              <a:rPr lang="en-US" dirty="0" smtClean="0"/>
              <a:t>se a Dispatcher for working with the UI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1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>
          <a:xfrm>
            <a:off x="609600" y="2590800"/>
            <a:ext cx="7924800" cy="685800"/>
          </a:xfrm>
        </p:spPr>
        <p:txBody>
          <a:bodyPr/>
          <a:lstStyle/>
          <a:p>
            <a:r>
              <a:rPr lang="en-US" dirty="0"/>
              <a:t>Tasks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async</a:t>
            </a:r>
            <a:r>
              <a:rPr lang="en-US" dirty="0"/>
              <a:t> &amp;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await</a:t>
            </a:r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C# 5 approach to asynchronous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37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Tasks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async</a:t>
            </a:r>
            <a:r>
              <a:rPr lang="en-US" dirty="0"/>
              <a:t> &amp;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await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Tasks + </a:t>
            </a:r>
            <a:r>
              <a:rPr lang="en-US" dirty="0">
                <a:ln w="500"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async</a:t>
            </a:r>
            <a:r>
              <a:rPr lang="en-US" dirty="0"/>
              <a:t> &amp; </a:t>
            </a:r>
            <a:r>
              <a:rPr lang="en-US" dirty="0">
                <a:ln w="500"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await</a:t>
            </a:r>
            <a:r>
              <a:rPr lang="en-US" dirty="0"/>
              <a:t> = modern approach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Tasks  can be "awaited"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Methods can be marked as asynchronous</a:t>
            </a:r>
          </a:p>
          <a:p>
            <a:pPr>
              <a:lnSpc>
                <a:spcPct val="100000"/>
              </a:lnSpc>
            </a:pPr>
            <a:r>
              <a:rPr lang="en-US" dirty="0">
                <a:ln w="500"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async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ln w="500"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await</a:t>
            </a:r>
            <a:r>
              <a:rPr lang="en-US" dirty="0" smtClean="0"/>
              <a:t> </a:t>
            </a:r>
            <a:r>
              <a:rPr lang="en-US" dirty="0"/>
              <a:t>keywords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sense when used together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Enable "inline" multithreaded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Remove callbacks from code ("flatten")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Code looks like normal sync code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Compiler generates appropriate callbacks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3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async</a:t>
            </a:r>
            <a:r>
              <a:rPr lang="en-US" dirty="0" smtClean="0"/>
              <a:t> keyword</a:t>
            </a:r>
            <a:endParaRPr lang="bg-BG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Used </a:t>
            </a:r>
            <a:r>
              <a:rPr lang="en-US" dirty="0"/>
              <a:t>on a method signature</a:t>
            </a:r>
          </a:p>
          <a:p>
            <a:pPr>
              <a:lnSpc>
                <a:spcPct val="100000"/>
              </a:lnSpc>
            </a:pPr>
            <a:r>
              <a:rPr lang="en-US" dirty="0"/>
              <a:t>Marks a method, which </a:t>
            </a:r>
            <a:r>
              <a:rPr lang="en-US" dirty="0" smtClean="0"/>
              <a:t>CAN be </a:t>
            </a:r>
            <a:r>
              <a:rPr lang="en-US" dirty="0"/>
              <a:t>asynchronous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NOT </a:t>
            </a:r>
            <a:r>
              <a:rPr lang="en-US" dirty="0"/>
              <a:t>make it asynchronous – you do, through an </a:t>
            </a:r>
            <a:r>
              <a:rPr lang="en-US" dirty="0">
                <a:ln w="500"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await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Return type must be </a:t>
            </a:r>
            <a:r>
              <a:rPr lang="en-US" dirty="0">
                <a:ln w="500"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void</a:t>
            </a:r>
            <a:r>
              <a:rPr lang="en-US" dirty="0" smtClean="0"/>
              <a:t>, </a:t>
            </a:r>
            <a:r>
              <a:rPr lang="en-US" dirty="0">
                <a:ln w="500"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Task</a:t>
            </a:r>
            <a:r>
              <a:rPr lang="en-US" dirty="0" smtClean="0"/>
              <a:t> or </a:t>
            </a:r>
            <a:r>
              <a:rPr lang="en-US" dirty="0">
                <a:ln w="500"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Task&lt;T&gt;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 value is automatically wrapped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Means "could </a:t>
            </a:r>
            <a:r>
              <a:rPr lang="en-US" dirty="0"/>
              <a:t>wait for a </a:t>
            </a:r>
            <a:r>
              <a:rPr lang="en-US" dirty="0" smtClean="0"/>
              <a:t>resource/operation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starts waiting, return to the calling method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the wait is over, go back to called method</a:t>
            </a:r>
            <a:endParaRPr lang="bg-BG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4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await</a:t>
            </a:r>
            <a:r>
              <a:rPr lang="en-US" dirty="0" smtClean="0"/>
              <a:t> keyword</a:t>
            </a:r>
            <a:endParaRPr lang="bg-BG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Used </a:t>
            </a:r>
            <a:r>
              <a:rPr lang="en-US" dirty="0"/>
              <a:t>in a method which has </a:t>
            </a:r>
            <a:r>
              <a:rPr lang="en-US" dirty="0">
                <a:ln w="500"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async</a:t>
            </a:r>
            <a:r>
              <a:rPr lang="en-US" dirty="0"/>
              <a:t> keyword</a:t>
            </a:r>
          </a:p>
          <a:p>
            <a:pPr>
              <a:lnSpc>
                <a:spcPct val="100000"/>
              </a:lnSpc>
            </a:pPr>
            <a:r>
              <a:rPr lang="en-US" dirty="0"/>
              <a:t>Saves the context in a state machine</a:t>
            </a:r>
          </a:p>
          <a:p>
            <a:pPr>
              <a:lnSpc>
                <a:spcPct val="100000"/>
              </a:lnSpc>
            </a:pPr>
            <a:r>
              <a:rPr lang="en-US" dirty="0"/>
              <a:t>Marks waiting for a resource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Resource should be a </a:t>
            </a:r>
            <a:r>
              <a:rPr lang="en-US" dirty="0" smtClean="0">
                <a:ln w="500"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Task</a:t>
            </a:r>
            <a:endParaRPr lang="en-US" dirty="0">
              <a:ln w="500"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Unwraps </a:t>
            </a:r>
            <a:r>
              <a:rPr lang="en-US" dirty="0">
                <a:ln w="500"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dirty="0" smtClean="0"/>
              <a:t> </a:t>
            </a:r>
            <a:r>
              <a:rPr lang="en-US" dirty="0"/>
              <a:t>result from </a:t>
            </a:r>
            <a:r>
              <a:rPr lang="en-US" dirty="0">
                <a:ln w="500"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Task&lt;T</a:t>
            </a:r>
            <a:r>
              <a:rPr lang="en-US" sz="3000" dirty="0">
                <a:ln w="500"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dirty="0"/>
              <a:t>, </a:t>
            </a:r>
            <a:r>
              <a:rPr lang="en-US" dirty="0" smtClean="0"/>
              <a:t>on completion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Means </a:t>
            </a:r>
            <a:r>
              <a:rPr lang="en-US" dirty="0" smtClean="0"/>
              <a:t>"await </a:t>
            </a:r>
            <a:r>
              <a:rPr lang="en-US" dirty="0"/>
              <a:t>the completion of a </a:t>
            </a:r>
            <a:r>
              <a:rPr lang="en-US" dirty="0" smtClean="0"/>
              <a:t>task"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While awaiting -&gt; let the rest of the </a:t>
            </a:r>
            <a:r>
              <a:rPr lang="en-US" dirty="0" smtClean="0"/>
              <a:t>code run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Awaiting over -&gt; continue executing the next statements in the method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6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Synchronous Programming</a:t>
            </a:r>
            <a:endParaRPr lang="bg-BG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Executing program components sequentially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i.e. "Sequential programming"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Actions happen one after another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Uses a single thread of a single process</a:t>
            </a:r>
          </a:p>
          <a:p>
            <a:pPr>
              <a:lnSpc>
                <a:spcPct val="100000"/>
              </a:lnSpc>
            </a:pPr>
            <a:r>
              <a:rPr lang="en-US" dirty="0"/>
              <a:t>Components wait for previous </a:t>
            </a:r>
            <a:r>
              <a:rPr lang="en-US" dirty="0" smtClean="0"/>
              <a:t>ones to </a:t>
            </a:r>
            <a:r>
              <a:rPr lang="en-US" dirty="0"/>
              <a:t>finish</a:t>
            </a:r>
          </a:p>
          <a:p>
            <a:pPr>
              <a:lnSpc>
                <a:spcPct val="100000"/>
              </a:lnSpc>
            </a:pPr>
            <a:r>
              <a:rPr lang="en-US" dirty="0"/>
              <a:t>Program resources are </a:t>
            </a:r>
            <a:r>
              <a:rPr lang="en-US" dirty="0" smtClean="0"/>
              <a:t>accessible </a:t>
            </a:r>
            <a:r>
              <a:rPr lang="en-US" dirty="0"/>
              <a:t>at all points</a:t>
            </a:r>
            <a:endParaRPr lang="bg-BG" dirty="0"/>
          </a:p>
          <a:p>
            <a:endParaRPr lang="en-US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302670" y="5215451"/>
            <a:ext cx="1186383" cy="2902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smtClean="0"/>
              <a:t>Load </a:t>
            </a:r>
            <a:r>
              <a:rPr lang="en-US" sz="1800" dirty="0"/>
              <a:t>file</a:t>
            </a:r>
          </a:p>
        </p:txBody>
      </p:sp>
      <p:sp>
        <p:nvSpPr>
          <p:cNvPr id="8" name="Правоъгълник 7"/>
          <p:cNvSpPr/>
          <p:nvPr/>
        </p:nvSpPr>
        <p:spPr>
          <a:xfrm>
            <a:off x="1507651" y="5215451"/>
            <a:ext cx="1464542" cy="2902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Select </a:t>
            </a:r>
            <a:r>
              <a:rPr lang="en-US" sz="1800" dirty="0" smtClean="0"/>
              <a:t>cypher</a:t>
            </a:r>
            <a:endParaRPr lang="en-US" sz="1800" dirty="0"/>
          </a:p>
        </p:txBody>
      </p:sp>
      <p:sp>
        <p:nvSpPr>
          <p:cNvPr id="9" name="Правоъгълник 8"/>
          <p:cNvSpPr/>
          <p:nvPr/>
        </p:nvSpPr>
        <p:spPr>
          <a:xfrm>
            <a:off x="2980851" y="5219849"/>
            <a:ext cx="2429349" cy="2858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Encrypt file with </a:t>
            </a:r>
            <a:r>
              <a:rPr lang="en-US" sz="1800" dirty="0" smtClean="0"/>
              <a:t>cypher</a:t>
            </a:r>
            <a:endParaRPr lang="en-US" sz="1800" dirty="0"/>
          </a:p>
        </p:txBody>
      </p:sp>
      <p:sp>
        <p:nvSpPr>
          <p:cNvPr id="10" name="Стрелка надясно 9"/>
          <p:cNvSpPr/>
          <p:nvPr/>
        </p:nvSpPr>
        <p:spPr>
          <a:xfrm>
            <a:off x="298976" y="4648200"/>
            <a:ext cx="8487877" cy="490152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1" dirty="0"/>
              <a:t>Process</a:t>
            </a:r>
          </a:p>
        </p:txBody>
      </p:sp>
      <p:sp>
        <p:nvSpPr>
          <p:cNvPr id="11" name="Правоъгълник 10"/>
          <p:cNvSpPr/>
          <p:nvPr/>
        </p:nvSpPr>
        <p:spPr>
          <a:xfrm>
            <a:off x="6092351" y="5219849"/>
            <a:ext cx="2670649" cy="2858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List encrypted &amp; cyphers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2" name="Правоъгълник 7"/>
          <p:cNvSpPr/>
          <p:nvPr/>
        </p:nvSpPr>
        <p:spPr>
          <a:xfrm>
            <a:off x="5418858" y="5215451"/>
            <a:ext cx="673493" cy="2902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/>
              <a:t>Save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8160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Without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async</a:t>
            </a:r>
            <a:r>
              <a:rPr lang="en-US" dirty="0" smtClean="0"/>
              <a:t> &amp;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await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this? Not pretty, right?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55599" y="1676400"/>
            <a:ext cx="8102601" cy="452431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9999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void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LoadSqrtTable(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string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filename,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ConcurrentDictionary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&lt;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int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, 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double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&gt; table)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   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RunReadSquareRootsLookupTableTask(filename)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   </a:t>
            </a:r>
            <a:r>
              <a:rPr lang="en-US" sz="1600" kern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</a:t>
            </a:r>
            <a:r>
              <a:rPr lang="en-US" sz="1600" kern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ContinueWith</a:t>
            </a:r>
            <a:r>
              <a:rPr lang="en-US" sz="1600" kern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kern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(</a:t>
            </a:r>
            <a:r>
              <a:rPr lang="en-US" sz="1600" kern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loadTask) =&gt;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kern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kern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kern="0" noProof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1600" kern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kern="0" noProof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600" kern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entry </a:t>
            </a:r>
            <a:r>
              <a:rPr lang="en-US" sz="1600" kern="0" noProof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600" kern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kern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loadTask.Result</a:t>
            </a:r>
            <a:r>
              <a:rPr lang="en-US" sz="1600" kern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{</a:t>
            </a:r>
            <a:endParaRPr lang="en-US" sz="1600" kern="0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kern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kern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table[entry.Key] = </a:t>
            </a:r>
            <a:r>
              <a:rPr lang="en-US" sz="1600" kern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entry.Value</a:t>
            </a:r>
            <a:r>
              <a:rPr lang="en-US" sz="1600" kern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}</a:t>
            </a:r>
            <a:endParaRPr lang="en-US" sz="1600" kern="0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kern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});</a:t>
            </a:r>
            <a:endParaRPr lang="en-US" sz="1600" kern="0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/>
            </a:endParaRP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   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// Note: you might need this in applications,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noProof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// 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in which you need to populate data in the UI,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noProof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// 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meaning you have to run in the UI thread's context</a:t>
            </a:r>
            <a:endParaRPr kumimoji="0" lang="en-US" sz="1600" b="0" i="0" u="none" strike="noStrike" kern="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/>
            </a:endParaRP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   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/*, 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TaskScheduler.FromCurrentSynchronizationContext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() */</a:t>
            </a:r>
            <a:endParaRPr kumimoji="0" lang="en-US" sz="1600" b="0" i="0" u="none" strike="noStrike" kern="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/>
            </a:endParaRP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}</a:t>
            </a:r>
            <a:endParaRPr kumimoji="0" lang="en-US" sz="1600" b="0" i="0" u="none" strike="noStrike" kern="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1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async </a:t>
            </a:r>
            <a:r>
              <a:rPr lang="en-US" dirty="0" smtClean="0"/>
              <a:t>&amp;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await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about now?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Looks </a:t>
            </a:r>
            <a:r>
              <a:rPr lang="en-US" dirty="0" smtClean="0"/>
              <a:t>like normal code, but actually works asynchronously, analogous to the previous example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7968" y="1676400"/>
            <a:ext cx="8228064" cy="230832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9999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static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async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void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LoadSqrtTable(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string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filename, 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600" kern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ConcurrentDictionary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&lt;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int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, 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double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&gt; table)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   </a:t>
            </a:r>
            <a:r>
              <a:rPr lang="en-US" sz="1600" kern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sourceTable 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= 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await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ReadSquareRootsLookupTableAsync(filename);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   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foreach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(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var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entry 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in</a:t>
            </a: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sourceTable)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   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       destinationTable[entry.Key] = entry.Value;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   }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}</a:t>
            </a:r>
            <a:endParaRPr kumimoji="0" lang="en-US" sz="1600" b="0" i="0" u="none" strike="noStrike" kern="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94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Exceptions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async</a:t>
            </a:r>
            <a:r>
              <a:rPr lang="en-US" sz="3600" dirty="0" smtClean="0"/>
              <a:t> &amp;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await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Exceptions are propagated up to the </a:t>
            </a:r>
            <a:r>
              <a:rPr lang="en-US" dirty="0" smtClean="0"/>
              <a:t>await-</a:t>
            </a:r>
            <a:r>
              <a:rPr lang="en-US" dirty="0" err="1" smtClean="0"/>
              <a:t>er</a:t>
            </a:r>
            <a:endParaRPr lang="en-US" dirty="0" smtClean="0"/>
          </a:p>
          <a:p>
            <a:pPr lvl="1">
              <a:spcAft>
                <a:spcPts val="300"/>
              </a:spcAft>
            </a:pPr>
            <a:r>
              <a:rPr lang="en-US" dirty="0" smtClean="0"/>
              <a:t>We can now handle exceptions at the proper level in the method hierarchy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Warning: </a:t>
            </a:r>
            <a:r>
              <a:rPr lang="en-US" dirty="0">
                <a:ln w="500"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async</a:t>
            </a:r>
            <a:r>
              <a:rPr lang="en-US" dirty="0" smtClean="0"/>
              <a:t> methods should handle all exceptions after </a:t>
            </a:r>
            <a:r>
              <a:rPr lang="en-US" dirty="0">
                <a:ln w="500"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await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19100" y="3588341"/>
            <a:ext cx="8305800" cy="304698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9999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static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async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void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LoadSqrtTable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(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string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filename, 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6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6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ConcurrentDictionary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&lt;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int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,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double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&gt; table)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 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try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     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Dictionary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&lt;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int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,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double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&gt; source = 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           await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ReadSquareRootsLookupTableAsync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(filename);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foreach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var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entry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in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source)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           table[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entry.Key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] =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entry.Value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   }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catch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FormatException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)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Console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.WriteLine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(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"Lookup table was in a bad format."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    }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7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Tasks </a:t>
            </a:r>
            <a:r>
              <a:rPr lang="en-US" dirty="0"/>
              <a:t>with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async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await</a:t>
            </a:r>
          </a:p>
        </p:txBody>
      </p:sp>
      <p:sp>
        <p:nvSpPr>
          <p:cNvPr id="2" name="Подзаглавие 1"/>
          <p:cNvSpPr>
            <a:spLocks noGrp="1"/>
          </p:cNvSpPr>
          <p:nvPr>
            <p:ph type="subTitle" idx="1"/>
          </p:nvPr>
        </p:nvSpPr>
        <p:spPr>
          <a:xfrm>
            <a:off x="609600" y="3962400"/>
            <a:ext cx="7924800" cy="569120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5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1066800"/>
          </a:xfrm>
        </p:spPr>
        <p:txBody>
          <a:bodyPr/>
          <a:lstStyle/>
          <a:p>
            <a:r>
              <a:rPr lang="en-US" dirty="0"/>
              <a:t>Asynchronous</a:t>
            </a:r>
            <a:br>
              <a:rPr lang="en-US" dirty="0"/>
            </a:br>
            <a:r>
              <a:rPr lang="en-US" dirty="0"/>
              <a:t>Programming in C#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90600"/>
          </a:xfrm>
        </p:spPr>
        <p:txBody>
          <a:bodyPr/>
          <a:lstStyle/>
          <a:p>
            <a:r>
              <a:rPr lang="en-US" dirty="0" smtClean="0"/>
              <a:t>Synchronous Programming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If one component blocks, </a:t>
            </a:r>
            <a:br>
              <a:rPr lang="en-US" dirty="0" smtClean="0"/>
            </a:br>
            <a:r>
              <a:rPr lang="en-US" dirty="0" smtClean="0"/>
              <a:t>entire program blocks</a:t>
            </a:r>
          </a:p>
          <a:p>
            <a:r>
              <a:rPr lang="en-US" dirty="0" smtClean="0"/>
              <a:t>UI may become unresponsive</a:t>
            </a:r>
          </a:p>
          <a:p>
            <a:r>
              <a:rPr lang="en-US" dirty="0" smtClean="0"/>
              <a:t>No utilization of multi-core systems</a:t>
            </a:r>
          </a:p>
          <a:p>
            <a:r>
              <a:rPr lang="en-US" dirty="0" smtClean="0"/>
              <a:t>CPU demanding tasks delay execution of all other tasks</a:t>
            </a:r>
          </a:p>
          <a:p>
            <a:r>
              <a:rPr lang="en-US" dirty="0" smtClean="0"/>
              <a:t>Accessing resources blocks entire program</a:t>
            </a:r>
          </a:p>
          <a:p>
            <a:pPr lvl="1"/>
            <a:r>
              <a:rPr lang="en-US" dirty="0" smtClean="0"/>
              <a:t>Especially problematic with web resources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143000"/>
            <a:ext cx="1981200" cy="14862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44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90600"/>
          </a:xfrm>
        </p:spPr>
        <p:txBody>
          <a:bodyPr/>
          <a:lstStyle/>
          <a:p>
            <a:r>
              <a:rPr lang="en-US" dirty="0"/>
              <a:t>Synchronous Programming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Resources </a:t>
            </a:r>
          </a:p>
          <a:p>
            <a:pPr lvl="1"/>
            <a:r>
              <a:rPr lang="en-US" dirty="0" smtClean="0"/>
              <a:t>may be large</a:t>
            </a:r>
          </a:p>
          <a:p>
            <a:pPr lvl="1"/>
            <a:r>
              <a:rPr lang="en-US" dirty="0" smtClean="0"/>
              <a:t>may be web-based</a:t>
            </a:r>
          </a:p>
          <a:p>
            <a:pPr lvl="1"/>
            <a:r>
              <a:rPr lang="en-US" dirty="0" smtClean="0"/>
              <a:t>may be both</a:t>
            </a:r>
          </a:p>
          <a:p>
            <a:r>
              <a:rPr lang="en-US" dirty="0" smtClean="0"/>
              <a:t>Slow </a:t>
            </a:r>
            <a:r>
              <a:rPr lang="en-US" dirty="0"/>
              <a:t>connections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mean slow loading</a:t>
            </a:r>
          </a:p>
          <a:p>
            <a:r>
              <a:rPr lang="en-US" dirty="0" smtClean="0"/>
              <a:t>Server </a:t>
            </a:r>
            <a:r>
              <a:rPr lang="en-US" dirty="0"/>
              <a:t>may </a:t>
            </a:r>
            <a:r>
              <a:rPr lang="en-US" dirty="0" smtClean="0"/>
              <a:t>hang and delay the response, blocking the process</a:t>
            </a:r>
          </a:p>
          <a:p>
            <a:r>
              <a:rPr lang="en-US" dirty="0" smtClean="0"/>
              <a:t>UI blocks, stops responding, even if the program is working</a:t>
            </a:r>
          </a:p>
        </p:txBody>
      </p:sp>
      <p:pic>
        <p:nvPicPr>
          <p:cNvPr id="4098" name="Picture 2" descr="C:\Dropbox\Projects\Concurrent-C-Sharp\images\not-responding-sc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95400"/>
            <a:ext cx="3392054" cy="16401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099" name="Picture 3" descr="C:\Dropbox\Screenshots\Screenshot 2015-06-24 13.36.4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4" b="89448"/>
          <a:stretch/>
        </p:blipFill>
        <p:spPr bwMode="auto">
          <a:xfrm>
            <a:off x="4800600" y="3514180"/>
            <a:ext cx="3383006" cy="2958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22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Resource Access Problems</a:t>
            </a:r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6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13537</TotalTime>
  <Words>2689</Words>
  <Application>Microsoft Office PowerPoint</Application>
  <PresentationFormat>On-screen Show (4:3)</PresentationFormat>
  <Paragraphs>598</Paragraphs>
  <Slides>65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</vt:lpstr>
      <vt:lpstr>Calibri</vt:lpstr>
      <vt:lpstr>Cambria</vt:lpstr>
      <vt:lpstr>Consolas</vt:lpstr>
      <vt:lpstr>Corbel</vt:lpstr>
      <vt:lpstr>Wingdings 2</vt:lpstr>
      <vt:lpstr>Telerik Academy theme</vt:lpstr>
      <vt:lpstr>Asynchronous Programming in C#</vt:lpstr>
      <vt:lpstr>Table of Contents</vt:lpstr>
      <vt:lpstr>Table of Contents (2)</vt:lpstr>
      <vt:lpstr>Several things off the bat:</vt:lpstr>
      <vt:lpstr>Synchronous Programming</vt:lpstr>
      <vt:lpstr>Synchronous Programming</vt:lpstr>
      <vt:lpstr>Synchronous Programming Problems</vt:lpstr>
      <vt:lpstr>Synchronous Programming Problems</vt:lpstr>
      <vt:lpstr>Resource Access Problems</vt:lpstr>
      <vt:lpstr>Synchronous Programming Problems</vt:lpstr>
      <vt:lpstr>CPU-demanding Tasks Problems</vt:lpstr>
      <vt:lpstr>Async Programming</vt:lpstr>
      <vt:lpstr>Asynchronous Programming</vt:lpstr>
      <vt:lpstr>Asynchronous Code Benefits</vt:lpstr>
      <vt:lpstr>Asynchronous Code Difficulties</vt:lpstr>
      <vt:lpstr>Asynchronous Programming Difficulties</vt:lpstr>
      <vt:lpstr>Parallel Processing and Concurrency in .NET</vt:lpstr>
      <vt:lpstr>Parallelism APIs in .NET</vt:lpstr>
      <vt:lpstr>Data Parallelism </vt:lpstr>
      <vt:lpstr>Data Parallelism</vt:lpstr>
      <vt:lpstr>Simple Parallel For loop</vt:lpstr>
      <vt:lpstr>Simple Parallel ForEach loop</vt:lpstr>
      <vt:lpstr>Parallel.ForEach</vt:lpstr>
      <vt:lpstr>Exceptions in Parallel Loops</vt:lpstr>
      <vt:lpstr>Exception Handling in Parallel Loops</vt:lpstr>
      <vt:lpstr>Exception Handling in Parallel Loops</vt:lpstr>
      <vt:lpstr>Exception Handling in Parallel Loops</vt:lpstr>
      <vt:lpstr>Parallel LINQ</vt:lpstr>
      <vt:lpstr>Race Conditions 101,  Locking &amp; Interlocked Class</vt:lpstr>
      <vt:lpstr>Race Conditions (in Software)</vt:lpstr>
      <vt:lpstr>Race Conditions Example</vt:lpstr>
      <vt:lpstr>Race Conditions</vt:lpstr>
      <vt:lpstr>Races – Simple example</vt:lpstr>
      <vt:lpstr>Solving Race Conditions</vt:lpstr>
      <vt:lpstr>Locking in C#</vt:lpstr>
      <vt:lpstr>Using lock to Handle Races</vt:lpstr>
      <vt:lpstr>Locking in C# - Warnings</vt:lpstr>
      <vt:lpstr>Deadlocks</vt:lpstr>
      <vt:lpstr>Locking in C# – Other Ways</vt:lpstr>
      <vt:lpstr>Concurrent Collections</vt:lpstr>
      <vt:lpstr>Concurrent Collections</vt:lpstr>
      <vt:lpstr>Task Parallelism (TAP)</vt:lpstr>
      <vt:lpstr>TAP</vt:lpstr>
      <vt:lpstr>Tasks</vt:lpstr>
      <vt:lpstr>Fundamental Task Operations</vt:lpstr>
      <vt:lpstr>Creating and Running Tasks</vt:lpstr>
      <vt:lpstr>Creating and Running Tasks (2)</vt:lpstr>
      <vt:lpstr>Running Tasks</vt:lpstr>
      <vt:lpstr>Getting Values from Tasks</vt:lpstr>
      <vt:lpstr>Continuing Tasks</vt:lpstr>
      <vt:lpstr>Creating and Continuing Tasks</vt:lpstr>
      <vt:lpstr>Tasks Exception Handling</vt:lpstr>
      <vt:lpstr>Tasks Exception Handling</vt:lpstr>
      <vt:lpstr>Callback Problems </vt:lpstr>
      <vt:lpstr>Callback Problems : Example</vt:lpstr>
      <vt:lpstr>Tasks with async &amp; await</vt:lpstr>
      <vt:lpstr>Tasks with async &amp; await</vt:lpstr>
      <vt:lpstr>The async keyword</vt:lpstr>
      <vt:lpstr>The await keyword</vt:lpstr>
      <vt:lpstr>Tasks Without async &amp; await</vt:lpstr>
      <vt:lpstr>Tasks with async &amp; await</vt:lpstr>
      <vt:lpstr>Exceptions with async &amp; await</vt:lpstr>
      <vt:lpstr>Using Tasks with  async &amp; await</vt:lpstr>
      <vt:lpstr>Asynchronous Programming in C#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Defensive Programming, Assertions and Exceptions</dc:title>
  <dc:subject>Telerik Software Academy</dc:subject>
  <dc:creator>Svetlin Nakov</dc:creator>
  <cp:keywords>code, quality, code quality, C#, JS, programming</cp:keywords>
  <cp:lastModifiedBy>Nikolay Kostov</cp:lastModifiedBy>
  <cp:revision>1170</cp:revision>
  <dcterms:created xsi:type="dcterms:W3CDTF">2007-12-08T16:03:35Z</dcterms:created>
  <dcterms:modified xsi:type="dcterms:W3CDTF">2015-12-15T17:42:42Z</dcterms:modified>
  <cp:category>quality code, software engineering</cp:category>
</cp:coreProperties>
</file>