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7" r:id="rId2"/>
    <p:sldId id="258" r:id="rId3"/>
    <p:sldId id="308" r:id="rId4"/>
    <p:sldId id="296" r:id="rId5"/>
    <p:sldId id="297" r:id="rId6"/>
    <p:sldId id="298" r:id="rId7"/>
    <p:sldId id="306" r:id="rId8"/>
    <p:sldId id="305" r:id="rId9"/>
    <p:sldId id="301" r:id="rId10"/>
    <p:sldId id="299" r:id="rId11"/>
    <p:sldId id="300" r:id="rId12"/>
    <p:sldId id="307" r:id="rId13"/>
    <p:sldId id="29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2DDD7-03F9-4FF6-8719-2D591E3E0DF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7AD2-9F0F-44D2-85A9-184761B6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9294EC7-29EB-442A-8624-D4563A6D70D0}" type="datetime1">
              <a:rPr lang="en-US"/>
              <a:pPr/>
              <a:t>12/15/2015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3FFB9-83FF-41F0-BD3B-3ECEEAD1C81B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37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 userDrawn="1"/>
        </p:nvSpPr>
        <p:spPr>
          <a:xfrm>
            <a:off x="429085" y="5341203"/>
            <a:ext cx="457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Windows Applications for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588238"/>
            <a:ext cx="8229600" cy="1524000"/>
          </a:xfrm>
        </p:spPr>
        <p:txBody>
          <a:bodyPr/>
          <a:lstStyle/>
          <a:p>
            <a:r>
              <a:rPr lang="en-US" dirty="0" smtClean="0"/>
              <a:t>SQLite</a:t>
            </a:r>
            <a:br>
              <a:rPr lang="en-US" dirty="0" smtClean="0"/>
            </a:br>
            <a:r>
              <a:rPr lang="en-US" dirty="0" smtClean="0"/>
              <a:t>Local </a:t>
            </a:r>
            <a:r>
              <a:rPr lang="en-US" dirty="0"/>
              <a:t>Storage in UWP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48949"/>
            <a:ext cx="8229600" cy="569120"/>
          </a:xfrm>
        </p:spPr>
        <p:txBody>
          <a:bodyPr/>
          <a:lstStyle/>
          <a:p>
            <a:r>
              <a:rPr lang="en-US" dirty="0" smtClean="0"/>
              <a:t>Using SQLite in Universal Windows Platform</a:t>
            </a:r>
            <a:endParaRPr lang="bg-B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716">
            <a:off x="415381" y="3322755"/>
            <a:ext cx="1265684" cy="1580463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5" y="4718326"/>
            <a:ext cx="4020575" cy="1584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494" y="386088"/>
            <a:ext cx="3019846" cy="1714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29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Create/Update records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510666" cy="5277196"/>
          </a:xfrm>
        </p:spPr>
        <p:txBody>
          <a:bodyPr/>
          <a:lstStyle/>
          <a:p>
            <a:r>
              <a:rPr lang="en-US" sz="2800" dirty="0" smtClean="0"/>
              <a:t>Add single record to a table</a:t>
            </a:r>
          </a:p>
          <a:p>
            <a:endParaRPr lang="en-US" sz="2800" dirty="0"/>
          </a:p>
          <a:p>
            <a:r>
              <a:rPr lang="en-US" sz="2800" dirty="0" smtClean="0"/>
              <a:t>Create records to a table</a:t>
            </a:r>
          </a:p>
          <a:p>
            <a:pPr lvl="1"/>
            <a:r>
              <a:rPr lang="en-US" sz="2600" dirty="0" smtClean="0"/>
              <a:t>Any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collection can be added to the table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Update record</a:t>
            </a:r>
          </a:p>
          <a:p>
            <a:endParaRPr lang="en-US" sz="2800" dirty="0"/>
          </a:p>
          <a:p>
            <a:r>
              <a:rPr lang="en-US" sz="2800" dirty="0" smtClean="0"/>
              <a:t>Delete records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1589883"/>
            <a:ext cx="8077200" cy="400110"/>
          </a:xfrm>
        </p:spPr>
        <p:txBody>
          <a:bodyPr/>
          <a:lstStyle/>
          <a:p>
            <a:r>
              <a:rPr lang="en-US" dirty="0" smtClean="0"/>
              <a:t>await </a:t>
            </a:r>
            <a:r>
              <a:rPr lang="en-US" dirty="0" err="1" smtClean="0"/>
              <a:t>connection.InsertAsync</a:t>
            </a:r>
            <a:r>
              <a:rPr lang="en-US" dirty="0"/>
              <a:t>(new </a:t>
            </a:r>
            <a:r>
              <a:rPr lang="en-US" dirty="0" smtClean="0"/>
              <a:t>Article());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3400" y="324455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await </a:t>
            </a:r>
            <a:r>
              <a:rPr lang="en-US" dirty="0" err="1"/>
              <a:t>connection.InsertAllAsync</a:t>
            </a:r>
            <a:r>
              <a:rPr lang="en-US" dirty="0"/>
              <a:t>(new List&lt;Article&gt;());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533400" y="4377887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await </a:t>
            </a:r>
            <a:r>
              <a:rPr lang="en-US" dirty="0" err="1"/>
              <a:t>connection.UpdateAsync</a:t>
            </a:r>
            <a:r>
              <a:rPr lang="en-US" dirty="0"/>
              <a:t>(model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33400" y="5502797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await </a:t>
            </a:r>
            <a:r>
              <a:rPr lang="en-US" dirty="0" err="1"/>
              <a:t>connection.DeleteAsync</a:t>
            </a:r>
            <a:r>
              <a:rPr lang="en-US" dirty="0"/>
              <a:t>(model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Retrieve records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877985"/>
          </a:xfrm>
        </p:spPr>
        <p:txBody>
          <a:bodyPr/>
          <a:lstStyle/>
          <a:p>
            <a:r>
              <a:rPr lang="en-US" dirty="0" smtClean="0"/>
              <a:t>Query directly a table object using </a:t>
            </a:r>
            <a:r>
              <a:rPr lang="en-US" dirty="0" err="1" smtClean="0"/>
              <a:t>Linq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the connection query method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SQL command can contain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586074"/>
            <a:ext cx="8077200" cy="1015663"/>
          </a:xfrm>
        </p:spPr>
        <p:txBody>
          <a:bodyPr/>
          <a:lstStyle/>
          <a:p>
            <a:r>
              <a:rPr lang="en-US" dirty="0" err="1"/>
              <a:t>AsyncTableQuery</a:t>
            </a:r>
            <a:r>
              <a:rPr lang="en-US" dirty="0"/>
              <a:t>&lt;Article&gt; </a:t>
            </a:r>
            <a:r>
              <a:rPr lang="en-US" dirty="0"/>
              <a:t>query = </a:t>
            </a:r>
            <a:r>
              <a:rPr lang="en-US" dirty="0" err="1"/>
              <a:t>conn.Table</a:t>
            </a:r>
            <a:r>
              <a:rPr lang="en-US" dirty="0"/>
              <a:t>&lt;Article</a:t>
            </a:r>
            <a:r>
              <a:rPr lang="en-US" dirty="0" smtClean="0"/>
              <a:t>&gt;()</a:t>
            </a:r>
          </a:p>
          <a:p>
            <a:r>
              <a:rPr lang="en-US" dirty="0"/>
              <a:t> </a:t>
            </a:r>
            <a:r>
              <a:rPr lang="en-US" dirty="0" smtClean="0"/>
              <a:t>  .</a:t>
            </a:r>
            <a:r>
              <a:rPr lang="en-US" dirty="0"/>
              <a:t>Where(x =&gt; </a:t>
            </a:r>
            <a:r>
              <a:rPr lang="en-US" dirty="0" err="1"/>
              <a:t>x.Title.Contains</a:t>
            </a:r>
            <a:r>
              <a:rPr lang="en-US" dirty="0"/>
              <a:t>(title));</a:t>
            </a:r>
          </a:p>
          <a:p>
            <a:r>
              <a:rPr lang="en-US" dirty="0"/>
              <a:t>List&lt;Article&gt; </a:t>
            </a:r>
            <a:r>
              <a:rPr lang="en-US" dirty="0"/>
              <a:t>result = await </a:t>
            </a:r>
            <a:r>
              <a:rPr lang="en-US" dirty="0" err="1"/>
              <a:t>query.ToListAsync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400" y="3356279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List&lt;Article&gt; </a:t>
            </a:r>
            <a:r>
              <a:rPr lang="en-US" dirty="0" smtClean="0"/>
              <a:t>articles </a:t>
            </a:r>
            <a:r>
              <a:rPr lang="en-US" dirty="0"/>
              <a:t>= await </a:t>
            </a:r>
            <a:r>
              <a:rPr lang="en-US" dirty="0" smtClean="0"/>
              <a:t>connection</a:t>
            </a:r>
            <a:endParaRPr lang="en-US" dirty="0" smtClean="0"/>
          </a:p>
          <a:p>
            <a:r>
              <a:rPr lang="en-US" dirty="0" smtClean="0"/>
              <a:t>   .</a:t>
            </a:r>
            <a:r>
              <a:rPr lang="en-US" dirty="0" err="1"/>
              <a:t>QueryAsync</a:t>
            </a:r>
            <a:r>
              <a:rPr lang="en-US" dirty="0"/>
              <a:t>&lt;Article&gt;("SELECT * FROM Articles");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533400" y="4947914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List&lt;Article&gt; </a:t>
            </a:r>
            <a:r>
              <a:rPr lang="en-US" dirty="0" smtClean="0"/>
              <a:t>articles </a:t>
            </a:r>
            <a:r>
              <a:rPr lang="en-US" dirty="0"/>
              <a:t>= await </a:t>
            </a:r>
            <a:r>
              <a:rPr lang="en-US" dirty="0" smtClean="0"/>
              <a:t>connection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.</a:t>
            </a:r>
            <a:r>
              <a:rPr lang="en-US" dirty="0" err="1"/>
              <a:t>QueryAsync</a:t>
            </a:r>
            <a:r>
              <a:rPr lang="en-US" dirty="0"/>
              <a:t>&lt;Article</a:t>
            </a:r>
            <a:r>
              <a:rPr lang="en-US" dirty="0" smtClean="0"/>
              <a:t>&gt;("</a:t>
            </a:r>
            <a:r>
              <a:rPr lang="en-US" dirty="0"/>
              <a:t>SELECT Content FROM Articles WHERE Title = </a:t>
            </a:r>
            <a:r>
              <a:rPr lang="en-US" dirty="0" smtClean="0"/>
              <a:t>?", new </a:t>
            </a:r>
            <a:r>
              <a:rPr lang="en-US" dirty="0"/>
              <a:t>object[] </a:t>
            </a:r>
            <a:r>
              <a:rPr lang="en-US" dirty="0" smtClean="0"/>
              <a:t>{ "</a:t>
            </a:r>
            <a:r>
              <a:rPr lang="en-US" dirty="0" smtClean="0"/>
              <a:t>param1, param2" </a:t>
            </a: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656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4756"/>
            <a:ext cx="7924800" cy="685800"/>
          </a:xfrm>
        </p:spPr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531035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 descr="https://www.pingidentity.com/content/dam/pic/images/glyphs/22_Capabilities_UserProvisioningDeprovisioning_b3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1" r="10431"/>
          <a:stretch/>
        </p:blipFill>
        <p:spPr bwMode="auto">
          <a:xfrm>
            <a:off x="-29070" y="698269"/>
            <a:ext cx="5374153" cy="272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3-vso.sec.s-msft.com/dynimg/IC7968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86" y="3016870"/>
            <a:ext cx="4323312" cy="159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.graphiq.com/sites/default/files/754/media/images/SQLite_16782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5" b="25214"/>
          <a:stretch/>
        </p:blipFill>
        <p:spPr bwMode="auto">
          <a:xfrm>
            <a:off x="5345083" y="1177650"/>
            <a:ext cx="2867815" cy="14741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82" y="70641"/>
            <a:ext cx="7086600" cy="914400"/>
          </a:xfrm>
        </p:spPr>
        <p:txBody>
          <a:bodyPr/>
          <a:lstStyle/>
          <a:p>
            <a:r>
              <a:rPr lang="en-US" dirty="0" smtClean="0"/>
              <a:t>SQLite Local </a:t>
            </a:r>
            <a:r>
              <a:rPr lang="en-US" dirty="0"/>
              <a:t>Storage in UWP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73066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73079"/>
            <a:ext cx="8686800" cy="5747656"/>
          </a:xfrm>
        </p:spPr>
        <p:txBody>
          <a:bodyPr/>
          <a:lstStyle/>
          <a:p>
            <a:pPr>
              <a:lnSpc>
                <a:spcPct val="95000"/>
              </a:lnSpc>
              <a:spcAft>
                <a:spcPts val="300"/>
              </a:spcAft>
              <a:tabLst/>
            </a:pPr>
            <a:r>
              <a:rPr lang="en-US" sz="3000" dirty="0" smtClean="0"/>
              <a:t>What is SQLite?</a:t>
            </a:r>
          </a:p>
          <a:p>
            <a:pPr>
              <a:lnSpc>
                <a:spcPct val="95000"/>
              </a:lnSpc>
              <a:spcAft>
                <a:spcPts val="300"/>
              </a:spcAft>
              <a:tabLst/>
            </a:pPr>
            <a:r>
              <a:rPr lang="en-US" sz="3000" dirty="0" smtClean="0"/>
              <a:t>Setting up Visual Studio 2015 for development of UWP applications that use SQLite</a:t>
            </a:r>
          </a:p>
          <a:p>
            <a:pPr>
              <a:lnSpc>
                <a:spcPct val="95000"/>
              </a:lnSpc>
              <a:spcAft>
                <a:spcPts val="300"/>
              </a:spcAft>
              <a:tabLst/>
            </a:pPr>
            <a:r>
              <a:rPr lang="en-US" sz="3000" dirty="0" smtClean="0"/>
              <a:t>Create/Open Database</a:t>
            </a:r>
          </a:p>
          <a:p>
            <a:pPr>
              <a:lnSpc>
                <a:spcPct val="95000"/>
              </a:lnSpc>
              <a:spcAft>
                <a:spcPts val="300"/>
              </a:spcAft>
              <a:tabLst/>
            </a:pPr>
            <a:r>
              <a:rPr lang="en-US" sz="3000" dirty="0" smtClean="0"/>
              <a:t>Create Tables</a:t>
            </a:r>
          </a:p>
          <a:p>
            <a:pPr>
              <a:lnSpc>
                <a:spcPct val="95000"/>
              </a:lnSpc>
              <a:spcAft>
                <a:spcPts val="300"/>
              </a:spcAft>
              <a:tabLst/>
            </a:pPr>
            <a:r>
              <a:rPr lang="en-US" sz="3000" dirty="0" smtClean="0"/>
              <a:t>CRUD operations on records</a:t>
            </a:r>
          </a:p>
          <a:p>
            <a:pPr marL="804863" lvl="1" indent="-457200">
              <a:lnSpc>
                <a:spcPct val="95000"/>
              </a:lnSpc>
              <a:spcAft>
                <a:spcPts val="300"/>
              </a:spcAft>
            </a:pPr>
            <a:r>
              <a:rPr lang="en-US" sz="2800" dirty="0" smtClean="0"/>
              <a:t>Create record/s to table</a:t>
            </a:r>
          </a:p>
          <a:p>
            <a:pPr marL="804863" lvl="1" indent="-457200">
              <a:lnSpc>
                <a:spcPct val="95000"/>
              </a:lnSpc>
              <a:spcAft>
                <a:spcPts val="300"/>
              </a:spcAft>
            </a:pPr>
            <a:r>
              <a:rPr lang="en-US" sz="2800" dirty="0" smtClean="0"/>
              <a:t>Retrieve records</a:t>
            </a:r>
          </a:p>
          <a:p>
            <a:pPr marL="804863" lvl="1" indent="-457200">
              <a:lnSpc>
                <a:spcPct val="95000"/>
              </a:lnSpc>
              <a:spcAft>
                <a:spcPts val="300"/>
              </a:spcAft>
            </a:pPr>
            <a:r>
              <a:rPr lang="en-US" sz="2800" dirty="0" smtClean="0"/>
              <a:t>Update records</a:t>
            </a:r>
          </a:p>
          <a:p>
            <a:pPr marL="804863" lvl="1" indent="-457200">
              <a:lnSpc>
                <a:spcPct val="95000"/>
              </a:lnSpc>
              <a:spcAft>
                <a:spcPts val="300"/>
              </a:spcAft>
            </a:pPr>
            <a:r>
              <a:rPr lang="en-US" sz="2800" dirty="0" smtClean="0"/>
              <a:t>Delete records</a:t>
            </a:r>
          </a:p>
          <a:p>
            <a:pPr>
              <a:lnSpc>
                <a:spcPct val="95000"/>
              </a:lnSpc>
              <a:spcAft>
                <a:spcPts val="300"/>
              </a:spcAft>
              <a:tabLst/>
            </a:pPr>
            <a:r>
              <a:rPr lang="en-US" sz="3000" dirty="0" smtClean="0"/>
              <a:t>Drop 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66893" y="3379022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20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In-process </a:t>
            </a:r>
            <a:r>
              <a:rPr lang="en-US" dirty="0"/>
              <a:t>library that implements a self-contained, serverless, zero-configuration, transactional SQL database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library size </a:t>
            </a:r>
            <a:r>
              <a:rPr lang="en-US" dirty="0" smtClean="0"/>
              <a:t>is less </a:t>
            </a:r>
            <a:r>
              <a:rPr lang="en-US" dirty="0"/>
              <a:t>than 500KiB</a:t>
            </a:r>
            <a:endParaRPr lang="en-US" dirty="0" smtClean="0"/>
          </a:p>
          <a:p>
            <a:r>
              <a:rPr lang="en-US" dirty="0" smtClean="0"/>
              <a:t>Reads </a:t>
            </a:r>
            <a:r>
              <a:rPr lang="en-US" dirty="0"/>
              <a:t>and writes directly to ordinary disk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The database file format is </a:t>
            </a:r>
            <a:r>
              <a:rPr lang="en-US" dirty="0" smtClean="0"/>
              <a:t>cross-platform</a:t>
            </a:r>
          </a:p>
          <a:p>
            <a:r>
              <a:rPr lang="en-US" dirty="0" smtClean="0"/>
              <a:t>Free for use for any purpose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most widely deployed </a:t>
            </a: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VS for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09" y="914400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Visual Studio 2015 Update 1 or higher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Install SQLite for</a:t>
            </a:r>
            <a:br>
              <a:rPr lang="en-US" sz="2800" dirty="0" smtClean="0"/>
            </a:br>
            <a:r>
              <a:rPr lang="en-US" sz="2800" dirty="0" smtClean="0"/>
              <a:t>Universal </a:t>
            </a:r>
            <a:r>
              <a:rPr lang="en-US" sz="2800" dirty="0"/>
              <a:t>App </a:t>
            </a:r>
            <a:r>
              <a:rPr lang="en-US" sz="2800" dirty="0" smtClean="0"/>
              <a:t>Platform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Install NuGet Package</a:t>
            </a:r>
            <a:br>
              <a:rPr lang="en-US" sz="2800" dirty="0" smtClean="0"/>
            </a:b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SQLite.Net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-PCL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SQLite.Net.Async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-PCL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Add reference to SQLite</a:t>
            </a:r>
            <a:br>
              <a:rPr lang="en-US" sz="2800" dirty="0" smtClean="0"/>
            </a:br>
            <a:r>
              <a:rPr lang="en-US" sz="2800" dirty="0" smtClean="0"/>
              <a:t>for Universal App</a:t>
            </a:r>
            <a:br>
              <a:rPr lang="en-US" sz="2800" dirty="0" smtClean="0"/>
            </a:br>
            <a:r>
              <a:rPr lang="en-US" sz="2800" dirty="0" smtClean="0"/>
              <a:t>Platform</a:t>
            </a:r>
            <a:endParaRPr lang="en-US" sz="2800" dirty="0"/>
          </a:p>
          <a:p>
            <a:pPr>
              <a:spcAft>
                <a:spcPts val="1200"/>
              </a:spcAft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10" y="1440797"/>
            <a:ext cx="4033517" cy="1125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610" y="2727757"/>
            <a:ext cx="4249917" cy="1518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161" y="4407295"/>
            <a:ext cx="4601366" cy="20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Create/Open Database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07996"/>
          </a:xfrm>
        </p:spPr>
        <p:txBody>
          <a:bodyPr/>
          <a:lstStyle/>
          <a:p>
            <a:r>
              <a:rPr lang="en-US" dirty="0" smtClean="0"/>
              <a:t>To open a database </a:t>
            </a:r>
          </a:p>
          <a:p>
            <a:pPr lvl="1"/>
            <a:r>
              <a:rPr lang="en-US" dirty="0" smtClean="0"/>
              <a:t>Will be created if don't exist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28600" y="2174796"/>
            <a:ext cx="6621087" cy="4093428"/>
          </a:xfrm>
        </p:spPr>
        <p:txBody>
          <a:bodyPr/>
          <a:lstStyle/>
          <a:p>
            <a:r>
              <a:rPr lang="en-US" noProof="1" smtClean="0"/>
              <a:t>var dbFilePath = Path.Combine(</a:t>
            </a:r>
            <a:br>
              <a:rPr lang="en-US" noProof="1" smtClean="0"/>
            </a:br>
            <a:r>
              <a:rPr lang="en-US" noProof="1" smtClean="0"/>
              <a:t>    ApplicationData.Current.LocalFolder.Path,</a:t>
            </a:r>
            <a:br>
              <a:rPr lang="en-US" noProof="1" smtClean="0"/>
            </a:br>
            <a:r>
              <a:rPr lang="en-US" noProof="1" smtClean="0"/>
              <a:t>    "</a:t>
            </a:r>
            <a:r>
              <a:rPr lang="en-US" noProof="1"/>
              <a:t>db.sqlite</a:t>
            </a:r>
            <a:r>
              <a:rPr lang="en-US" noProof="1" smtClean="0"/>
              <a:t>");</a:t>
            </a:r>
          </a:p>
          <a:p>
            <a:endParaRPr lang="en-US" noProof="1" smtClean="0"/>
          </a:p>
          <a:p>
            <a:r>
              <a:rPr lang="en-US" noProof="1" smtClean="0"/>
              <a:t>var connectionFactory =</a:t>
            </a:r>
          </a:p>
          <a:p>
            <a:r>
              <a:rPr lang="en-US" noProof="1" smtClean="0"/>
              <a:t>    new Func&lt;SQLiteConnectionWithLock&gt;(</a:t>
            </a:r>
          </a:p>
          <a:p>
            <a:r>
              <a:rPr lang="en-US" noProof="1" smtClean="0"/>
              <a:t>         () =&gt; new SQLiteConnectionWithLock(</a:t>
            </a:r>
            <a:br>
              <a:rPr lang="en-US" noProof="1" smtClean="0"/>
            </a:br>
            <a:r>
              <a:rPr lang="en-US" noProof="1" smtClean="0"/>
              <a:t>             new SQLitePlatformWinRT(),</a:t>
            </a:r>
            <a:br>
              <a:rPr lang="en-US" noProof="1" smtClean="0"/>
            </a:br>
            <a:r>
              <a:rPr lang="en-US" noProof="1" smtClean="0"/>
              <a:t>             new SQLiteConnectionString(</a:t>
            </a:r>
            <a:br>
              <a:rPr lang="en-US" noProof="1" smtClean="0"/>
            </a:br>
            <a:r>
              <a:rPr lang="en-US" noProof="1" smtClean="0"/>
              <a:t>                 dbFilePath,</a:t>
            </a:r>
          </a:p>
          <a:p>
            <a:r>
              <a:rPr lang="en-US" noProof="1" smtClean="0"/>
              <a:t>                 storeDateTimeAsTicks: false)</a:t>
            </a:r>
            <a:br>
              <a:rPr lang="en-US" noProof="1" smtClean="0"/>
            </a:br>
            <a:r>
              <a:rPr lang="en-US" noProof="1" smtClean="0"/>
              <a:t>             )</a:t>
            </a:r>
            <a:br>
              <a:rPr lang="en-US" noProof="1" smtClean="0"/>
            </a:br>
            <a:r>
              <a:rPr lang="en-US" noProof="1" smtClean="0"/>
              <a:t>         );</a:t>
            </a:r>
            <a:endParaRPr lang="en-US" noProof="1"/>
          </a:p>
        </p:txBody>
      </p:sp>
      <p:pic>
        <p:nvPicPr>
          <p:cNvPr id="3074" name="Picture 2" descr="Class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66" y="914400"/>
            <a:ext cx="1828799" cy="575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– define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49284"/>
            <a:ext cx="8686800" cy="1518364"/>
          </a:xfrm>
        </p:spPr>
        <p:txBody>
          <a:bodyPr/>
          <a:lstStyle/>
          <a:p>
            <a:r>
              <a:rPr lang="en-US" sz="2800" dirty="0"/>
              <a:t>It’s possible to decorate the class and the properties with attributes defined in the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SQLite.Net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-PCL</a:t>
            </a:r>
            <a:r>
              <a:rPr lang="en-US" sz="2800" dirty="0" smtClean="0"/>
              <a:t> </a:t>
            </a:r>
            <a:r>
              <a:rPr lang="en-US" sz="2800" dirty="0"/>
              <a:t>library</a:t>
            </a:r>
          </a:p>
          <a:p>
            <a:pPr lvl="1"/>
            <a:r>
              <a:rPr lang="en-US" sz="2800" dirty="0" smtClean="0"/>
              <a:t>Class </a:t>
            </a:r>
            <a:r>
              <a:rPr lang="en-US" sz="2800" dirty="0" smtClean="0"/>
              <a:t>Attributes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2426058"/>
            <a:ext cx="8077200" cy="400110"/>
          </a:xfrm>
        </p:spPr>
        <p:txBody>
          <a:bodyPr/>
          <a:lstStyle/>
          <a:p>
            <a:r>
              <a:rPr lang="en-US" dirty="0"/>
              <a:t>[Table(Name)]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228600" y="2934843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Property attributes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533400" y="3613372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  <a:r>
              <a:rPr lang="en-US" dirty="0" err="1"/>
              <a:t>AutoIncrement</a:t>
            </a:r>
            <a:r>
              <a:rPr lang="en-US" dirty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PrimaryKey</a:t>
            </a:r>
            <a:r>
              <a:rPr lang="en-US" dirty="0"/>
              <a:t>]</a:t>
            </a:r>
          </a:p>
          <a:p>
            <a:r>
              <a:rPr lang="en-US" dirty="0"/>
              <a:t>[Column(Name)]</a:t>
            </a:r>
          </a:p>
          <a:p>
            <a:r>
              <a:rPr lang="en-US" dirty="0"/>
              <a:t>[Indexed] | [Indexed(string name, </a:t>
            </a:r>
            <a:r>
              <a:rPr lang="en-US" dirty="0" err="1"/>
              <a:t>int</a:t>
            </a:r>
            <a:r>
              <a:rPr lang="en-US" dirty="0"/>
              <a:t> order)]</a:t>
            </a:r>
          </a:p>
          <a:p>
            <a:r>
              <a:rPr lang="en-US" dirty="0"/>
              <a:t>[Unique]</a:t>
            </a:r>
          </a:p>
          <a:p>
            <a:r>
              <a:rPr lang="en-US" dirty="0"/>
              <a:t>[Ignore]</a:t>
            </a:r>
          </a:p>
          <a:p>
            <a:r>
              <a:rPr lang="en-US" dirty="0"/>
              <a:t>[</a:t>
            </a:r>
            <a:r>
              <a:rPr lang="en-US" dirty="0" err="1"/>
              <a:t>MaxLength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length)]</a:t>
            </a:r>
          </a:p>
          <a:p>
            <a:r>
              <a:rPr lang="en-US" dirty="0"/>
              <a:t>[Collation(string name)]</a:t>
            </a:r>
          </a:p>
          <a:p>
            <a:r>
              <a:rPr lang="en-US" dirty="0"/>
              <a:t>[</a:t>
            </a:r>
            <a:r>
              <a:rPr lang="en-US" dirty="0" err="1"/>
              <a:t>NotNull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11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Table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49279"/>
            <a:ext cx="8686800" cy="507318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Create single </a:t>
            </a:r>
            <a:r>
              <a:rPr lang="en-US" sz="2800" dirty="0" smtClean="0"/>
              <a:t>table</a:t>
            </a:r>
            <a:endParaRPr lang="en-US" sz="28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Create multiple </a:t>
            </a:r>
            <a:r>
              <a:rPr lang="en-US" sz="2800" dirty="0" smtClean="0"/>
              <a:t>tables </a:t>
            </a:r>
            <a:r>
              <a:rPr lang="en-US" sz="2800" dirty="0"/>
              <a:t>at once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If </a:t>
            </a:r>
            <a:r>
              <a:rPr lang="en-US" sz="2800" dirty="0" smtClean="0"/>
              <a:t>table is </a:t>
            </a:r>
            <a:r>
              <a:rPr lang="en-US" sz="2800" dirty="0"/>
              <a:t>not </a:t>
            </a:r>
            <a:r>
              <a:rPr lang="en-US" sz="2800" dirty="0" smtClean="0"/>
              <a:t>founded </a:t>
            </a:r>
            <a:r>
              <a:rPr lang="en-US" sz="2800" dirty="0"/>
              <a:t>in the database it will create it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If the class that represent the table row has changed, the method will try to update the SQLite table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Only </a:t>
            </a:r>
            <a:r>
              <a:rPr lang="en-US" sz="2800" dirty="0"/>
              <a:t>the adding of new columns is </a:t>
            </a:r>
            <a:r>
              <a:rPr lang="en-US" sz="2800" dirty="0" smtClean="0"/>
              <a:t>supported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1506495"/>
            <a:ext cx="8077200" cy="707886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connection = </a:t>
            </a:r>
            <a:r>
              <a:rPr lang="en-US" dirty="0" err="1"/>
              <a:t>this.GetDbConnectionAsync</a:t>
            </a:r>
            <a:r>
              <a:rPr lang="en-US" dirty="0"/>
              <a:t>();</a:t>
            </a:r>
          </a:p>
          <a:p>
            <a:r>
              <a:rPr lang="en-US" dirty="0" smtClean="0"/>
              <a:t>await </a:t>
            </a:r>
            <a:r>
              <a:rPr lang="en-US" dirty="0" err="1"/>
              <a:t>connection.CreateTableAsync</a:t>
            </a:r>
            <a:r>
              <a:rPr lang="en-US" dirty="0"/>
              <a:t>&lt;</a:t>
            </a:r>
            <a:r>
              <a:rPr lang="en-US" dirty="0" err="1"/>
              <a:t>UserItem</a:t>
            </a:r>
            <a:r>
              <a:rPr lang="en-US" dirty="0"/>
              <a:t>&gt;();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3400" y="298746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connection = </a:t>
            </a:r>
            <a:r>
              <a:rPr lang="en-US" dirty="0" err="1"/>
              <a:t>this.GetDbConnectionAsync</a:t>
            </a:r>
            <a:r>
              <a:rPr lang="en-US" dirty="0"/>
              <a:t>();</a:t>
            </a:r>
          </a:p>
          <a:p>
            <a:r>
              <a:rPr lang="en-US" dirty="0" smtClean="0"/>
              <a:t>await </a:t>
            </a:r>
            <a:r>
              <a:rPr lang="en-US" dirty="0" err="1" smtClean="0"/>
              <a:t>conn.CreateTablesAsync</a:t>
            </a:r>
            <a:r>
              <a:rPr lang="en-US" dirty="0" smtClean="0"/>
              <a:t>&lt;Model1, Model2, Model3&gt;();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80065"/>
            <a:ext cx="7924800" cy="685800"/>
          </a:xfrm>
        </p:spPr>
        <p:txBody>
          <a:bodyPr/>
          <a:lstStyle/>
          <a:p>
            <a:r>
              <a:rPr lang="en-US" dirty="0" smtClean="0"/>
              <a:t>Create/Open Database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06344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http://www.brianjcoleman.com/wp-content/uploads/2013/03/SQLite_manager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04" y="393529"/>
            <a:ext cx="3187392" cy="424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15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047405"/>
            <a:ext cx="7924800" cy="685800"/>
          </a:xfrm>
        </p:spPr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pic>
        <p:nvPicPr>
          <p:cNvPr id="2050" name="Picture 2" descr="https://www.pingidentity.com/content/dam/pic/images/glyphs/22_Capabilities_UserProvisioningDeprovisioning_b3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1" r="10431"/>
          <a:stretch/>
        </p:blipFill>
        <p:spPr bwMode="auto">
          <a:xfrm>
            <a:off x="276313" y="1733205"/>
            <a:ext cx="8591374" cy="43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2235</TotalTime>
  <Words>446</Words>
  <Application>Microsoft Office PowerPoint</Application>
  <PresentationFormat>On-screen Show (4:3)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SQLite Local Storage in UWP</vt:lpstr>
      <vt:lpstr>Table of Contents</vt:lpstr>
      <vt:lpstr>What is SQLite?</vt:lpstr>
      <vt:lpstr>Setup VS for SQLite</vt:lpstr>
      <vt:lpstr>Create/Open Database</vt:lpstr>
      <vt:lpstr>Create Table – define model</vt:lpstr>
      <vt:lpstr>Create Table</vt:lpstr>
      <vt:lpstr>Create/Open Database</vt:lpstr>
      <vt:lpstr>CRUD Operations</vt:lpstr>
      <vt:lpstr>Create/Update records</vt:lpstr>
      <vt:lpstr>Retrieve records</vt:lpstr>
      <vt:lpstr>CRUD Operations</vt:lpstr>
      <vt:lpstr>SQLite Local Storage in UWP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Universal Data Storage</dc:title>
  <dc:creator>Telerik Academy</dc:creator>
  <cp:lastModifiedBy>Nikolay Kostov</cp:lastModifiedBy>
  <cp:revision>224</cp:revision>
  <dcterms:created xsi:type="dcterms:W3CDTF">2013-03-07T17:10:55Z</dcterms:created>
  <dcterms:modified xsi:type="dcterms:W3CDTF">2015-12-15T22:04:12Z</dcterms:modified>
</cp:coreProperties>
</file>