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466.08496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4-09-26T08:16:11.164"/>
    </inkml:context>
    <inkml:brush xml:id="br0">
      <inkml:brushProperty name="width" value="0.26667" units="cm"/>
      <inkml:brushProperty name="height" value="0.53333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25 549 0,'0'0'1'0,"0"0"-10"15,0 0 14-15,0 0 4 16,0 0 8-16,0 0-9 16,0 0-10-16,0 0 4 15,0 0-15-15,0 0-50 16,0 0-52-16,0-4-1 16,0-5 41-16,0-3-35 15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bg>
      <p:bgPr>
        <a:solidFill>
          <a:srgbClr val="43A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2896964"/>
            <a:ext cx="10839448" cy="686946"/>
          </a:xfrm>
        </p:spPr>
        <p:txBody>
          <a:bodyPr anchor="ctr">
            <a:noAutofit/>
          </a:bodyPr>
          <a:lstStyle>
            <a:lvl1pPr algn="l">
              <a:defRPr sz="5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3645231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153080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/>
        </p:nvSpPr>
        <p:spPr>
          <a:xfrm rot="2700000">
            <a:off x="-2913925" y="-3497970"/>
            <a:ext cx="5067267" cy="5046995"/>
          </a:xfrm>
          <a:prstGeom prst="rect">
            <a:avLst/>
          </a:prstGeom>
          <a:solidFill>
            <a:srgbClr val="5C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056608" y="4322808"/>
              <a:ext cx="36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4208" y="4267008"/>
                <a:ext cx="65160" cy="129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6" y="159025"/>
            <a:ext cx="3920334" cy="1304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4204" y="6979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89" y="4171400"/>
            <a:ext cx="2983775" cy="33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3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1pPr>
              <a:defRPr sz="3200"/>
            </a:lvl1pPr>
            <a:lvl2pPr>
              <a:buClr>
                <a:srgbClr val="71BF44"/>
              </a:buClr>
              <a:defRPr sz="2400"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70" y="0"/>
            <a:ext cx="1145672" cy="1270655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088334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283189" y="1486895"/>
            <a:ext cx="5493523" cy="4261444"/>
          </a:xfrm>
        </p:spPr>
        <p:txBody>
          <a:bodyPr/>
          <a:lstStyle>
            <a:lvl1pPr>
              <a:defRPr sz="3200"/>
            </a:lvl1pPr>
            <a:lvl2pPr>
              <a:buClr>
                <a:srgbClr val="71BF44"/>
              </a:buClr>
              <a:defRPr sz="2400"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23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70" y="0"/>
            <a:ext cx="1145672" cy="1270655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4576768"/>
          </a:xfrm>
        </p:spPr>
        <p:txBody>
          <a:bodyPr/>
          <a:lstStyle>
            <a:lvl1pPr>
              <a:buClr>
                <a:schemeClr val="accent4"/>
              </a:buClr>
              <a:defRPr sz="2800"/>
            </a:lvl1pPr>
            <a:lvl2pPr>
              <a:buClr>
                <a:schemeClr val="accent4"/>
              </a:buClr>
              <a:defRPr sz="2400"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4576768"/>
          </a:xfrm>
        </p:spPr>
        <p:txBody>
          <a:bodyPr/>
          <a:lstStyle>
            <a:lvl1pPr>
              <a:buClr>
                <a:schemeClr val="accent4"/>
              </a:buClr>
              <a:defRPr sz="2800"/>
            </a:lvl1pPr>
            <a:lvl2pPr>
              <a:buClr>
                <a:schemeClr val="accent4"/>
              </a:buClr>
              <a:defRPr sz="2400"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97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2BCD4A-FF19-4C5A-813F-6B7C9AF3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2894606-E36F-4F8B-98A2-06EF224F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6BE3A7E-B315-42C1-9046-436867E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73C5-2D0A-4B8B-8297-535EC6C0052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A530FAC-6D7C-4D79-A0AA-91B33CE4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F513F0A-AC64-4EE8-B62A-E5164EF5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slide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1176" y="6516569"/>
            <a:ext cx="600075" cy="232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1pPr>
    </p:titleStyle>
    <p:bodyStyle>
      <a:lvl1pPr marL="571500" indent="-571500" algn="l" defTabSz="91440" rtl="0" eaLnBrk="1" latinLnBrk="0" hangingPunct="1">
        <a:lnSpc>
          <a:spcPct val="90000"/>
        </a:lnSpc>
        <a:spcBef>
          <a:spcPts val="10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rgbClr val="21242C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0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8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6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lto:donchominkov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minkov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8E45B10-849E-4E3D-AEA7-29E86348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Android with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DD3ADC9-3785-4EE1-B315-C2F1D95E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52" y="3955773"/>
            <a:ext cx="10839448" cy="446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Simplify the execution of </a:t>
            </a:r>
            <a:r>
              <a:rPr lang="en-US" dirty="0" err="1"/>
              <a:t>async</a:t>
            </a:r>
            <a:r>
              <a:rPr lang="en-US" dirty="0"/>
              <a:t> and concurrent tasks</a:t>
            </a:r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8837421D-8977-4F5F-A1C7-58B750A98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2" y="4463622"/>
            <a:ext cx="2757488" cy="390525"/>
          </a:xfrm>
        </p:spPr>
        <p:txBody>
          <a:bodyPr/>
          <a:lstStyle/>
          <a:p>
            <a:r>
              <a:rPr lang="en-US" dirty="0"/>
              <a:t>18 October 2017</a:t>
            </a:r>
          </a:p>
        </p:txBody>
      </p:sp>
    </p:spTree>
    <p:extLst>
      <p:ext uri="{BB962C8B-B14F-4D97-AF65-F5344CB8AC3E}">
        <p14:creationId xmlns:p14="http://schemas.microsoft.com/office/powerpoint/2010/main" val="9309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A61C3C34-1DC4-4F45-AFF2-7B748CC1B8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0C687DA-8D06-4A5C-A039-7363D9F5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Http Requests with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9D38E7F-6E3C-4C03-99B7-513E0F0D0DA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6796BF07-8AA6-4364-A042-271476C377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820DDDD-D643-46A1-967F-CF98AC0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Images with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3A1FA28-7747-47E4-83CE-31D1024A15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8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83A74361-D8BE-4931-B1DA-1FE96EE0BD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5EE34A6-5757-432D-A94D-0FD979E3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with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B0C4270-C27D-4319-8D48-B4E13D961F7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A6D53E4-49BC-4183-B4E0-89549F337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81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D51119A7-DEB3-450B-BDCA-8579C68C4B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0" y="1486893"/>
            <a:ext cx="6852112" cy="498872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Doncho Minkov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Principal Technical Trainer @ Telerik Academy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10+ years in IT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7 as a trainer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Front-end developer by heart</a:t>
            </a:r>
          </a:p>
          <a:p>
            <a:pPr lvl="3">
              <a:lnSpc>
                <a:spcPct val="110000"/>
              </a:lnSpc>
            </a:pPr>
            <a:r>
              <a:rPr lang="en-US" dirty="0"/>
              <a:t>Software developer by need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Experience with all popular mobile platforms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Android, iOS, Windows</a:t>
            </a:r>
          </a:p>
          <a:p>
            <a:pPr lvl="1">
              <a:lnSpc>
                <a:spcPct val="110000"/>
              </a:lnSpc>
            </a:pPr>
            <a:r>
              <a:rPr lang="nl-NL" dirty="0"/>
              <a:t>Fluent in Android, Node.js, Angular, Java, C++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Deep knowledge of Data Structures and Algorithms</a:t>
            </a:r>
            <a:br>
              <a:rPr lang="en-US" dirty="0"/>
            </a:br>
            <a:endParaRPr lang="en-US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9E58EA2-9E5C-4F9A-8182-E1E5C955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1026" name="Picture 2" descr="https://github.com/Minkov/reactivex-android-seminar/raw/master/imgs/doncho-minkov.jpeg">
            <a:extLst>
              <a:ext uri="{FF2B5EF4-FFF2-40B4-BE49-F238E27FC236}">
                <a16:creationId xmlns:a16="http://schemas.microsoft.com/office/drawing/2014/main" id="{509B8350-4A49-4B76-AF79-7198557B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43" y="-81024"/>
            <a:ext cx="4364182" cy="4364182"/>
          </a:xfrm>
          <a:prstGeom prst="roundRect">
            <a:avLst>
              <a:gd name="adj" fmla="val 26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52D1BB0A-11E7-4DD4-8C37-6780ED0E3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843" y="4479376"/>
            <a:ext cx="581822" cy="58182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28178210-EC33-476F-A47A-1B32C42C6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2739" y="5893792"/>
            <a:ext cx="572731" cy="581822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id="{0BEDE2FB-F212-4F06-9499-51C0D071E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43" y="5186584"/>
            <a:ext cx="576627" cy="581822"/>
          </a:xfrm>
          <a:prstGeom prst="rect">
            <a:avLst/>
          </a:prstGeom>
        </p:spPr>
      </p:pic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D50D4F95-2304-4F90-80C7-D3C9188C202E}"/>
              </a:ext>
            </a:extLst>
          </p:cNvPr>
          <p:cNvSpPr/>
          <p:nvPr/>
        </p:nvSpPr>
        <p:spPr>
          <a:xfrm>
            <a:off x="8648903" y="4479376"/>
            <a:ext cx="3345084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Github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авоъгълник 27">
            <a:extLst>
              <a:ext uri="{FF2B5EF4-FFF2-40B4-BE49-F238E27FC236}">
                <a16:creationId xmlns:a16="http://schemas.microsoft.com/office/drawing/2014/main" id="{31DBD4D2-9BCD-4B3B-88E7-945B118AD153}"/>
              </a:ext>
            </a:extLst>
          </p:cNvPr>
          <p:cNvSpPr/>
          <p:nvPr/>
        </p:nvSpPr>
        <p:spPr>
          <a:xfrm>
            <a:off x="8648903" y="5186584"/>
            <a:ext cx="3473526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</a:p>
        </p:txBody>
      </p:sp>
      <p:sp>
        <p:nvSpPr>
          <p:cNvPr id="29" name="Правоъгълник 28">
            <a:extLst>
              <a:ext uri="{FF2B5EF4-FFF2-40B4-BE49-F238E27FC236}">
                <a16:creationId xmlns:a16="http://schemas.microsoft.com/office/drawing/2014/main" id="{E3A7E747-EE68-4785-BF85-5D0A982DADEE}"/>
              </a:ext>
            </a:extLst>
          </p:cNvPr>
          <p:cNvSpPr/>
          <p:nvPr/>
        </p:nvSpPr>
        <p:spPr>
          <a:xfrm>
            <a:off x="8648903" y="5893792"/>
            <a:ext cx="3473526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E-mail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AF9C52BE-CF7C-4BB7-A6CE-7EB4E775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A5A3ACA2-6C31-4B20-8CFD-3CD15CAE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programming in Android</a:t>
            </a:r>
          </a:p>
          <a:p>
            <a:pPr lvl="1"/>
            <a:r>
              <a:rPr lang="en-US" dirty="0" err="1"/>
              <a:t>AsyncTask</a:t>
            </a:r>
            <a:r>
              <a:rPr lang="en-US" dirty="0"/>
              <a:t>, Threads,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Brief intro, Observables, Observers, Schedulers</a:t>
            </a:r>
          </a:p>
          <a:p>
            <a:pPr lvl="1"/>
            <a:r>
              <a:rPr lang="en-US" dirty="0"/>
              <a:t>Installation</a:t>
            </a:r>
          </a:p>
          <a:p>
            <a:r>
              <a:rPr lang="en-US" dirty="0"/>
              <a:t>Handling </a:t>
            </a:r>
            <a:r>
              <a:rPr lang="en-US" dirty="0" err="1"/>
              <a:t>async</a:t>
            </a:r>
            <a:r>
              <a:rPr lang="en-US" dirty="0"/>
              <a:t> tasks with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Simple HTTP</a:t>
            </a:r>
          </a:p>
          <a:p>
            <a:r>
              <a:rPr lang="en-US" dirty="0"/>
              <a:t>Unit testing with </a:t>
            </a:r>
            <a:r>
              <a:rPr lang="en-US" dirty="0" err="1"/>
              <a:t>ReactiveX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1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A02DCB-263B-44EC-8540-F98F6643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Android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DDFB02E2-D6D8-478E-B5E0-9F65AA87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Async</a:t>
            </a:r>
            <a:r>
              <a:rPr lang="en-US" dirty="0"/>
              <a:t> code with </a:t>
            </a:r>
            <a:r>
              <a:rPr lang="en-US" dirty="0" err="1"/>
              <a:t>AsyncTask</a:t>
            </a:r>
            <a:r>
              <a:rPr lang="en-US" dirty="0"/>
              <a:t>&lt;&gt;: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Inherit the </a:t>
            </a:r>
            <a:r>
              <a:rPr lang="en-US" dirty="0" err="1"/>
              <a:t>AsyncTask</a:t>
            </a:r>
            <a:r>
              <a:rPr lang="en-US" dirty="0"/>
              <a:t>&lt;</a:t>
            </a:r>
            <a:r>
              <a:rPr lang="en-US" dirty="0" err="1"/>
              <a:t>Params</a:t>
            </a:r>
            <a:r>
              <a:rPr lang="en-US" dirty="0"/>
              <a:t>, Progress, Result&gt; class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 the execute(...</a:t>
            </a:r>
            <a:r>
              <a:rPr lang="en-US" dirty="0" err="1"/>
              <a:t>params</a:t>
            </a:r>
            <a:r>
              <a:rPr lang="en-US" dirty="0"/>
              <a:t>) method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code in the </a:t>
            </a:r>
            <a:r>
              <a:rPr lang="en-US" dirty="0" err="1"/>
              <a:t>doInBackground</a:t>
            </a:r>
            <a:r>
              <a:rPr lang="en-US" dirty="0"/>
              <a:t>(...) method will be executed asynchronously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i.e. in a background thread</a:t>
            </a:r>
          </a:p>
        </p:txBody>
      </p:sp>
    </p:spTree>
    <p:extLst>
      <p:ext uri="{BB962C8B-B14F-4D97-AF65-F5344CB8AC3E}">
        <p14:creationId xmlns:p14="http://schemas.microsoft.com/office/powerpoint/2010/main" val="215837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994FA68-5700-4499-B4F3-D0D9FC01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Task: Demo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5723EDC1-0A3A-4D29-B301-B5CE4F59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2" y="1551482"/>
            <a:ext cx="10363200" cy="5163721"/>
          </a:xfrm>
        </p:spPr>
        <p:txBody>
          <a:bodyPr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MyAsyncTask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AsyncTask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doInBackground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Asynchronous code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(....)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Activity setup code */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MyAsyncTask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400" i="1" dirty="0" err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i="1" dirty="0" err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/>
          </a:p>
        </p:txBody>
      </p:sp>
      <p:sp>
        <p:nvSpPr>
          <p:cNvPr id="7" name="Контейнер за съдържание 4">
            <a:extLst>
              <a:ext uri="{FF2B5EF4-FFF2-40B4-BE49-F238E27FC236}">
                <a16:creationId xmlns:a16="http://schemas.microsoft.com/office/drawing/2014/main" id="{D1FC0D8D-C415-4BC2-8311-8249F516B139}"/>
              </a:ext>
            </a:extLst>
          </p:cNvPr>
          <p:cNvSpPr txBox="1">
            <a:spLocks/>
          </p:cNvSpPr>
          <p:nvPr/>
        </p:nvSpPr>
        <p:spPr>
          <a:xfrm>
            <a:off x="417622" y="1079434"/>
            <a:ext cx="103632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571500" indent="-571500" algn="l" defTabSz="914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2400" kern="1200" baseline="0">
                <a:solidFill>
                  <a:srgbClr val="21242C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Doing </a:t>
            </a:r>
            <a:r>
              <a:rPr lang="en-US" dirty="0" err="1"/>
              <a:t>async</a:t>
            </a:r>
            <a:r>
              <a:rPr lang="en-US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325425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C8D24935-2131-4744-B547-EE98476248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0" y="1486894"/>
            <a:ext cx="4944079" cy="4261444"/>
          </a:xfrm>
        </p:spPr>
        <p:txBody>
          <a:bodyPr>
            <a:normAutofit/>
          </a:bodyPr>
          <a:lstStyle/>
          <a:p>
            <a:r>
              <a:rPr lang="en-US" sz="4000" dirty="0"/>
              <a:t>Pros</a:t>
            </a:r>
          </a:p>
          <a:p>
            <a:pPr lvl="1"/>
            <a:r>
              <a:rPr lang="en-US" sz="3200" dirty="0"/>
              <a:t>Relatively simple</a:t>
            </a:r>
          </a:p>
          <a:p>
            <a:pPr lvl="1"/>
            <a:r>
              <a:rPr lang="en-US" sz="3200" dirty="0"/>
              <a:t>Native</a:t>
            </a:r>
          </a:p>
          <a:p>
            <a:endParaRPr lang="en-US" sz="400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F95C0D-94D1-4764-B95E-3DECE986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AsyncTast</a:t>
            </a:r>
            <a:r>
              <a:rPr lang="en-US" dirty="0"/>
              <a:t>&lt;&gt; Pros &amp; Cons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281DAF93-996C-487B-8E81-E59F0EA501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82229" y="1486895"/>
            <a:ext cx="5266480" cy="4261444"/>
          </a:xfrm>
        </p:spPr>
        <p:txBody>
          <a:bodyPr/>
          <a:lstStyle/>
          <a:p>
            <a:r>
              <a:rPr lang="en-US" sz="4000" dirty="0"/>
              <a:t>Cons</a:t>
            </a:r>
          </a:p>
          <a:p>
            <a:pPr lvl="1"/>
            <a:r>
              <a:rPr lang="en-US" sz="3200" dirty="0"/>
              <a:t>Problems with scopes</a:t>
            </a:r>
          </a:p>
          <a:p>
            <a:pPr lvl="1"/>
            <a:r>
              <a:rPr lang="en-US" sz="3200" dirty="0"/>
              <a:t>Hard to reuse</a:t>
            </a:r>
          </a:p>
          <a:p>
            <a:pPr lvl="1"/>
            <a:r>
              <a:rPr lang="en-US" sz="3200" dirty="0"/>
              <a:t>Error handling is a nightmare</a:t>
            </a:r>
          </a:p>
          <a:p>
            <a:pPr lvl="1"/>
            <a:r>
              <a:rPr lang="en-US" sz="3200" dirty="0"/>
              <a:t>Really hard to unit test!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83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CFA255-0659-470D-A425-9BE1E0AA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(</a:t>
            </a:r>
            <a:r>
              <a:rPr lang="en-US" dirty="0" err="1"/>
              <a:t>RxJava</a:t>
            </a:r>
            <a:r>
              <a:rPr lang="en-US" dirty="0"/>
              <a:t>, </a:t>
            </a:r>
            <a:r>
              <a:rPr lang="en-US" dirty="0" err="1"/>
              <a:t>RxAndroid</a:t>
            </a:r>
            <a:r>
              <a:rPr lang="en-US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5D53831-7104-4FAE-A636-A0D8CA38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2" y="1157468"/>
            <a:ext cx="10363200" cy="5238565"/>
          </a:xfrm>
        </p:spPr>
        <p:txBody>
          <a:bodyPr>
            <a:normAutofit/>
          </a:bodyPr>
          <a:lstStyle/>
          <a:p>
            <a:r>
              <a:rPr lang="en-US" dirty="0" err="1"/>
              <a:t>ReactiveX</a:t>
            </a:r>
            <a:r>
              <a:rPr lang="en-US" dirty="0"/>
              <a:t> is an easy way to handle </a:t>
            </a:r>
            <a:r>
              <a:rPr lang="en-US" dirty="0" err="1"/>
              <a:t>async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Embraces paradigms from functional and reactive programming</a:t>
            </a:r>
          </a:p>
          <a:p>
            <a:pPr lvl="1"/>
            <a:r>
              <a:rPr lang="en-US" dirty="0"/>
              <a:t>Data and event-driven usage</a:t>
            </a:r>
          </a:p>
          <a:p>
            <a:pPr lvl="1"/>
            <a:r>
              <a:rPr lang="en-US" dirty="0"/>
              <a:t>Provides very good </a:t>
            </a:r>
            <a:r>
              <a:rPr lang="en-US" dirty="0" err="1"/>
              <a:t>async</a:t>
            </a:r>
            <a:r>
              <a:rPr lang="en-US" dirty="0"/>
              <a:t> error handling</a:t>
            </a:r>
          </a:p>
          <a:p>
            <a:pPr lvl="2"/>
            <a:r>
              <a:rPr lang="en-US" dirty="0"/>
              <a:t>Handles callback hell and stuff...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operations are chained much like functions on </a:t>
            </a:r>
            <a:r>
              <a:rPr lang="en-US" dirty="0" err="1"/>
              <a:t>iteratables</a:t>
            </a:r>
            <a:r>
              <a:rPr lang="en-US" dirty="0"/>
              <a:t> (arrays, lists)</a:t>
            </a:r>
          </a:p>
          <a:p>
            <a:pPr lvl="2"/>
            <a:r>
              <a:rPr lang="en-US" dirty="0"/>
              <a:t>map(), .filter(), etc...</a:t>
            </a:r>
          </a:p>
          <a:p>
            <a:pPr lvl="1"/>
            <a:r>
              <a:rPr lang="en-US" dirty="0"/>
              <a:t>Easy way to execute your code in new threads</a:t>
            </a:r>
          </a:p>
          <a:p>
            <a:pPr lvl="1"/>
            <a:r>
              <a:rPr lang="en-US" dirty="0"/>
              <a:t>Lazy execution</a:t>
            </a:r>
          </a:p>
          <a:p>
            <a:pPr lvl="2"/>
            <a:r>
              <a:rPr lang="en-US" dirty="0" err="1"/>
              <a:t>Async</a:t>
            </a:r>
            <a:r>
              <a:rPr lang="en-US" dirty="0"/>
              <a:t> operations are not executed if an observe() method is not called</a:t>
            </a:r>
          </a:p>
          <a:p>
            <a:pPr lvl="1"/>
            <a:r>
              <a:rPr lang="en-US" dirty="0"/>
              <a:t>Support for many languages and platforms</a:t>
            </a:r>
          </a:p>
          <a:p>
            <a:pPr lvl="2"/>
            <a:r>
              <a:rPr lang="en-US" dirty="0"/>
              <a:t>Some are Java, C#, JavaScript/TypeScript, Python, C++, Swift</a:t>
            </a:r>
          </a:p>
        </p:txBody>
      </p:sp>
    </p:spTree>
    <p:extLst>
      <p:ext uri="{BB962C8B-B14F-4D97-AF65-F5344CB8AC3E}">
        <p14:creationId xmlns:p14="http://schemas.microsoft.com/office/powerpoint/2010/main" val="421180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AA30A0-82D2-4B77-A9FB-608F082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FB44CFC-8C34-4A01-AF74-7FF6AF22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2" y="1504709"/>
            <a:ext cx="10363200" cy="4891324"/>
          </a:xfrm>
        </p:spPr>
        <p:txBody>
          <a:bodyPr>
            <a:normAutofit/>
          </a:bodyPr>
          <a:lstStyle/>
          <a:p>
            <a:r>
              <a:rPr lang="en-US" sz="3200" dirty="0" err="1"/>
              <a:t>ReactiveX</a:t>
            </a:r>
            <a:r>
              <a:rPr lang="en-US" sz="3200" dirty="0"/>
              <a:t> is built of three core components</a:t>
            </a:r>
          </a:p>
          <a:p>
            <a:pPr lvl="1"/>
            <a:r>
              <a:rPr lang="en-US" sz="2800" dirty="0"/>
              <a:t>Observable</a:t>
            </a:r>
          </a:p>
          <a:p>
            <a:pPr lvl="2"/>
            <a:r>
              <a:rPr lang="en-US" sz="2400" dirty="0"/>
              <a:t>Built with Observer object</a:t>
            </a:r>
          </a:p>
          <a:p>
            <a:pPr lvl="2"/>
            <a:r>
              <a:rPr lang="en-US" sz="2400" dirty="0"/>
              <a:t>Entry point for ~90% of the </a:t>
            </a:r>
            <a:r>
              <a:rPr lang="en-US" sz="2400" dirty="0" err="1"/>
              <a:t>ReactiveX</a:t>
            </a:r>
            <a:r>
              <a:rPr lang="en-US" sz="2400" dirty="0"/>
              <a:t> APIs</a:t>
            </a:r>
          </a:p>
          <a:p>
            <a:pPr lvl="2"/>
            <a:r>
              <a:rPr lang="en-US" sz="2400" dirty="0"/>
              <a:t>Emits changes from the </a:t>
            </a:r>
            <a:r>
              <a:rPr lang="en-US" sz="2400" dirty="0" err="1"/>
              <a:t>async</a:t>
            </a:r>
            <a:r>
              <a:rPr lang="en-US" sz="2400" dirty="0"/>
              <a:t> operation</a:t>
            </a:r>
          </a:p>
          <a:p>
            <a:pPr lvl="1"/>
            <a:r>
              <a:rPr lang="en-US" sz="2800" dirty="0"/>
              <a:t>Observer</a:t>
            </a:r>
          </a:p>
          <a:p>
            <a:pPr lvl="2"/>
            <a:r>
              <a:rPr lang="en-US" sz="2400" dirty="0"/>
              <a:t>Observable pattern</a:t>
            </a:r>
          </a:p>
          <a:p>
            <a:pPr lvl="2"/>
            <a:r>
              <a:rPr lang="en-US" sz="2400" dirty="0"/>
              <a:t>Observers on observables and react to changes</a:t>
            </a:r>
          </a:p>
          <a:p>
            <a:pPr lvl="1"/>
            <a:r>
              <a:rPr lang="en-US" sz="2800" dirty="0"/>
              <a:t>Schedulers</a:t>
            </a:r>
          </a:p>
          <a:p>
            <a:pPr lvl="2"/>
            <a:r>
              <a:rPr lang="en-US" sz="2400" dirty="0"/>
              <a:t>Control on which thread the </a:t>
            </a:r>
            <a:r>
              <a:rPr lang="en-US" sz="2400" dirty="0" err="1"/>
              <a:t>async</a:t>
            </a:r>
            <a:r>
              <a:rPr lang="en-US" sz="2400" dirty="0"/>
              <a:t> operation will be executed</a:t>
            </a:r>
          </a:p>
          <a:p>
            <a:pPr lvl="3"/>
            <a:r>
              <a:rPr lang="en-US" sz="2200" dirty="0"/>
              <a:t>Pure Java schedulers and </a:t>
            </a:r>
            <a:r>
              <a:rPr lang="en-US" sz="2200" dirty="0" err="1"/>
              <a:t>AndroidSchedulers</a:t>
            </a:r>
            <a:r>
              <a:rPr lang="en-US" sz="2200" dirty="0"/>
              <a:t> (UI Thread)</a:t>
            </a:r>
          </a:p>
        </p:txBody>
      </p:sp>
    </p:spTree>
    <p:extLst>
      <p:ext uri="{BB962C8B-B14F-4D97-AF65-F5344CB8AC3E}">
        <p14:creationId xmlns:p14="http://schemas.microsoft.com/office/powerpoint/2010/main" val="306792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55B6AB4-2083-42DF-A66E-2DEF8C1844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1" y="1486893"/>
            <a:ext cx="5048249" cy="47634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observable:</a:t>
            </a:r>
          </a:p>
          <a:p>
            <a:endParaRPr lang="en-US" sz="2000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getObservable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onNext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(++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e.onComplete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3DB5C9-6192-487A-A9A3-C51F059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Simple </a:t>
            </a:r>
            <a:r>
              <a:rPr lang="en-US" dirty="0" err="1"/>
              <a:t>async</a:t>
            </a:r>
            <a:r>
              <a:rPr lang="en-US" dirty="0"/>
              <a:t> operation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0070CB68-2442-4FA5-87A3-6A8C83E926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78997" y="1486894"/>
            <a:ext cx="6197716" cy="4763434"/>
          </a:xfrm>
        </p:spPr>
        <p:txBody>
          <a:bodyPr>
            <a:normAutofit/>
          </a:bodyPr>
          <a:lstStyle/>
          <a:p>
            <a:r>
              <a:rPr lang="en-US" dirty="0"/>
              <a:t>Use the observable: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getObservable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subscribeOn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Schedulers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observeOn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AndroidSchedulers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mainThread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use the values */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66666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The handler controls where the operations will be executed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64699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academy-light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Бледи тел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-academy-light" id="{F67D4233-BB18-4DFC-B760-B943CB414778}" vid="{1796F72D-590D-4BA1-B12F-6E7A57454D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telerik-academy-light</Template>
  <TotalTime>97</TotalTime>
  <Words>522</Words>
  <Application>Microsoft Office PowerPoint</Application>
  <PresentationFormat>Широк екран</PresentationFormat>
  <Paragraphs>108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20" baseType="lpstr">
      <vt:lpstr>Arial</vt:lpstr>
      <vt:lpstr>Calibri</vt:lpstr>
      <vt:lpstr>Lato</vt:lpstr>
      <vt:lpstr>Open Sans</vt:lpstr>
      <vt:lpstr>Open Sans Light</vt:lpstr>
      <vt:lpstr>Times New Roman</vt:lpstr>
      <vt:lpstr>telerik-academy-light</vt:lpstr>
      <vt:lpstr>Async Programming in Android with ReactiveX</vt:lpstr>
      <vt:lpstr>Who Am I?</vt:lpstr>
      <vt:lpstr>Contents</vt:lpstr>
      <vt:lpstr>Async Programming in Android</vt:lpstr>
      <vt:lpstr>Async Task: Demo</vt:lpstr>
      <vt:lpstr>AsyncTast&lt;&gt; Pros &amp; Cons</vt:lpstr>
      <vt:lpstr>ReactiveX (RxJava, RxAndroid)</vt:lpstr>
      <vt:lpstr>How to use ReactiveX?</vt:lpstr>
      <vt:lpstr>Demo: Simple async operation</vt:lpstr>
      <vt:lpstr>Making Http Requests with ReactiveX</vt:lpstr>
      <vt:lpstr>Downloading Images with ReactiveX</vt:lpstr>
      <vt:lpstr>Unit Testing with ReactiveX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Android with ReactiveX</dc:title>
  <dc:creator>Doncho Minkov</dc:creator>
  <cp:lastModifiedBy>Doncho Minkov</cp:lastModifiedBy>
  <cp:revision>48</cp:revision>
  <dcterms:created xsi:type="dcterms:W3CDTF">2017-10-16T00:41:20Z</dcterms:created>
  <dcterms:modified xsi:type="dcterms:W3CDTF">2017-10-16T06:21:23Z</dcterms:modified>
</cp:coreProperties>
</file>