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1" r:id="rId4"/>
    <p:sldId id="306" r:id="rId5"/>
    <p:sldId id="307" r:id="rId6"/>
    <p:sldId id="312" r:id="rId7"/>
    <p:sldId id="260" r:id="rId8"/>
    <p:sldId id="308" r:id="rId9"/>
    <p:sldId id="267" r:id="rId10"/>
    <p:sldId id="274" r:id="rId11"/>
    <p:sldId id="276" r:id="rId12"/>
    <p:sldId id="309" r:id="rId13"/>
    <p:sldId id="313" r:id="rId14"/>
    <p:sldId id="277" r:id="rId15"/>
    <p:sldId id="310" r:id="rId16"/>
    <p:sldId id="314" r:id="rId17"/>
    <p:sldId id="302" r:id="rId18"/>
    <p:sldId id="305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민구" initials="구" lastIdx="1" clrIdx="0">
    <p:extLst>
      <p:ext uri="{19B8F6BF-5375-455C-9EA6-DF929625EA0E}">
        <p15:presenceInfo xmlns:p15="http://schemas.microsoft.com/office/powerpoint/2012/main" userId="98c535c8a44b8b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  <a:srgbClr val="F4F4F4"/>
    <a:srgbClr val="FF5050"/>
    <a:srgbClr val="FF9999"/>
    <a:srgbClr val="FBE5D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7666-F4C3-4DC8-842B-71370D4F47FE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9D64-2819-4E4A-B2C1-35415EE38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AF64-2AF9-45E3-A259-3037BF52A8C7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9E48-8C8B-4C3B-8183-B1F0CD71C21B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6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68-9878-4EF5-B95C-3E3D3431F2CF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7E1-B264-47FC-A76B-E69E7A71A31C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3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855A-AAC2-4844-911A-764BBC806472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6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DB1E-F26B-47D6-A0EE-EE7EAD99F124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D89D-844F-4B71-9615-3826ED292C34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7F8-B4AD-4827-8363-617D1E012975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1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2E2A-AC44-4C09-9AC6-7FCCAD6EEA8F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5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05A4-8F66-443B-8A86-42D92D048EE3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102B-34F5-4F34-B898-8F9530DAD409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DB06-1E1E-4233-8503-610ED90FBA18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1300-B463-4A2C-ACA3-C73842ED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How-does-IMDbs-rating-system-work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39076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5445" y="983153"/>
            <a:ext cx="10498017" cy="255282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40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딥러닝을</a:t>
            </a:r>
            <a:r>
              <a:rPr lang="ko-KR" altLang="en-US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활용한 </a:t>
            </a:r>
            <a:r>
              <a:rPr lang="en-US" altLang="ko-KR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/>
            </a:r>
            <a:br>
              <a:rPr lang="en-US" altLang="ko-KR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</a:br>
            <a:r>
              <a:rPr lang="ko-KR" altLang="en-US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코로나</a:t>
            </a:r>
            <a:r>
              <a:rPr lang="en-US" altLang="ko-KR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</a:t>
            </a:r>
            <a:r>
              <a:rPr lang="ko-KR" altLang="en-US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이후 종교 인식 변화 분석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50577" y="4123594"/>
            <a:ext cx="8469923" cy="2013437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2021 JCCI</a:t>
            </a:r>
          </a:p>
          <a:p>
            <a:pPr algn="r"/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r"/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청주대학교</a:t>
            </a:r>
            <a:endParaRPr lang="en-US" altLang="ko-KR" sz="18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r"/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구민구</a:t>
            </a:r>
            <a:r>
              <a:rPr lang="en-US" altLang="ko-KR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김용환</a:t>
            </a:r>
            <a:r>
              <a:rPr lang="en-US" altLang="ko-KR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8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노기섭</a:t>
            </a:r>
            <a:endParaRPr lang="en-US" altLang="ko-KR" sz="18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r"/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인공지능</a:t>
            </a:r>
            <a:r>
              <a:rPr lang="en-US" altLang="ko-KR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SW</a:t>
            </a:r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전공</a:t>
            </a:r>
            <a:r>
              <a:rPr lang="en-US" altLang="ko-KR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문헌정보학전공</a:t>
            </a:r>
            <a:endParaRPr lang="ko-KR" altLang="en-US" sz="1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59423" y="3815862"/>
            <a:ext cx="11034346" cy="87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/>
          <p:cNvSpPr/>
          <p:nvPr/>
        </p:nvSpPr>
        <p:spPr>
          <a:xfrm rot="18958418">
            <a:off x="-1238251" y="-392328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0202692" y="4669388"/>
            <a:ext cx="1491077" cy="87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7830" y="22859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1"/>
            <a:ext cx="2808178" cy="64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연구 방법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61999" y="1193233"/>
            <a:ext cx="47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Deep Learning Network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27" y="2404652"/>
            <a:ext cx="9736146" cy="3523197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68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39076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1"/>
            <a:ext cx="2808178" cy="64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cs typeface="Ebrima" panose="02000000000000000000" pitchFamily="2" charset="0"/>
              </a:rPr>
              <a:t>연구 방법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03538" y="2260147"/>
            <a:ext cx="3190085" cy="201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Train Accuracy : 0.95%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Train Loss Value : 0.118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Test Accuracy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: 0.82%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Test Loss Value : 0.61</a:t>
            </a:r>
            <a:endParaRPr lang="en-US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6548" y="3074286"/>
            <a:ext cx="619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댓글 입력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-&gt; -1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이상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이하로 </a:t>
            </a:r>
            <a:r>
              <a:rPr lang="ko-KR" altLang="en-US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감성값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측정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-1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에 가까울수록 부정적인 감성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1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에 가까울수록 긍정적인 감성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모든 댓글을 생성된 모델에 적용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감성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Labeling</a:t>
            </a:r>
            <a:endParaRPr lang="en-US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09583" y="1973608"/>
            <a:ext cx="4032821" cy="2551611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81871" y="1722631"/>
            <a:ext cx="1981201" cy="46166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훈련 결과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83160" y="2767603"/>
            <a:ext cx="6405455" cy="1757616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85954" y="2536770"/>
            <a:ext cx="3487783" cy="46166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추론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(Inference)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과정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39076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1"/>
            <a:ext cx="2808178" cy="64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cs typeface="Ebrima" panose="02000000000000000000" pitchFamily="2" charset="0"/>
              </a:rPr>
              <a:t>연구 방법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73271" y="4943141"/>
            <a:ext cx="4661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95%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신뢰도 기준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T-test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수행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모든 키워드에서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코로나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19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발생 이전 기간과 이후 기간에 유의미한 차이가 있음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p&lt;.05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을 확인</a:t>
            </a:r>
            <a:endParaRPr lang="en-US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87521" y="4705325"/>
            <a:ext cx="5208479" cy="1660641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2955" y="4436978"/>
            <a:ext cx="3855592" cy="46166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유의미한 차이인지 확인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227" y="1788040"/>
            <a:ext cx="4831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기사 하나의 댓글 개수와 비율을 고려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  -&gt;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가중 평균 이용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전체 기간에서 해당 날짜의 </a:t>
            </a:r>
            <a:r>
              <a:rPr lang="ko-KR" altLang="en-US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감성값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반영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  -&gt; IMDB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투표수를 고려한 영화 순위 예측 방식 적용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01279" y="1867850"/>
                <a:ext cx="267160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*AVG(d)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0" dirty="0" smtClean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79" y="1867850"/>
                <a:ext cx="2671606" cy="491288"/>
              </a:xfrm>
              <a:prstGeom prst="rect">
                <a:avLst/>
              </a:prstGeom>
              <a:blipFill>
                <a:blip r:embed="rId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801279" y="2680198"/>
            <a:ext cx="2532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ko-KR" altLang="en-US" sz="1400" dirty="0" smtClean="0">
                <a:latin typeface="Cambria Math" panose="02040503050406030204" pitchFamily="18" charset="0"/>
                <a:ea typeface="제주고딕" panose="02000300000000000000" pitchFamily="2" charset="-127"/>
              </a:rPr>
              <a:t>날짜당 총 댓글</a:t>
            </a:r>
            <a:endParaRPr lang="en-US" altLang="ko-KR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ko-KR" altLang="en-US" sz="1400" dirty="0" smtClean="0">
                <a:latin typeface="Cambria Math" panose="02040503050406030204" pitchFamily="18" charset="0"/>
                <a:ea typeface="제주고딕" panose="02000300000000000000" pitchFamily="2" charset="-127"/>
              </a:rPr>
              <a:t>날짜당 최소 댓글 수</a:t>
            </a:r>
            <a:endParaRPr lang="en-US" altLang="ko-KR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ko-KR" altLang="en-US" sz="1400" dirty="0" smtClean="0">
                <a:latin typeface="Cambria Math" panose="02040503050406030204" pitchFamily="18" charset="0"/>
                <a:ea typeface="제주고딕" panose="02000300000000000000" pitchFamily="2" charset="-127"/>
              </a:rPr>
              <a:t>전체 기간 감성 평균</a:t>
            </a:r>
            <a:endParaRPr lang="en-US" altLang="ko-KR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AVG(d)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ko-KR" altLang="en-US" sz="1400" dirty="0" smtClean="0">
                <a:latin typeface="Cambria Math" panose="02040503050406030204" pitchFamily="18" charset="0"/>
                <a:ea typeface="제주고딕" panose="02000300000000000000" pitchFamily="2" charset="-127"/>
              </a:rPr>
              <a:t>날짜당 가중 평균</a:t>
            </a:r>
            <a:endParaRPr lang="ko-KR" altLang="en-US" sz="1400" dirty="0">
              <a:latin typeface="Cambria Math" panose="02040503050406030204" pitchFamily="18" charset="0"/>
              <a:ea typeface="제주고딕" panose="020003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87522" y="1546790"/>
            <a:ext cx="9079606" cy="2362094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955" y="1309678"/>
            <a:ext cx="3855592" cy="46166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날짜당 </a:t>
            </a:r>
            <a:r>
              <a:rPr lang="ko-KR" altLang="en-US" sz="24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감성값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측정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8524" y="4943140"/>
            <a:ext cx="390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명사만 추출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빈도순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100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개 단어 정렬</a:t>
            </a:r>
            <a:endParaRPr lang="en-US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92774" y="4705325"/>
            <a:ext cx="4369149" cy="841370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678208" y="4436977"/>
            <a:ext cx="2563921" cy="46166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단어 빈도 분석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6873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390900"/>
            <a:ext cx="12325350" cy="3467100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テキスト ボックス 2"/>
          <p:cNvSpPr txBox="1"/>
          <p:nvPr/>
        </p:nvSpPr>
        <p:spPr>
          <a:xfrm>
            <a:off x="4525321" y="3835567"/>
            <a:ext cx="314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spc="300" dirty="0"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Analysis </a:t>
            </a:r>
            <a:endParaRPr kumimoji="1" lang="en-US" altLang="ko-KR" sz="3600" b="1" spc="300" dirty="0" smtClean="0">
              <a:latin typeface="a옛날목욕탕B" panose="02020600000000000000" pitchFamily="18" charset="-127"/>
              <a:ea typeface="a옛날목욕탕B" panose="02020600000000000000" pitchFamily="18" charset="-127"/>
              <a:cs typeface="Ebrima" panose="02000000000000000000" pitchFamily="2" charset="0"/>
            </a:endParaRPr>
          </a:p>
          <a:p>
            <a:pPr algn="ctr"/>
            <a:r>
              <a:rPr kumimoji="1" lang="en-US" altLang="ko-KR" sz="3600" b="1" spc="300" dirty="0" smtClean="0"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&amp; </a:t>
            </a:r>
            <a:r>
              <a:rPr kumimoji="1" lang="en-US" altLang="ko-KR" sz="3600" b="1" spc="300" dirty="0"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Findings</a:t>
            </a:r>
            <a:endParaRPr kumimoji="1" lang="ja-JP" altLang="en-US" sz="3600" b="1" spc="300" dirty="0"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5196000" y="890699"/>
            <a:ext cx="1800000" cy="1800000"/>
          </a:xfrm>
          <a:prstGeom prst="ellipse">
            <a:avLst/>
          </a:prstGeom>
          <a:solidFill>
            <a:srgbClr val="E7EAED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endParaRPr lang="ko-KR" altLang="en-US" sz="7200" dirty="0">
              <a:solidFill>
                <a:schemeClr val="tx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39076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2"/>
            <a:ext cx="630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Analysis &amp; Findings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96000" y="1860609"/>
            <a:ext cx="42644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코로나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19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발생 이전보다 이후에서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종교에 대한 감성이 부정적으로 변화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신천지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-17.8%,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기독교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-10.8%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변화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이후 기간에서의 댓글 수가 더 많음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집단 감염 이슈 발생 시점에서 부성 감성 증가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이후 기간에서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교회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‘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예배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‘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등 종교 시설 및 종교 활동에 대한 단어 순위 증가</a:t>
            </a:r>
            <a:endParaRPr lang="en-US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r="7212"/>
          <a:stretch/>
        </p:blipFill>
        <p:spPr>
          <a:xfrm>
            <a:off x="833266" y="4927604"/>
            <a:ext cx="3819461" cy="1620000"/>
          </a:xfrm>
          <a:prstGeom prst="rect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6" y="1189431"/>
            <a:ext cx="4295393" cy="1620000"/>
          </a:xfrm>
          <a:prstGeom prst="rect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6" y="3058517"/>
            <a:ext cx="4289190" cy="1620000"/>
          </a:xfrm>
          <a:prstGeom prst="rect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81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39076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2"/>
            <a:ext cx="630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Analysis &amp; Findings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96000" y="1666012"/>
            <a:ext cx="39005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언급량이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적고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사회 이슈가 없음에도 불구하고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기독교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‘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및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신천지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‘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관련 부성 감성 증가 경향을 따름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천주교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-24.3%,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불교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-23.6%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변화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종교간 감성 전이 발생으로 추측</a:t>
            </a:r>
            <a:endParaRPr lang="en-US" altLang="ko-KR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4389" y="4902182"/>
            <a:ext cx="520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코로나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19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는 온라인 공간에서 종교에 대한 관심도 높임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기존 부정적이던 종교에 대한 감성을 모든 종교관련 분야로 좀더 부정적으로 </a:t>
            </a:r>
            <a:r>
              <a:rPr lang="ko-KR" altLang="en-US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전이시킨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것으로 파악됨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22476" y="4800866"/>
            <a:ext cx="5331261" cy="1402959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2" y="1809000"/>
            <a:ext cx="4294582" cy="1620000"/>
          </a:xfrm>
          <a:prstGeom prst="rect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8" y="3882345"/>
            <a:ext cx="4285946" cy="1620000"/>
          </a:xfrm>
          <a:prstGeom prst="rect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6873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390900"/>
            <a:ext cx="12325350" cy="3467100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テキスト ボックス 2"/>
          <p:cNvSpPr txBox="1"/>
          <p:nvPr/>
        </p:nvSpPr>
        <p:spPr>
          <a:xfrm>
            <a:off x="4373867" y="3816518"/>
            <a:ext cx="3444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spc="300" dirty="0" smtClean="0"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결 론</a:t>
            </a:r>
            <a:endParaRPr kumimoji="1" lang="ja-JP" altLang="en-US" sz="6000" b="1" spc="300" dirty="0"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5196000" y="890699"/>
            <a:ext cx="1800000" cy="1800000"/>
          </a:xfrm>
          <a:prstGeom prst="ellipse">
            <a:avLst/>
          </a:prstGeom>
          <a:solidFill>
            <a:srgbClr val="E7EAED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endParaRPr lang="ko-KR" altLang="en-US" sz="7200" dirty="0">
              <a:solidFill>
                <a:schemeClr val="tx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39076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2"/>
            <a:ext cx="191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결론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485852" y="2217572"/>
            <a:ext cx="1456370" cy="162185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1999" y="1619303"/>
            <a:ext cx="6086476" cy="2016310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21739" y="4072638"/>
            <a:ext cx="6096594" cy="2648837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07569" y="3737672"/>
            <a:ext cx="1869406" cy="58477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한계점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217" y="1330620"/>
            <a:ext cx="2245707" cy="58477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연구 결론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9383" y="2565674"/>
            <a:ext cx="1456370" cy="162185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48625" y="3302133"/>
            <a:ext cx="2345499" cy="162185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53995" y="6401981"/>
            <a:ext cx="3975178" cy="160157"/>
          </a:xfrm>
          <a:prstGeom prst="rect">
            <a:avLst/>
          </a:prstGeom>
          <a:solidFill>
            <a:srgbClr val="FF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64217" y="1979846"/>
            <a:ext cx="5731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코로나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19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이후 기간에서 종교의 인식 변화를 키워드 중심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온라인 뉴스 데이터를 기반으로 </a:t>
            </a:r>
            <a:r>
              <a:rPr lang="ko-KR" altLang="en-US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딥러닝을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활용하여 분석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총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가지 키워드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신천지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기독교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천주교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불교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종교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모두 코로나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19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발생 이후 기간에서 이전 기간보다 부정 감성 증가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692639" y="4939689"/>
            <a:ext cx="1203612" cy="162185"/>
          </a:xfrm>
          <a:prstGeom prst="rect">
            <a:avLst/>
          </a:prstGeom>
          <a:solidFill>
            <a:srgbClr val="FF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07567" y="4349222"/>
            <a:ext cx="5592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감성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Labeling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을 객관적인 외부 인력이 아닌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자체 인력 한 명이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Human Inspection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으로 진행하다 보니 주관적인 측정이 될 수 있음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하지만 현재까지 가장 정확도가 높으므로 수용 가능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한국인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44%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가 종교인이라는 점 고려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일부 종교의 인식 변화가 사회현상 분석의 대표성을 완전히 담보하지 못함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7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39076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2"/>
            <a:ext cx="3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참고 문헌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22144" y="2707632"/>
            <a:ext cx="8210389" cy="122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www.quora.com/How-does-IMDbs-rating-system-work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2018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github.com/e9t/nsmc , v.1., 2011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6873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390900"/>
            <a:ext cx="12325350" cy="34671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テキスト ボックス 2"/>
          <p:cNvSpPr txBox="1"/>
          <p:nvPr/>
        </p:nvSpPr>
        <p:spPr>
          <a:xfrm>
            <a:off x="3808043" y="2921168"/>
            <a:ext cx="507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b="1" spc="300" dirty="0" smtClean="0"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감 사 합 </a:t>
            </a:r>
            <a:r>
              <a:rPr kumimoji="1" lang="ko-KR" altLang="en-US" sz="6000" b="1" spc="30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니</a:t>
            </a:r>
            <a:r>
              <a:rPr kumimoji="1" lang="ko-KR" altLang="en-US" sz="6000" b="1" spc="300" dirty="0" smtClean="0"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 다</a:t>
            </a:r>
            <a:endParaRPr kumimoji="1" lang="ja-JP" altLang="en-US" sz="6000" b="1" spc="300" dirty="0"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39076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1"/>
            <a:ext cx="168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목  차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テキスト ボックス 30"/>
          <p:cNvSpPr txBox="1"/>
          <p:nvPr/>
        </p:nvSpPr>
        <p:spPr>
          <a:xfrm>
            <a:off x="2577408" y="1723918"/>
            <a:ext cx="509466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서론</a:t>
            </a:r>
            <a:endParaRPr lang="en-US" altLang="ko-KR" sz="3200" spc="3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연구 방법</a:t>
            </a:r>
            <a:endParaRPr lang="en-US" altLang="ko-KR" sz="3200" spc="3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ja-JP" sz="32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Analysis &amp; Findings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결론</a:t>
            </a:r>
            <a:endParaRPr lang="ja-JP" altLang="en-US" sz="3200" spc="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6873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390900"/>
            <a:ext cx="12325350" cy="3467100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テキスト ボックス 2"/>
          <p:cNvSpPr txBox="1"/>
          <p:nvPr/>
        </p:nvSpPr>
        <p:spPr>
          <a:xfrm>
            <a:off x="5061559" y="3816518"/>
            <a:ext cx="2068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spc="300" dirty="0" smtClean="0"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서 론</a:t>
            </a:r>
            <a:endParaRPr kumimoji="1" lang="ja-JP" altLang="en-US" sz="6000" b="1" spc="300" dirty="0"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5196000" y="890699"/>
            <a:ext cx="1800000" cy="1800000"/>
          </a:xfrm>
          <a:prstGeom prst="ellipse">
            <a:avLst/>
          </a:prstGeom>
          <a:solidFill>
            <a:srgbClr val="E7EAED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endParaRPr lang="ko-KR" altLang="en-US" sz="7200" dirty="0">
              <a:solidFill>
                <a:schemeClr val="tx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17597" y="-18905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テキスト ボックス 2"/>
          <p:cNvSpPr txBox="1"/>
          <p:nvPr/>
        </p:nvSpPr>
        <p:spPr>
          <a:xfrm>
            <a:off x="887521" y="204291"/>
            <a:ext cx="342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서론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87571" y="3410095"/>
            <a:ext cx="7192403" cy="18905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21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49092" y="2837581"/>
            <a:ext cx="16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코로나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19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발생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1145" y="3591954"/>
            <a:ext cx="249127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국내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특정 종교 집단으로부터 집단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감염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1052" y="2336431"/>
            <a:ext cx="2796117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광복절 관련 대규모 집회로 인한 집단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감염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42140" y="3000115"/>
            <a:ext cx="2458175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2800" b="1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국내 코로나</a:t>
            </a:r>
            <a:r>
              <a:rPr lang="en-US" altLang="ko-KR" sz="2800" b="1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19 </a:t>
            </a:r>
          </a:p>
          <a:p>
            <a:pPr lvl="0" algn="ctr"/>
            <a:r>
              <a:rPr lang="ko-KR" altLang="en-US" sz="2800" b="1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확산 촉진</a:t>
            </a:r>
            <a:endParaRPr lang="en-US" altLang="ko-KR" sz="2800" b="1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444457" y="3281473"/>
            <a:ext cx="289086" cy="30864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7041111" y="3319286"/>
            <a:ext cx="216000" cy="216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3917255" y="3302095"/>
            <a:ext cx="216000" cy="216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1596171" y="3321000"/>
            <a:ext cx="216000" cy="216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130682" y="3642792"/>
            <a:ext cx="114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2020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41042" y="2854119"/>
            <a:ext cx="156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2020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18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64632" y="3642792"/>
            <a:ext cx="126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2020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8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39076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1"/>
            <a:ext cx="168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서론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テキスト ボックス 30"/>
          <p:cNvSpPr txBox="1"/>
          <p:nvPr/>
        </p:nvSpPr>
        <p:spPr>
          <a:xfrm>
            <a:off x="1970501" y="1914514"/>
            <a:ext cx="441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언론 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종교 관련 사회 이슈 생성</a:t>
            </a:r>
            <a:endParaRPr lang="ja-JP" altLang="en-US" sz="2000" spc="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テキスト ボックス 30"/>
          <p:cNvSpPr txBox="1"/>
          <p:nvPr/>
        </p:nvSpPr>
        <p:spPr>
          <a:xfrm>
            <a:off x="2500218" y="2890070"/>
            <a:ext cx="2914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온라인 데이터 수집</a:t>
            </a:r>
            <a:endParaRPr lang="ja-JP" altLang="en-US" sz="2000" spc="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テキスト ボックス 30"/>
          <p:cNvSpPr txBox="1"/>
          <p:nvPr/>
        </p:nvSpPr>
        <p:spPr>
          <a:xfrm>
            <a:off x="3210210" y="3873220"/>
            <a:ext cx="493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기계학습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000" spc="3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딥러닝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기반 </a:t>
            </a:r>
            <a:r>
              <a:rPr lang="ko-KR" altLang="en-US" sz="2000" spc="3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감성분석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진행</a:t>
            </a:r>
            <a:endParaRPr lang="ja-JP" altLang="en-US" sz="2000" spc="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4230361" y="4867278"/>
            <a:ext cx="57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코로나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19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로부터 파급된 종교의 영향력 분석</a:t>
            </a:r>
            <a:endParaRPr lang="ja-JP" altLang="en-US" sz="2000" spc="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9" name="テキスト ボックス 30"/>
          <p:cNvSpPr txBox="1"/>
          <p:nvPr/>
        </p:nvSpPr>
        <p:spPr>
          <a:xfrm>
            <a:off x="4276380" y="5286438"/>
            <a:ext cx="364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감성</a:t>
            </a:r>
            <a:r>
              <a:rPr lang="en-US" altLang="ko-KR" sz="14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4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종교 관련 </a:t>
            </a:r>
            <a:r>
              <a:rPr lang="ko-KR" altLang="en-US" sz="1400" spc="3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언급량</a:t>
            </a:r>
            <a:r>
              <a:rPr lang="en-US" altLang="ko-KR" sz="14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4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댓글 빈도수</a:t>
            </a:r>
            <a:endParaRPr lang="ja-JP" altLang="en-US" sz="1400" spc="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7432" y="2122235"/>
            <a:ext cx="1556238" cy="412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7432" y="3093173"/>
            <a:ext cx="2071353" cy="412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1019" y="4086639"/>
            <a:ext cx="2756971" cy="412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432" y="5081860"/>
            <a:ext cx="3669529" cy="412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>
            <a:spLocks noChangeAspect="1"/>
          </p:cNvSpPr>
          <p:nvPr/>
        </p:nvSpPr>
        <p:spPr>
          <a:xfrm>
            <a:off x="1496933" y="2020905"/>
            <a:ext cx="216000" cy="21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1970501" y="2995496"/>
            <a:ext cx="216000" cy="21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2635782" y="3978639"/>
            <a:ext cx="216000" cy="21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3578961" y="4983385"/>
            <a:ext cx="216000" cy="21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6873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390900"/>
            <a:ext cx="12325350" cy="3467100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テキスト ボックス 2"/>
          <p:cNvSpPr txBox="1"/>
          <p:nvPr/>
        </p:nvSpPr>
        <p:spPr>
          <a:xfrm>
            <a:off x="4373867" y="3816518"/>
            <a:ext cx="3444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spc="300" dirty="0" smtClean="0"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연구 방법</a:t>
            </a:r>
            <a:endParaRPr kumimoji="1" lang="ja-JP" altLang="en-US" sz="6000" b="1" spc="300" dirty="0"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5196000" y="890699"/>
            <a:ext cx="1800000" cy="1800000"/>
          </a:xfrm>
          <a:prstGeom prst="ellipse">
            <a:avLst/>
          </a:prstGeom>
          <a:solidFill>
            <a:srgbClr val="E7EAED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endParaRPr lang="ko-KR" altLang="en-US" sz="7200" dirty="0">
              <a:solidFill>
                <a:schemeClr val="tx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67054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テキスト ボックス 2"/>
          <p:cNvSpPr txBox="1"/>
          <p:nvPr/>
        </p:nvSpPr>
        <p:spPr>
          <a:xfrm>
            <a:off x="887521" y="204291"/>
            <a:ext cx="303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연구 방법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1369" y="1854691"/>
            <a:ext cx="4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네이버</a:t>
            </a:r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다음 뉴스 댓글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8493" y="3790792"/>
            <a:ext cx="766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“</a:t>
            </a:r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기독교</a:t>
            </a:r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”, “</a:t>
            </a:r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천주교</a:t>
            </a:r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”, “</a:t>
            </a:r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불교</a:t>
            </a:r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”, “</a:t>
            </a:r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신천지</a:t>
            </a:r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”, “</a:t>
            </a:r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종교</a:t>
            </a:r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”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4575" y="2009775"/>
            <a:ext cx="895350" cy="339561"/>
          </a:xfrm>
          <a:prstGeom prst="rect">
            <a:avLst/>
          </a:prstGeom>
          <a:solidFill>
            <a:srgbClr val="FF99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1369" y="2525643"/>
            <a:ext cx="586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각각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20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년 국내 포털사이트 점유율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1, 3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위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※  2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위 구글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데이터 수집에 부적합하여 제외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1369" y="4461861"/>
            <a:ext cx="602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문화체육관광부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18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년도 보고서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기독교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20%,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불교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15.5%,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천주교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8%,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기타 약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신자 비율이 높은 종교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+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집단 감염이 발생한 종교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키워드로 설정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40628" y="3993628"/>
            <a:ext cx="984885" cy="339561"/>
          </a:xfrm>
          <a:prstGeom prst="rect">
            <a:avLst/>
          </a:prstGeom>
          <a:solidFill>
            <a:srgbClr val="FF99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2516" y="1452984"/>
            <a:ext cx="1771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 상</a:t>
            </a: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키워드</a:t>
            </a: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24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67054" y="0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テキスト ボックス 2"/>
          <p:cNvSpPr txBox="1"/>
          <p:nvPr/>
        </p:nvSpPr>
        <p:spPr>
          <a:xfrm>
            <a:off x="887521" y="204291"/>
            <a:ext cx="303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연구 방법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297" y="1954412"/>
            <a:ext cx="2847495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3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수집 기간</a:t>
            </a:r>
            <a:endParaRPr lang="en-US" altLang="ko-KR" sz="3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3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3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수집 </a:t>
            </a:r>
            <a:r>
              <a:rPr lang="ko-KR" altLang="en-US" sz="3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결과</a:t>
            </a:r>
            <a:endParaRPr lang="ko-KR" altLang="en-US" sz="3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9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テキスト ボックス 30"/>
          <p:cNvSpPr txBox="1"/>
          <p:nvPr/>
        </p:nvSpPr>
        <p:spPr>
          <a:xfrm>
            <a:off x="4232661" y="2159386"/>
            <a:ext cx="65525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코로나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19 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유입 날짜 기준</a:t>
            </a:r>
            <a:endParaRPr lang="en-US" altLang="ko-KR" sz="2000" spc="3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이전 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개월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이후 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개월</a:t>
            </a:r>
            <a:endParaRPr lang="en-US" altLang="ko-KR" sz="2000" spc="3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※ </a:t>
            </a:r>
            <a:r>
              <a: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4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이슈 발생 이후 시간이 지날수록 영향력이 감소한다고 판단</a:t>
            </a:r>
            <a:endParaRPr lang="ja-JP" altLang="en-US" sz="1400" spc="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テキスト ボックス 30"/>
          <p:cNvSpPr txBox="1"/>
          <p:nvPr/>
        </p:nvSpPr>
        <p:spPr>
          <a:xfrm>
            <a:off x="4264269" y="4379456"/>
            <a:ext cx="44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기사 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: 15,291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개</a:t>
            </a:r>
            <a:endParaRPr lang="en-US" altLang="ko-KR" sz="2000" spc="3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댓글 </a:t>
            </a:r>
            <a:r>
              <a:rPr lang="en-US" altLang="ko-KR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: 748,020</a:t>
            </a:r>
            <a:r>
              <a:rPr lang="ko-KR" altLang="en-US" sz="2000" spc="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개</a:t>
            </a:r>
            <a:endParaRPr lang="ja-JP" altLang="en-US" sz="2000" spc="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39076" y="-85725"/>
            <a:ext cx="126873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204555">
            <a:off x="10334105" y="5650523"/>
            <a:ext cx="3094893" cy="1565031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2"/>
          <p:cNvSpPr txBox="1"/>
          <p:nvPr/>
        </p:nvSpPr>
        <p:spPr>
          <a:xfrm>
            <a:off x="887522" y="204291"/>
            <a:ext cx="2808178" cy="64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spc="30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Ebrima" panose="02000000000000000000" pitchFamily="2" charset="0"/>
              </a:rPr>
              <a:t>연구 방법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a옛날목욕탕B" panose="02020600000000000000" pitchFamily="18" charset="-127"/>
              <a:cs typeface="Ebrima" panose="02000000000000000000" pitchFamily="2" charset="0"/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  <a:solidFill>
            <a:schemeClr val="accent1">
              <a:lumMod val="50000"/>
            </a:schemeClr>
          </a:solidFill>
        </p:grpSpPr>
        <p:sp>
          <p:nvSpPr>
            <p:cNvPr id="13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929420" y="2041773"/>
            <a:ext cx="2166580" cy="192891"/>
          </a:xfrm>
          <a:prstGeom prst="rect">
            <a:avLst/>
          </a:prstGeom>
          <a:solidFill>
            <a:srgbClr val="FF99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30749" y="3830913"/>
            <a:ext cx="1222978" cy="192891"/>
          </a:xfrm>
          <a:prstGeom prst="rect">
            <a:avLst/>
          </a:prstGeom>
          <a:solidFill>
            <a:srgbClr val="FF99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27541" y="5741665"/>
            <a:ext cx="4414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KoNLPy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의 </a:t>
            </a:r>
            <a:r>
              <a:rPr lang="en-US" altLang="ko-KR" sz="20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Okt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라이브러리  활용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7541" y="1756827"/>
            <a:ext cx="8286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데이터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974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개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-&gt; Human Inspection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방식으로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Labeling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	    (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긍정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: 1  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부정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: -1 )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전체 데이터의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0.13% -&gt;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감성 학습 위한 데이터로 부족</a:t>
            </a:r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데이터 보완 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네이버 영화 리뷰 데이터 확보</a:t>
            </a:r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=&gt;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학습 데이터 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만 개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테스트 데이터 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15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만 개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87522" y="1477036"/>
            <a:ext cx="7656403" cy="3234446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87548" y="5534024"/>
            <a:ext cx="4751278" cy="934575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58996" y="1199439"/>
            <a:ext cx="2935541" cy="523220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Labeling </a:t>
            </a:r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작업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4312" y="5218445"/>
            <a:ext cx="4028466" cy="523220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Data </a:t>
            </a:r>
            <a:r>
              <a:rPr lang="en-US" altLang="ko-KR" sz="28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Prepeocessing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1300-B463-4A2C-ACA3-C73842ED4A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638</Words>
  <Application>Microsoft Office PowerPoint</Application>
  <PresentationFormat>와이드스크린</PresentationFormat>
  <Paragraphs>138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a옛날목욕탕B</vt:lpstr>
      <vt:lpstr>a옛날목욕탕L</vt:lpstr>
      <vt:lpstr>游ゴシック</vt:lpstr>
      <vt:lpstr>나눔스퀘어 Bold</vt:lpstr>
      <vt:lpstr>맑은 고딕</vt:lpstr>
      <vt:lpstr>제주고딕</vt:lpstr>
      <vt:lpstr>Arial</vt:lpstr>
      <vt:lpstr>Cambria Math</vt:lpstr>
      <vt:lpstr>Ebrima</vt:lpstr>
      <vt:lpstr>Wingdings</vt:lpstr>
      <vt:lpstr>Office 테마</vt:lpstr>
      <vt:lpstr>딥러닝을 활용한  코로나19 이후 종교 인식 변화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604</cp:revision>
  <dcterms:created xsi:type="dcterms:W3CDTF">2021-01-19T07:16:48Z</dcterms:created>
  <dcterms:modified xsi:type="dcterms:W3CDTF">2021-04-27T05:05:07Z</dcterms:modified>
</cp:coreProperties>
</file>