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56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33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F9883-1342-4CDB-9573-AEC27B6D6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97E9A8-0D50-4832-A893-A9BE855DE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5E8EC-D608-4A71-B788-1CF79487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311C-A44A-45CD-B9FC-54CCEA878401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CC8A8-4A83-4DE5-ABA6-EAA0A0AA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38265-950F-4E5D-BEB4-7597A3F2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944D-8926-49EB-8827-0630E7E32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22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92583-F48C-4A47-8A89-9DC51CFD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777C4A-E686-49D7-8BEB-2A7C5D389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B55A6-9051-4B4B-9F83-6F43C7F0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311C-A44A-45CD-B9FC-54CCEA878401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C06A7-EFE3-4813-BC37-93E5E080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B3FDB-6753-4857-9FF9-AA46EFA5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944D-8926-49EB-8827-0630E7E32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6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8D338B-A1D4-401A-9B9B-E1CB5BAF0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BDE3A9-C5F1-4293-BAB8-7EB4882E2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854E4-3ED4-4A5C-8F6E-02DA3C82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311C-A44A-45CD-B9FC-54CCEA878401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AA8108-DFA8-41DC-8D91-9446A684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26CA1-8E42-4C7D-B5F9-3C94A32B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944D-8926-49EB-8827-0630E7E32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58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B6EE8-3F43-41C8-A6EF-9CAAFB4D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FD969B-E120-4E94-87CC-CA0E80D91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0206C-5884-4A6B-AB47-4AA80435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311C-A44A-45CD-B9FC-54CCEA878401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46083-6D74-4EAF-89C6-B1E4B6F2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9BD5F-31E9-4FCC-BF50-5A8F94D0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944D-8926-49EB-8827-0630E7E32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45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2755D-191C-4F7D-88F5-64B521E8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FA4D4A-F4B4-440B-A5AC-55882BDF1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25BBB-FC89-4657-A1E8-88F4DCC7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311C-A44A-45CD-B9FC-54CCEA878401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207D4C-7FE6-45D4-98F5-00F88AE8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17F02-1D32-401F-AC83-9FACB9F8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944D-8926-49EB-8827-0630E7E32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05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8A7FF-3CBB-4CAB-9293-5FA3313A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E6106C-E460-441D-BD0A-2F204C1C1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4AD3EA-56A0-4A3E-A9A0-FA355A78D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1264D5-3656-4CBA-B526-BEA907EBA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311C-A44A-45CD-B9FC-54CCEA878401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37D92F-A89C-4414-AC0C-BE103070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E6A8F8-0FDD-4088-A3D1-3923D361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944D-8926-49EB-8827-0630E7E32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47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AB5C8-C6EF-43A6-BF04-6CE67035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78FD74-B170-4866-BBB5-D68436A4E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73E9A5-171B-4485-AD92-DC0E8DC73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4075F8-13BE-4494-B7A0-516024009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E96A92-A053-4D39-A423-57DF27ADA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02C023-EF1D-49C4-838F-474DCF75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311C-A44A-45CD-B9FC-54CCEA878401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B2A853-A5FB-494C-A13F-7CC5FE9E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D48A58-46E3-49EE-B7C9-1E39D0CF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944D-8926-49EB-8827-0630E7E32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80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2761A-21C1-4827-8668-72D816FA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3A4D2F-FDB3-42AA-BD79-8C22209F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311C-A44A-45CD-B9FC-54CCEA878401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77836E-19E3-4DA9-BB56-F384A114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09962C-9460-4478-BC00-47FEA31E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944D-8926-49EB-8827-0630E7E32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9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E0AC86-A93A-4AD1-8460-C84D8886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311C-A44A-45CD-B9FC-54CCEA878401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174014-56B3-40D3-92C4-3C447C96F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E56303-E058-4C60-B799-C0971549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944D-8926-49EB-8827-0630E7E32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95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9797E-DDB6-48E0-9C21-73589CF5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4A9C07-DB6A-43F2-B19E-692A3E444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837D1F-AE73-490E-887F-BDCE62A26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19759F-3061-4CC2-848C-1B61E775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311C-A44A-45CD-B9FC-54CCEA878401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01DA53-1312-4E0C-8B43-45F6CE8C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8DC22F-23CC-423A-AE6F-AD435EBC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944D-8926-49EB-8827-0630E7E32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39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A656D-E8D8-4A60-B926-BB3F935C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7A25DD-F035-455F-887A-BEDBD723E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2EC123-832C-4D76-9013-6B1715326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72095F-E8D8-416E-8243-9CBC3C8E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311C-A44A-45CD-B9FC-54CCEA878401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34A570-C563-4729-9893-126099E6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5C34C8-E3B2-4B5F-BA74-8DB3359F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944D-8926-49EB-8827-0630E7E32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86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6E54E1-C65C-415A-9E9F-E4ABDA5C2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2BFDFE-8F6A-4CD4-9DE9-66F03E3FE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BACAE-B56C-4A36-BB6E-6791EDA36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3311C-A44A-45CD-B9FC-54CCEA878401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443F8D-0E64-470C-B3DF-6B0981AD7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500181-57DF-430A-A977-7BC975993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A944D-8926-49EB-8827-0630E7E32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08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014122-2490-4C3F-8A4C-8CFF563D41A1}"/>
              </a:ext>
            </a:extLst>
          </p:cNvPr>
          <p:cNvSpPr txBox="1"/>
          <p:nvPr/>
        </p:nvSpPr>
        <p:spPr>
          <a:xfrm>
            <a:off x="1005191" y="514982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HTML</a:t>
            </a:r>
            <a:endParaRPr lang="ko-KR" alt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1B7BD-6A0A-451C-8B0F-6B6DD86B64BB}"/>
              </a:ext>
            </a:extLst>
          </p:cNvPr>
          <p:cNvSpPr txBox="1"/>
          <p:nvPr/>
        </p:nvSpPr>
        <p:spPr>
          <a:xfrm>
            <a:off x="1005191" y="1345075"/>
            <a:ext cx="5635452" cy="1529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ui-sans-serif"/>
              </a:rPr>
              <a:t>웹 페이지의 구조를 만드는 언어</a:t>
            </a:r>
            <a:endParaRPr lang="en-US" altLang="ko-KR" sz="1600" b="0" i="0" dirty="0">
              <a:effectLst/>
              <a:latin typeface="ui-sans-seri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ui-sans-serif"/>
              </a:rPr>
              <a:t>우리가 책을 읽을 때</a:t>
            </a:r>
            <a:r>
              <a:rPr lang="en-US" altLang="ko-KR" sz="1600" b="0" i="0" dirty="0">
                <a:effectLst/>
                <a:latin typeface="ui-sans-serif"/>
              </a:rPr>
              <a:t>, </a:t>
            </a:r>
            <a:r>
              <a:rPr lang="ko-KR" altLang="en-US" sz="1600" b="0" i="0" dirty="0">
                <a:effectLst/>
                <a:latin typeface="ui-sans-serif"/>
              </a:rPr>
              <a:t>제목</a:t>
            </a:r>
            <a:r>
              <a:rPr lang="en-US" altLang="ko-KR" sz="1600" b="0" i="0" dirty="0">
                <a:effectLst/>
                <a:latin typeface="ui-sans-serif"/>
              </a:rPr>
              <a:t>, </a:t>
            </a:r>
            <a:r>
              <a:rPr lang="ko-KR" altLang="en-US" sz="1600" b="0" i="0" dirty="0">
                <a:effectLst/>
                <a:latin typeface="ui-sans-serif"/>
              </a:rPr>
              <a:t>단락</a:t>
            </a:r>
            <a:r>
              <a:rPr lang="en-US" altLang="ko-KR" sz="1600" b="0" i="0" dirty="0">
                <a:effectLst/>
                <a:latin typeface="ui-sans-serif"/>
              </a:rPr>
              <a:t>, </a:t>
            </a:r>
            <a:r>
              <a:rPr lang="ko-KR" altLang="en-US" sz="1600" b="0" i="0" dirty="0">
                <a:effectLst/>
                <a:latin typeface="ui-sans-serif"/>
              </a:rPr>
              <a:t>이미지 등이 있는 것처럼</a:t>
            </a:r>
            <a:r>
              <a:rPr lang="en-US" altLang="ko-KR" sz="1600" b="0" i="0" dirty="0">
                <a:effectLst/>
                <a:latin typeface="ui-sans-serif"/>
              </a:rPr>
              <a:t>, </a:t>
            </a:r>
            <a:r>
              <a:rPr lang="ko-KR" altLang="en-US" sz="1600" b="0" i="0" dirty="0">
                <a:effectLst/>
                <a:latin typeface="ui-sans-serif"/>
              </a:rPr>
              <a:t>웹 페이지에도 그런 구조가 필요</a:t>
            </a:r>
            <a:endParaRPr lang="en-US" altLang="ko-KR" sz="1600" b="0" i="0" dirty="0">
              <a:effectLst/>
              <a:latin typeface="ui-sans-seri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ui-sans-serif"/>
              </a:rPr>
              <a:t>HTML</a:t>
            </a:r>
            <a:r>
              <a:rPr lang="ko-KR" altLang="en-US" sz="1600" b="0" i="0" dirty="0">
                <a:effectLst/>
                <a:latin typeface="ui-sans-serif"/>
              </a:rPr>
              <a:t>은 바로 이런 구조를 만드는 역할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0A9177-4275-41FE-A33A-2B83B37F0B52}"/>
              </a:ext>
            </a:extLst>
          </p:cNvPr>
          <p:cNvSpPr txBox="1"/>
          <p:nvPr/>
        </p:nvSpPr>
        <p:spPr>
          <a:xfrm>
            <a:off x="1005191" y="4105073"/>
            <a:ext cx="4791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+mj-lt"/>
              </a:rPr>
              <a:t>기능에 따라 여러가지 </a:t>
            </a:r>
            <a:r>
              <a:rPr lang="en-US" altLang="ko-KR" sz="2400" b="1" dirty="0">
                <a:latin typeface="+mj-lt"/>
              </a:rPr>
              <a:t>tag</a:t>
            </a:r>
            <a:r>
              <a:rPr lang="ko-KR" altLang="en-US" sz="2400" b="1" dirty="0">
                <a:latin typeface="+mj-lt"/>
              </a:rPr>
              <a:t>를 활용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7D373-98A3-483B-8395-4F17109F9013}"/>
              </a:ext>
            </a:extLst>
          </p:cNvPr>
          <p:cNvSpPr txBox="1"/>
          <p:nvPr/>
        </p:nvSpPr>
        <p:spPr>
          <a:xfrm>
            <a:off x="1005191" y="4811949"/>
            <a:ext cx="6718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&lt;tag&gt;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내용 </a:t>
            </a:r>
            <a:r>
              <a:rPr lang="en-US" altLang="ko-KR" sz="1600" b="1" dirty="0">
                <a:solidFill>
                  <a:srgbClr val="FF0000"/>
                </a:solidFill>
              </a:rPr>
              <a:t>&lt;/tag&gt;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Tag </a:t>
            </a:r>
            <a:r>
              <a:rPr lang="ko-KR" altLang="en-US" sz="1600" dirty="0"/>
              <a:t>종류 </a:t>
            </a:r>
            <a:r>
              <a:rPr lang="en-US" altLang="ko-KR" sz="1600" dirty="0"/>
              <a:t>: h1, p, ul, table, body, 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, a </a:t>
            </a:r>
            <a:r>
              <a:rPr lang="ko-KR" altLang="en-US" sz="1600" dirty="0"/>
              <a:t>등 </a:t>
            </a:r>
            <a:r>
              <a:rPr lang="en-US" altLang="ko-KR" sz="1600" dirty="0"/>
              <a:t>100</a:t>
            </a:r>
            <a:r>
              <a:rPr lang="ko-KR" altLang="en-US" sz="1600" dirty="0"/>
              <a:t>개 이상</a:t>
            </a:r>
          </a:p>
        </p:txBody>
      </p:sp>
    </p:spTree>
    <p:extLst>
      <p:ext uri="{BB962C8B-B14F-4D97-AF65-F5344CB8AC3E}">
        <p14:creationId xmlns:p14="http://schemas.microsoft.com/office/powerpoint/2010/main" val="11814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B45EBA-CE2D-4AA0-A318-DF8579364CA4}"/>
              </a:ext>
            </a:extLst>
          </p:cNvPr>
          <p:cNvSpPr txBox="1"/>
          <p:nvPr/>
        </p:nvSpPr>
        <p:spPr>
          <a:xfrm>
            <a:off x="342900" y="366223"/>
            <a:ext cx="212298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&lt;h1&gt;&lt;/h1&gt;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&lt;h2&gt;&lt;/h2&gt;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&lt;h3&gt;&lt;/h3&gt;</a:t>
            </a:r>
            <a:r>
              <a:rPr lang="en-US" altLang="ko-KR" sz="2400" b="1" dirty="0"/>
              <a:t> 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&lt;h4&gt;&lt;/h4&gt;</a:t>
            </a:r>
            <a:r>
              <a:rPr lang="en-US" altLang="ko-KR" sz="2400" b="1" dirty="0"/>
              <a:t> </a:t>
            </a:r>
            <a:endParaRPr lang="ko-KR" altLang="en-US" sz="2400" dirty="0"/>
          </a:p>
          <a:p>
            <a:r>
              <a:rPr lang="en-US" altLang="ko-KR" sz="2400" b="1" dirty="0">
                <a:solidFill>
                  <a:srgbClr val="FF0000"/>
                </a:solidFill>
              </a:rPr>
              <a:t>&lt;h5&gt;&lt;/h5&gt;</a:t>
            </a:r>
            <a:r>
              <a:rPr lang="en-US" altLang="ko-KR" sz="2400" b="1" dirty="0"/>
              <a:t> </a:t>
            </a:r>
            <a:endParaRPr lang="ko-KR" altLang="en-US" sz="2400" dirty="0"/>
          </a:p>
          <a:p>
            <a:r>
              <a:rPr lang="en-US" altLang="ko-KR" sz="2400" b="1" dirty="0">
                <a:solidFill>
                  <a:srgbClr val="FF0000"/>
                </a:solidFill>
              </a:rPr>
              <a:t>&lt;h6&gt;&lt;/h6&gt;</a:t>
            </a:r>
            <a:r>
              <a:rPr lang="en-US" altLang="ko-KR" sz="2400" b="1" dirty="0"/>
              <a:t> 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89CFE-0E07-4080-8293-E81ACF51753D}"/>
              </a:ext>
            </a:extLst>
          </p:cNvPr>
          <p:cNvSpPr txBox="1"/>
          <p:nvPr/>
        </p:nvSpPr>
        <p:spPr>
          <a:xfrm>
            <a:off x="3288467" y="433678"/>
            <a:ext cx="6718572" cy="1021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h1, h2, h3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태그는 웹 페이지에서 제목을 표시하는 데 사용</a:t>
            </a:r>
            <a:endParaRPr kumimoji="0" lang="en-US" altLang="ko-KR" sz="1400" i="0" u="none" strike="noStrike" cap="none" normalizeH="0" baseline="0" dirty="0">
              <a:ln>
                <a:noFill/>
              </a:ln>
              <a:effectLst/>
              <a:latin typeface="Arial Unicode MS"/>
              <a:ea typeface="ui-monospace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제목 태그는 문서의 각 섹션에 제목을 붙여주는 역할</a:t>
            </a:r>
            <a:endParaRPr kumimoji="0" lang="en-US" altLang="ko-KR" sz="14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총 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6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개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(h1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부터 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h6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까지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있으며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숫자가 작을수록 더 중요한 제목</a:t>
            </a:r>
            <a:endParaRPr kumimoji="0" lang="ko-KR" altLang="ko-KR" sz="14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606B86-35D2-4B6C-88EC-82ADAF4EC28C}"/>
              </a:ext>
            </a:extLst>
          </p:cNvPr>
          <p:cNvSpPr txBox="1"/>
          <p:nvPr/>
        </p:nvSpPr>
        <p:spPr>
          <a:xfrm>
            <a:off x="552763" y="3941356"/>
            <a:ext cx="1583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&lt;</a:t>
            </a:r>
            <a:r>
              <a:rPr lang="en-US" altLang="ko-KR" sz="2400" b="1" dirty="0" err="1">
                <a:solidFill>
                  <a:srgbClr val="FF0000"/>
                </a:solidFill>
              </a:rPr>
              <a:t>img</a:t>
            </a:r>
            <a:r>
              <a:rPr lang="en-US" altLang="ko-KR" sz="2400" b="1" dirty="0">
                <a:solidFill>
                  <a:srgbClr val="FF0000"/>
                </a:solidFill>
              </a:rPr>
              <a:t>&gt;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1B40B-9F9B-4434-A3AF-F284D66D512F}"/>
              </a:ext>
            </a:extLst>
          </p:cNvPr>
          <p:cNvSpPr txBox="1"/>
          <p:nvPr/>
        </p:nvSpPr>
        <p:spPr>
          <a:xfrm>
            <a:off x="3223510" y="3411704"/>
            <a:ext cx="6718572" cy="1344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400" b="0" i="0" dirty="0">
                <a:effectLst/>
                <a:latin typeface="ui-sans-serif"/>
              </a:rPr>
              <a:t>웹 페이지에 이미지나</a:t>
            </a:r>
            <a:r>
              <a:rPr lang="en-US" altLang="ko-KR" sz="1400" b="0" i="0" dirty="0">
                <a:effectLst/>
                <a:latin typeface="ui-sans-serif"/>
              </a:rPr>
              <a:t> </a:t>
            </a:r>
            <a:r>
              <a:rPr lang="ko-KR" altLang="en-US" sz="1400" b="0" i="0" dirty="0">
                <a:effectLst/>
                <a:latin typeface="ui-sans-serif"/>
              </a:rPr>
              <a:t>그림을 삽입할 때 사용</a:t>
            </a:r>
            <a:endParaRPr lang="en-US" altLang="ko-KR" sz="1400" b="0" i="0" dirty="0">
              <a:effectLst/>
              <a:latin typeface="ui-sans-serif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40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img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태그는 빈 태그로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,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닫는 태그가 없음</a:t>
            </a:r>
            <a:endParaRPr kumimoji="0" lang="en-US" altLang="ko-KR" sz="1400" i="0" u="none" strike="noStrike" cap="none" normalizeH="0" baseline="0" dirty="0">
              <a:ln>
                <a:noFill/>
              </a:ln>
              <a:effectLst/>
              <a:latin typeface="Arial Unicode MS"/>
              <a:ea typeface="ui-monospace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이미지를 표시하려면 </a:t>
            </a:r>
            <a:r>
              <a:rPr kumimoji="0" lang="en-US" altLang="ko-KR" sz="140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src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속성을 사용하여 이미지 파일의 경로를 지정하고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, alt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속성을 사용하여 이미지를 설명하는 텍스트를 제공</a:t>
            </a:r>
            <a:endParaRPr kumimoji="0" lang="ko-KR" altLang="ko-KR" sz="14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84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3AE0CA-506E-49E4-B9A1-4BE0925E3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17" y="3429000"/>
            <a:ext cx="10405648" cy="23291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70EC0D-B15F-4C98-9365-25A941E89903}"/>
              </a:ext>
            </a:extLst>
          </p:cNvPr>
          <p:cNvSpPr txBox="1"/>
          <p:nvPr/>
        </p:nvSpPr>
        <p:spPr>
          <a:xfrm>
            <a:off x="342900" y="433678"/>
            <a:ext cx="17482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&lt;p&gt;&lt;/p&gt;</a:t>
            </a:r>
            <a:r>
              <a:rPr lang="en-US" altLang="ko-KR" sz="2400" b="1" dirty="0"/>
              <a:t> 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F68C7-B74E-4281-A3A3-89EDB2BC8CA1}"/>
              </a:ext>
            </a:extLst>
          </p:cNvPr>
          <p:cNvSpPr txBox="1"/>
          <p:nvPr/>
        </p:nvSpPr>
        <p:spPr>
          <a:xfrm>
            <a:off x="342900" y="1099829"/>
            <a:ext cx="6718572" cy="1154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ui-sans-serif"/>
              </a:rPr>
              <a:t> 태그는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ea typeface="ui-sans-serif"/>
              </a:rPr>
              <a:t>HTML에서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ui-sans-serif"/>
              </a:rPr>
              <a:t> 문단을 만들 때 사용하는 태그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ea typeface="ui-sans-serif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ui-sans-serif"/>
              </a:rPr>
              <a:t>우리가 글을 쓸 때, 문단을 나누어서 쓰는 것처럼, 웹 페이지에서도 문단을 나누어 보여줄 수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ea typeface="ui-sans-serif"/>
              </a:rPr>
              <a:t>있음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724DA5-D27C-47DE-B684-B502C8470105}"/>
              </a:ext>
            </a:extLst>
          </p:cNvPr>
          <p:cNvSpPr/>
          <p:nvPr/>
        </p:nvSpPr>
        <p:spPr>
          <a:xfrm>
            <a:off x="587114" y="3500203"/>
            <a:ext cx="5393961" cy="93688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93DE46-70ED-4AC3-92C6-079FC05A78E4}"/>
              </a:ext>
            </a:extLst>
          </p:cNvPr>
          <p:cNvSpPr/>
          <p:nvPr/>
        </p:nvSpPr>
        <p:spPr>
          <a:xfrm>
            <a:off x="6623154" y="3750039"/>
            <a:ext cx="4210512" cy="68704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6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DDFF14-E865-4B52-A5A5-AFC8E82CAA4F}"/>
              </a:ext>
            </a:extLst>
          </p:cNvPr>
          <p:cNvSpPr txBox="1"/>
          <p:nvPr/>
        </p:nvSpPr>
        <p:spPr>
          <a:xfrm>
            <a:off x="897535" y="651730"/>
            <a:ext cx="348708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&lt;table&gt;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   &lt;tr&gt;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       &lt;</a:t>
            </a:r>
            <a:r>
              <a:rPr lang="en-US" altLang="ko-KR" sz="2400" b="1" dirty="0" err="1">
                <a:solidFill>
                  <a:srgbClr val="FF0000"/>
                </a:solidFill>
              </a:rPr>
              <a:t>th</a:t>
            </a:r>
            <a:r>
              <a:rPr lang="en-US" altLang="ko-KR" sz="2400" b="1" dirty="0">
                <a:solidFill>
                  <a:srgbClr val="FF0000"/>
                </a:solidFill>
              </a:rPr>
              <a:t>&gt; &lt;/</a:t>
            </a:r>
            <a:r>
              <a:rPr lang="en-US" altLang="ko-KR" sz="2400" b="1" dirty="0" err="1">
                <a:solidFill>
                  <a:srgbClr val="FF0000"/>
                </a:solidFill>
              </a:rPr>
              <a:t>th</a:t>
            </a:r>
            <a:r>
              <a:rPr lang="en-US" altLang="ko-KR" sz="2400" b="1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       &lt;td&gt; &lt;/td&gt;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   &lt;/tr&gt;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&lt;/table&gt;</a:t>
            </a:r>
            <a:r>
              <a:rPr lang="en-US" altLang="ko-KR" sz="2400" b="1" dirty="0"/>
              <a:t> 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F31E0-27BB-433B-A415-AE0F66EA2C79}"/>
              </a:ext>
            </a:extLst>
          </p:cNvPr>
          <p:cNvSpPr txBox="1"/>
          <p:nvPr/>
        </p:nvSpPr>
        <p:spPr>
          <a:xfrm>
            <a:off x="4630087" y="443334"/>
            <a:ext cx="6718572" cy="2610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table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태그는 표를 만드는 데 사용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.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표는 데이터를 구조화된 형태로 보여주기 위해 사용되며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,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여러 개의 행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(tr)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과 열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(</a:t>
            </a:r>
            <a:r>
              <a:rPr kumimoji="0" lang="en-US" altLang="ko-KR" sz="140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th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, td)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로 구성됩니다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tr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태그는 표의 한 행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(row)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을 정의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. tr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태그 안에는 여러 개의 </a:t>
            </a:r>
            <a:r>
              <a:rPr kumimoji="0" lang="en-US" altLang="ko-KR" sz="140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th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나 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td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태그가 </a:t>
            </a:r>
            <a:r>
              <a:rPr lang="ko-KR" altLang="en-US" sz="1400" dirty="0">
                <a:latin typeface="Arial Unicode MS"/>
                <a:ea typeface="ui-monospace"/>
              </a:rPr>
              <a:t>있음</a:t>
            </a:r>
            <a:endParaRPr lang="en-US" altLang="ko-KR" sz="1400" dirty="0">
              <a:latin typeface="Arial Unicode MS"/>
              <a:ea typeface="ui-monospace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40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th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태그는 표의 헤더 셀을 정의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. </a:t>
            </a:r>
            <a:r>
              <a:rPr kumimoji="0" lang="en-US" altLang="ko-KR" sz="140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th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태그 안의 내용은 기본적으로 굵게 표시되고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,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중앙 정렬됨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td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태그는 표의 데이터 셀을 정의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.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각 셀에는 실제 데이터가 있음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.</a:t>
            </a:r>
            <a:endParaRPr kumimoji="0" lang="ko-KR" altLang="ko-KR" sz="20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CFCA7D2-3D32-47B4-A6B1-CEEA40A96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911604"/>
              </p:ext>
            </p:extLst>
          </p:nvPr>
        </p:nvGraphicFramePr>
        <p:xfrm>
          <a:off x="1252510" y="4130738"/>
          <a:ext cx="7434288" cy="1671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572">
                  <a:extLst>
                    <a:ext uri="{9D8B030D-6E8A-4147-A177-3AD203B41FA5}">
                      <a16:colId xmlns:a16="http://schemas.microsoft.com/office/drawing/2014/main" val="2643053290"/>
                    </a:ext>
                  </a:extLst>
                </a:gridCol>
                <a:gridCol w="1858572">
                  <a:extLst>
                    <a:ext uri="{9D8B030D-6E8A-4147-A177-3AD203B41FA5}">
                      <a16:colId xmlns:a16="http://schemas.microsoft.com/office/drawing/2014/main" val="3060387840"/>
                    </a:ext>
                  </a:extLst>
                </a:gridCol>
                <a:gridCol w="1858572">
                  <a:extLst>
                    <a:ext uri="{9D8B030D-6E8A-4147-A177-3AD203B41FA5}">
                      <a16:colId xmlns:a16="http://schemas.microsoft.com/office/drawing/2014/main" val="2897615099"/>
                    </a:ext>
                  </a:extLst>
                </a:gridCol>
                <a:gridCol w="1858572">
                  <a:extLst>
                    <a:ext uri="{9D8B030D-6E8A-4147-A177-3AD203B41FA5}">
                      <a16:colId xmlns:a16="http://schemas.microsoft.com/office/drawing/2014/main" val="529569536"/>
                    </a:ext>
                  </a:extLst>
                </a:gridCol>
              </a:tblGrid>
              <a:tr h="417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0114117"/>
                  </a:ext>
                </a:extLst>
              </a:tr>
              <a:tr h="417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390543"/>
                  </a:ext>
                </a:extLst>
              </a:tr>
              <a:tr h="417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481101"/>
                  </a:ext>
                </a:extLst>
              </a:tr>
              <a:tr h="417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2946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D67D7E8D-F310-4D4C-B6BC-C4D1E7B6AC7B}"/>
              </a:ext>
            </a:extLst>
          </p:cNvPr>
          <p:cNvSpPr/>
          <p:nvPr/>
        </p:nvSpPr>
        <p:spPr>
          <a:xfrm>
            <a:off x="1164234" y="4059465"/>
            <a:ext cx="7597516" cy="57973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B20C77-8869-40BC-99ED-F7D78EA4C42B}"/>
              </a:ext>
            </a:extLst>
          </p:cNvPr>
          <p:cNvCxnSpPr>
            <a:stCxn id="5" idx="3"/>
          </p:cNvCxnSpPr>
          <p:nvPr/>
        </p:nvCxnSpPr>
        <p:spPr>
          <a:xfrm flipV="1">
            <a:off x="8761750" y="4349334"/>
            <a:ext cx="382249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DF215FC-9E86-42AE-B3C5-684E79402622}"/>
              </a:ext>
            </a:extLst>
          </p:cNvPr>
          <p:cNvSpPr txBox="1"/>
          <p:nvPr/>
        </p:nvSpPr>
        <p:spPr>
          <a:xfrm>
            <a:off x="9218951" y="4164668"/>
            <a:ext cx="781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&lt;tr&gt;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D3C74C1-0A69-4A85-ABE5-5A6BB2F8E87E}"/>
              </a:ext>
            </a:extLst>
          </p:cNvPr>
          <p:cNvCxnSpPr/>
          <p:nvPr/>
        </p:nvCxnSpPr>
        <p:spPr>
          <a:xfrm flipV="1">
            <a:off x="8761750" y="4784139"/>
            <a:ext cx="382249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F80AF11-6902-4386-9E45-F1E6EDE6F332}"/>
              </a:ext>
            </a:extLst>
          </p:cNvPr>
          <p:cNvSpPr txBox="1"/>
          <p:nvPr/>
        </p:nvSpPr>
        <p:spPr>
          <a:xfrm>
            <a:off x="9218951" y="4599473"/>
            <a:ext cx="781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&lt;tr&gt;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E8C5E7D-89DF-4A9F-A2ED-F8462B2C4AC1}"/>
              </a:ext>
            </a:extLst>
          </p:cNvPr>
          <p:cNvCxnSpPr/>
          <p:nvPr/>
        </p:nvCxnSpPr>
        <p:spPr>
          <a:xfrm flipV="1">
            <a:off x="8761750" y="5218944"/>
            <a:ext cx="382249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41489E-49F9-443A-AE09-6904B85BC7B0}"/>
              </a:ext>
            </a:extLst>
          </p:cNvPr>
          <p:cNvSpPr txBox="1"/>
          <p:nvPr/>
        </p:nvSpPr>
        <p:spPr>
          <a:xfrm>
            <a:off x="9218951" y="5034278"/>
            <a:ext cx="781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&lt;tr&gt;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B83153-81C0-4610-8A01-B213F5A0D6B8}"/>
              </a:ext>
            </a:extLst>
          </p:cNvPr>
          <p:cNvCxnSpPr/>
          <p:nvPr/>
        </p:nvCxnSpPr>
        <p:spPr>
          <a:xfrm flipV="1">
            <a:off x="8761750" y="5607648"/>
            <a:ext cx="382249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738935F-C34C-425F-BA87-02D42A5F2BA1}"/>
              </a:ext>
            </a:extLst>
          </p:cNvPr>
          <p:cNvSpPr txBox="1"/>
          <p:nvPr/>
        </p:nvSpPr>
        <p:spPr>
          <a:xfrm>
            <a:off x="9218951" y="5422982"/>
            <a:ext cx="781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&lt;tr&gt;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01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1E52A2-606E-411C-B848-3B90B16E4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92" y="280548"/>
            <a:ext cx="10317015" cy="629690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108687-FE29-4FDB-9B83-8EC616CC3B2F}"/>
              </a:ext>
            </a:extLst>
          </p:cNvPr>
          <p:cNvSpPr/>
          <p:nvPr/>
        </p:nvSpPr>
        <p:spPr>
          <a:xfrm>
            <a:off x="2011179" y="3917059"/>
            <a:ext cx="2156088" cy="69991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4F7F9A-0F2F-4347-9DDC-467A4DB590D8}"/>
              </a:ext>
            </a:extLst>
          </p:cNvPr>
          <p:cNvSpPr/>
          <p:nvPr/>
        </p:nvSpPr>
        <p:spPr>
          <a:xfrm>
            <a:off x="6683114" y="1543617"/>
            <a:ext cx="4484558" cy="35830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26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198562-C47D-4617-9F7B-EA8BA27FF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C43F89-9FEC-42F0-BB3C-1086A4AC4ECB}"/>
              </a:ext>
            </a:extLst>
          </p:cNvPr>
          <p:cNvSpPr txBox="1"/>
          <p:nvPr/>
        </p:nvSpPr>
        <p:spPr>
          <a:xfrm>
            <a:off x="3555879" y="2149546"/>
            <a:ext cx="50802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실습해보아요</a:t>
            </a:r>
            <a:r>
              <a:rPr lang="en-US" altLang="ko-KR" sz="60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~</a:t>
            </a:r>
            <a:endParaRPr lang="ko-KR" altLang="en-US" sz="60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7A1D1-FDDC-4ECB-AFB4-236C5380BD58}"/>
              </a:ext>
            </a:extLst>
          </p:cNvPr>
          <p:cNvSpPr txBox="1"/>
          <p:nvPr/>
        </p:nvSpPr>
        <p:spPr>
          <a:xfrm>
            <a:off x="2446602" y="4242163"/>
            <a:ext cx="7298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잘 안되면 줌 </a:t>
            </a:r>
            <a:r>
              <a:rPr lang="en-US" altLang="ko-KR" sz="28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DM</a:t>
            </a:r>
            <a:r>
              <a:rPr lang="ko-KR" altLang="en-US" sz="28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이나 카톡으로 물어보세요 </a:t>
            </a:r>
            <a:r>
              <a:rPr lang="en-US" altLang="ko-KR" sz="28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^^</a:t>
            </a:r>
            <a:endParaRPr lang="ko-KR" altLang="en-US" sz="28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923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96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346</Words>
  <Application>Microsoft Office PowerPoint</Application>
  <PresentationFormat>와이드스크린</PresentationFormat>
  <Paragraphs>56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Arial Unicode MS</vt:lpstr>
      <vt:lpstr>ui-sans-serif</vt:lpstr>
      <vt:lpstr>맑은 고딕</vt:lpstr>
      <vt:lpstr>에스코어 드림 8 Heavy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minku.koo</dc:creator>
  <cp:lastModifiedBy>minku.koo</cp:lastModifiedBy>
  <cp:revision>63</cp:revision>
  <dcterms:created xsi:type="dcterms:W3CDTF">2024-05-31T14:22:38Z</dcterms:created>
  <dcterms:modified xsi:type="dcterms:W3CDTF">2024-05-31T16:39:53Z</dcterms:modified>
</cp:coreProperties>
</file>