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7" r:id="rId3"/>
    <p:sldId id="261" r:id="rId4"/>
    <p:sldId id="275" r:id="rId5"/>
    <p:sldId id="270" r:id="rId6"/>
    <p:sldId id="263" r:id="rId7"/>
    <p:sldId id="276" r:id="rId8"/>
    <p:sldId id="272" r:id="rId9"/>
    <p:sldId id="273" r:id="rId10"/>
    <p:sldId id="274" r:id="rId11"/>
    <p:sldId id="26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DFF"/>
    <a:srgbClr val="767171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75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2CDC4-F299-43EF-8E03-4FB84488FDC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B06E0-E8A0-4276-B5F0-0386437C2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9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efb1ce1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3efb1ce1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38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3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0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05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1881251" y="3121100"/>
            <a:ext cx="22964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ctrTitle" idx="2"/>
          </p:nvPr>
        </p:nvSpPr>
        <p:spPr>
          <a:xfrm>
            <a:off x="4947792" y="3121100"/>
            <a:ext cx="22964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ctrTitle" idx="3"/>
          </p:nvPr>
        </p:nvSpPr>
        <p:spPr>
          <a:xfrm>
            <a:off x="8014333" y="3121100"/>
            <a:ext cx="22964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1881267" y="3868967"/>
            <a:ext cx="22964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4"/>
          </p:nvPr>
        </p:nvSpPr>
        <p:spPr>
          <a:xfrm>
            <a:off x="4947800" y="3868967"/>
            <a:ext cx="22964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5"/>
          </p:nvPr>
        </p:nvSpPr>
        <p:spPr>
          <a:xfrm>
            <a:off x="8014333" y="3868967"/>
            <a:ext cx="22964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ctrTitle" idx="6"/>
          </p:nvPr>
        </p:nvSpPr>
        <p:spPr>
          <a:xfrm>
            <a:off x="2898500" y="954800"/>
            <a:ext cx="8373600" cy="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669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4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2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0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1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6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7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27A-4250-4672-814E-276199C1A5E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4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227A-4250-4672-814E-276199C1A5E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11152-1670-4505-A523-C27A43328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0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9862" y="1674674"/>
            <a:ext cx="6352276" cy="1661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일상을 스마트하게 만들고 싶은</a:t>
            </a:r>
            <a:endParaRPr lang="en-US" altLang="ko-KR" sz="3600" dirty="0" smtClean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개발자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구민구입니다</a:t>
            </a:r>
            <a:endParaRPr lang="ko-KR" altLang="en-US" sz="36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3819" y="5290455"/>
            <a:ext cx="2804362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PORTFOLIO 2021</a:t>
            </a:r>
            <a:endParaRPr lang="ko-KR" altLang="en-US" sz="24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12" name="직선 연결선 11"/>
          <p:cNvCxnSpPr>
            <a:stCxn id="2" idx="2"/>
            <a:endCxn id="14" idx="0"/>
          </p:cNvCxnSpPr>
          <p:nvPr/>
        </p:nvCxnSpPr>
        <p:spPr>
          <a:xfrm>
            <a:off x="6096000" y="3336539"/>
            <a:ext cx="0" cy="1953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2" idx="0"/>
          </p:cNvCxnSpPr>
          <p:nvPr/>
        </p:nvCxnSpPr>
        <p:spPr>
          <a:xfrm>
            <a:off x="6094325" y="-46272"/>
            <a:ext cx="1675" cy="17209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26233" y="5627168"/>
            <a:ext cx="2073256" cy="599943"/>
            <a:chOff x="381847" y="5806973"/>
            <a:chExt cx="2073256" cy="599943"/>
          </a:xfrm>
        </p:grpSpPr>
        <p:pic>
          <p:nvPicPr>
            <p:cNvPr id="6" name="Picture 2" descr="Github 로고 - 무료 소셜 미디어개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47" y="6127904"/>
              <a:ext cx="288000" cy="27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Email Icon Large Envelope | Ikon gratis, Clip art, Foto abstrak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47" y="5836794"/>
              <a:ext cx="324000" cy="20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18602" y="6129917"/>
              <a:ext cx="969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Minku-Koo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02" y="5806973"/>
              <a:ext cx="1736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orleone@kakao.com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3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27294" y="2598976"/>
            <a:ext cx="5338958" cy="158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기업에서 직원들의 출퇴근 시간 및 급여를 관리할 수 있는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관리자 계정을 별도로 생성하여 관리 화면 별도 구현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직원들의 출퇴근 시간을 관리하고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근무 시간에 맞는 추가 급여를 계산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직원 연봉 설정 및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년도별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급여 관리 확인 기능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공지사항을 통해 직원들에게 일정 및 확인 사항 전파 기능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Class, 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Usecase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Sequence Diagram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제작을 통해 시스템 설계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7293" y="751366"/>
            <a:ext cx="332187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기업 직원 관리 시스템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(Company Manager System)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293" y="237252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292" y="1431354"/>
            <a:ext cx="431726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2020.03. ~ 2020.06.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기술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Django, MySQL, JavaScript, CSS3, HTML5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93" y="4271186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98891" y="4328075"/>
            <a:ext cx="3209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https://github.com/Minku-Koo/company-manager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16727" y="754246"/>
            <a:ext cx="269817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간단한 쇼핑몰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(Simple Shopping mall)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19059" y="2598976"/>
            <a:ext cx="5338958" cy="1333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간단한 쇼핑몰 구축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관리자 계정을 통해 제품 등록 및 회원 관리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 가입 및 소셜 로그인 기능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IAMPORT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이용한 결제 기능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AWS S3, DB, EC2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배포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9058" y="237252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19058" y="1431354"/>
            <a:ext cx="465096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2021.05. ~ 2021.06.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Django, AWS, MySQL, JavaScript, CSS3, HTML5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2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27" y="4277506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888325" y="4334395"/>
            <a:ext cx="33794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https://github.com/Minku-Koo/simple_shopping_mall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7F4BC512-D1B3-44C8-AE06-F1C1D276B44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9" y="5094937"/>
            <a:ext cx="1978171" cy="1127138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2B0B7E3-C16C-4577-AF45-616B6D80B45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867" y="5094937"/>
            <a:ext cx="1970156" cy="1127137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28" name="그림 27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390" y="5094937"/>
            <a:ext cx="1535171" cy="1114314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34" name="Picture 4" descr="https://github.com/Minku-Koo/simple_shopping_mall/raw/main/images/views/main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454" y="4936589"/>
            <a:ext cx="2626308" cy="1368616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s://github.com/Minku-Koo/simple_shopping_mall/raw/main/images/views/car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31" y="4936589"/>
            <a:ext cx="2683948" cy="1368616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27608" y="40020"/>
            <a:ext cx="3453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Personal Projects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6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27608" y="40020"/>
            <a:ext cx="5840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Capabilities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34" name="Google Shape;5078;p96"/>
          <p:cNvGrpSpPr>
            <a:grpSpLocks noChangeAspect="1"/>
          </p:cNvGrpSpPr>
          <p:nvPr/>
        </p:nvGrpSpPr>
        <p:grpSpPr>
          <a:xfrm>
            <a:off x="1735309" y="1977148"/>
            <a:ext cx="8752691" cy="3599995"/>
            <a:chOff x="6777990" y="3710194"/>
            <a:chExt cx="1646915" cy="677381"/>
          </a:xfrm>
        </p:grpSpPr>
        <p:grpSp>
          <p:nvGrpSpPr>
            <p:cNvPr id="135" name="Google Shape;5079;p96"/>
            <p:cNvGrpSpPr/>
            <p:nvPr/>
          </p:nvGrpSpPr>
          <p:grpSpPr>
            <a:xfrm>
              <a:off x="6777990" y="3874492"/>
              <a:ext cx="411129" cy="513083"/>
              <a:chOff x="6777990" y="3874492"/>
              <a:chExt cx="411129" cy="513083"/>
            </a:xfrm>
          </p:grpSpPr>
          <p:cxnSp>
            <p:nvCxnSpPr>
              <p:cNvPr id="198" name="Google Shape;5080;p96"/>
              <p:cNvCxnSpPr/>
              <p:nvPr/>
            </p:nvCxnSpPr>
            <p:spPr>
              <a:xfrm>
                <a:off x="6977019" y="4216875"/>
                <a:ext cx="0" cy="1707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85ADFF">
                    <a:alpha val="80000"/>
                  </a:srgbClr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9" name="Google Shape;5081;p96"/>
              <p:cNvSpPr/>
              <p:nvPr/>
            </p:nvSpPr>
            <p:spPr>
              <a:xfrm>
                <a:off x="6777990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6" name="Google Shape;5082;p96"/>
            <p:cNvGrpSpPr/>
            <p:nvPr/>
          </p:nvGrpSpPr>
          <p:grpSpPr>
            <a:xfrm>
              <a:off x="7188425" y="3710194"/>
              <a:ext cx="411123" cy="520535"/>
              <a:chOff x="7188425" y="3710194"/>
              <a:chExt cx="411123" cy="520535"/>
            </a:xfrm>
          </p:grpSpPr>
          <p:cxnSp>
            <p:nvCxnSpPr>
              <p:cNvPr id="196" name="Google Shape;5083;p96"/>
              <p:cNvCxnSpPr/>
              <p:nvPr/>
            </p:nvCxnSpPr>
            <p:spPr>
              <a:xfrm rot="10800000">
                <a:off x="7393988" y="3710194"/>
                <a:ext cx="0" cy="1707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85ADFF">
                    <a:alpha val="80000"/>
                  </a:srgbClr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7" name="Google Shape;5084;p96"/>
              <p:cNvSpPr/>
              <p:nvPr/>
            </p:nvSpPr>
            <p:spPr>
              <a:xfrm>
                <a:off x="7188425" y="3874492"/>
                <a:ext cx="411123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1" h="60023" extrusionOk="0">
                    <a:moveTo>
                      <a:pt x="17274" y="0"/>
                    </a:moveTo>
                    <a:lnTo>
                      <a:pt x="0" y="30011"/>
                    </a:lnTo>
                    <a:lnTo>
                      <a:pt x="17274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7" name="Google Shape;5085;p96"/>
            <p:cNvGrpSpPr/>
            <p:nvPr/>
          </p:nvGrpSpPr>
          <p:grpSpPr>
            <a:xfrm>
              <a:off x="7603341" y="3874492"/>
              <a:ext cx="411474" cy="513083"/>
              <a:chOff x="7603341" y="3874492"/>
              <a:chExt cx="411474" cy="513083"/>
            </a:xfrm>
          </p:grpSpPr>
          <p:cxnSp>
            <p:nvCxnSpPr>
              <p:cNvPr id="194" name="Google Shape;5086;p96"/>
              <p:cNvCxnSpPr/>
              <p:nvPr/>
            </p:nvCxnSpPr>
            <p:spPr>
              <a:xfrm flipH="1">
                <a:off x="7809095" y="4230729"/>
                <a:ext cx="1138" cy="156846"/>
              </a:xfrm>
              <a:prstGeom prst="straightConnector1">
                <a:avLst/>
              </a:prstGeom>
              <a:noFill/>
              <a:ln w="22225" cap="flat" cmpd="sng">
                <a:solidFill>
                  <a:srgbClr val="85ADFF">
                    <a:alpha val="80000"/>
                  </a:srgbClr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5" name="Google Shape;5087;p96"/>
              <p:cNvSpPr/>
              <p:nvPr/>
            </p:nvSpPr>
            <p:spPr>
              <a:xfrm>
                <a:off x="7603341" y="3874492"/>
                <a:ext cx="411474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330" h="60023" extrusionOk="0">
                    <a:moveTo>
                      <a:pt x="17333" y="0"/>
                    </a:moveTo>
                    <a:lnTo>
                      <a:pt x="1" y="30011"/>
                    </a:lnTo>
                    <a:lnTo>
                      <a:pt x="17333" y="60023"/>
                    </a:lnTo>
                    <a:lnTo>
                      <a:pt x="51998" y="60023"/>
                    </a:lnTo>
                    <a:lnTo>
                      <a:pt x="69330" y="30011"/>
                    </a:lnTo>
                    <a:lnTo>
                      <a:pt x="51998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8" name="Google Shape;5088;p96"/>
            <p:cNvGrpSpPr/>
            <p:nvPr/>
          </p:nvGrpSpPr>
          <p:grpSpPr>
            <a:xfrm>
              <a:off x="8013776" y="3722847"/>
              <a:ext cx="411129" cy="507882"/>
              <a:chOff x="8013776" y="3722847"/>
              <a:chExt cx="411129" cy="507882"/>
            </a:xfrm>
          </p:grpSpPr>
          <p:cxnSp>
            <p:nvCxnSpPr>
              <p:cNvPr id="192" name="Google Shape;5089;p96"/>
              <p:cNvCxnSpPr/>
              <p:nvPr/>
            </p:nvCxnSpPr>
            <p:spPr>
              <a:xfrm flipV="1">
                <a:off x="8219339" y="3722847"/>
                <a:ext cx="0" cy="151645"/>
              </a:xfrm>
              <a:prstGeom prst="straightConnector1">
                <a:avLst/>
              </a:prstGeom>
              <a:noFill/>
              <a:ln w="22225" cap="flat" cmpd="sng">
                <a:solidFill>
                  <a:srgbClr val="85ADFF">
                    <a:alpha val="80000"/>
                  </a:srgbClr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3" name="Google Shape;5090;p96"/>
              <p:cNvSpPr/>
              <p:nvPr/>
            </p:nvSpPr>
            <p:spPr>
              <a:xfrm>
                <a:off x="8013776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8898513" y="3036308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인문학</a:t>
            </a:r>
            <a:endParaRPr lang="ko-KR" alt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589530" y="1541667"/>
            <a:ext cx="161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유럽과 남미 배낭 여행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소설과 </a:t>
            </a:r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에세이 작성 및 출판 경험</a:t>
            </a:r>
            <a:endParaRPr lang="ko-KR" altLang="en-US" sz="900" b="1" dirty="0">
              <a:solidFill>
                <a:schemeClr val="bg2">
                  <a:lumMod val="1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762105" y="4144365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협동심</a:t>
            </a:r>
            <a:endParaRPr lang="ko-KR" alt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137110" y="5723239"/>
            <a:ext cx="216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연구실 선후배들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창업 동아리 </a:t>
            </a:r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팀원들과 함께 팀을 이루어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SW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개발한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238393" y="414772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의사소통</a:t>
            </a:r>
            <a:endParaRPr lang="ko-KR" alt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719977" y="5723668"/>
            <a:ext cx="22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창업동아리를 이끌며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전공이 다른 친구들과 함께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프로젝트를 진행한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9383" y="3047814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리더쉽</a:t>
            </a:r>
            <a:endParaRPr lang="ko-KR" alt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139753" y="1341000"/>
            <a:ext cx="17275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연구실장</a:t>
            </a:r>
            <a:r>
              <a:rPr lang="en-US" altLang="ko-KR" sz="900" b="1" dirty="0" smtClean="0">
                <a:solidFill>
                  <a:schemeClr val="bg2">
                    <a:lumMod val="1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창업 동아리 회장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도맡으며 여러 사람과 함께 공동의 목표를 향해 나아간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47" name="Google Shape;7875;p101"/>
          <p:cNvGrpSpPr>
            <a:grpSpLocks noChangeAspect="1"/>
          </p:cNvGrpSpPr>
          <p:nvPr/>
        </p:nvGrpSpPr>
        <p:grpSpPr>
          <a:xfrm>
            <a:off x="8986759" y="3705146"/>
            <a:ext cx="827262" cy="828000"/>
            <a:chOff x="3508282" y="3810341"/>
            <a:chExt cx="351644" cy="351959"/>
          </a:xfrm>
        </p:grpSpPr>
        <p:sp>
          <p:nvSpPr>
            <p:cNvPr id="248" name="Google Shape;7876;p101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877;p101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878;p101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879;p101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7880;p101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7881;p101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7882;p101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883;p101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884;p101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885;p101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886;p101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887;p101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888;p101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9914;p102"/>
          <p:cNvGrpSpPr>
            <a:grpSpLocks noChangeAspect="1"/>
          </p:cNvGrpSpPr>
          <p:nvPr/>
        </p:nvGrpSpPr>
        <p:grpSpPr>
          <a:xfrm>
            <a:off x="6769250" y="3093146"/>
            <a:ext cx="889936" cy="756000"/>
            <a:chOff x="6657846" y="2007591"/>
            <a:chExt cx="348103" cy="295714"/>
          </a:xfrm>
        </p:grpSpPr>
        <p:sp>
          <p:nvSpPr>
            <p:cNvPr id="262" name="Google Shape;9915;p102"/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916;p102"/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9917;p102"/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9918;p102"/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919;p102"/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9920;p102"/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9921;p102"/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922;p102"/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923;p102"/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924;p102"/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925;p102"/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926;p102"/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9927;p102"/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9928;p102"/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9929;p102"/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930;p102"/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931;p102"/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932;p102"/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933;p102"/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9934;p102"/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9935;p102"/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9936;p102"/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9937;p102"/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9938;p102"/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9939;p102"/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9940;p102"/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16261;p106"/>
          <p:cNvGrpSpPr>
            <a:grpSpLocks noChangeAspect="1"/>
          </p:cNvGrpSpPr>
          <p:nvPr/>
        </p:nvGrpSpPr>
        <p:grpSpPr>
          <a:xfrm>
            <a:off x="4590141" y="3715146"/>
            <a:ext cx="826796" cy="828000"/>
            <a:chOff x="1324219" y="3399202"/>
            <a:chExt cx="376578" cy="272846"/>
          </a:xfrm>
        </p:grpSpPr>
        <p:sp>
          <p:nvSpPr>
            <p:cNvPr id="289" name="Google Shape;16262;p106"/>
            <p:cNvSpPr/>
            <p:nvPr/>
          </p:nvSpPr>
          <p:spPr>
            <a:xfrm>
              <a:off x="1597458" y="3496066"/>
              <a:ext cx="30278" cy="66639"/>
            </a:xfrm>
            <a:custGeom>
              <a:avLst/>
              <a:gdLst/>
              <a:ahLst/>
              <a:cxnLst/>
              <a:rect l="l" t="t" r="r" b="b"/>
              <a:pathLst>
                <a:path w="1155" h="2542" extrusionOk="0">
                  <a:moveTo>
                    <a:pt x="693" y="1"/>
                  </a:moveTo>
                  <a:cubicBezTo>
                    <a:pt x="303" y="1"/>
                    <a:pt x="0" y="318"/>
                    <a:pt x="0" y="693"/>
                  </a:cubicBezTo>
                  <a:lnTo>
                    <a:pt x="0" y="852"/>
                  </a:lnTo>
                  <a:cubicBezTo>
                    <a:pt x="0" y="1054"/>
                    <a:pt x="29" y="1256"/>
                    <a:pt x="101" y="1444"/>
                  </a:cubicBezTo>
                  <a:lnTo>
                    <a:pt x="462" y="2541"/>
                  </a:lnTo>
                  <a:lnTo>
                    <a:pt x="1155" y="2541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6263;p106"/>
            <p:cNvSpPr/>
            <p:nvPr/>
          </p:nvSpPr>
          <p:spPr>
            <a:xfrm>
              <a:off x="1609569" y="3490011"/>
              <a:ext cx="72668" cy="72694"/>
            </a:xfrm>
            <a:custGeom>
              <a:avLst/>
              <a:gdLst/>
              <a:ahLst/>
              <a:cxnLst/>
              <a:rect l="l" t="t" r="r" b="b"/>
              <a:pathLst>
                <a:path w="2772" h="2773" extrusionOk="0">
                  <a:moveTo>
                    <a:pt x="693" y="1"/>
                  </a:moveTo>
                  <a:cubicBezTo>
                    <a:pt x="303" y="1"/>
                    <a:pt x="0" y="304"/>
                    <a:pt x="0" y="693"/>
                  </a:cubicBezTo>
                  <a:cubicBezTo>
                    <a:pt x="0" y="939"/>
                    <a:pt x="202" y="1155"/>
                    <a:pt x="462" y="1155"/>
                  </a:cubicBezTo>
                  <a:lnTo>
                    <a:pt x="2310" y="2772"/>
                  </a:lnTo>
                  <a:lnTo>
                    <a:pt x="2700" y="1401"/>
                  </a:lnTo>
                  <a:cubicBezTo>
                    <a:pt x="2757" y="1242"/>
                    <a:pt x="2772" y="1069"/>
                    <a:pt x="2772" y="896"/>
                  </a:cubicBezTo>
                  <a:lnTo>
                    <a:pt x="2772" y="463"/>
                  </a:lnTo>
                  <a:cubicBezTo>
                    <a:pt x="2772" y="203"/>
                    <a:pt x="2570" y="1"/>
                    <a:pt x="2310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6264;p106"/>
            <p:cNvSpPr/>
            <p:nvPr/>
          </p:nvSpPr>
          <p:spPr>
            <a:xfrm>
              <a:off x="1621681" y="3580846"/>
              <a:ext cx="36334" cy="26870"/>
            </a:xfrm>
            <a:custGeom>
              <a:avLst/>
              <a:gdLst/>
              <a:ahLst/>
              <a:cxnLst/>
              <a:rect l="l" t="t" r="r" b="b"/>
              <a:pathLst>
                <a:path w="1386" h="1025" extrusionOk="0">
                  <a:moveTo>
                    <a:pt x="0" y="0"/>
                  </a:moveTo>
                  <a:lnTo>
                    <a:pt x="0" y="1025"/>
                  </a:lnTo>
                  <a:lnTo>
                    <a:pt x="1386" y="1025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6265;p106"/>
            <p:cNvSpPr/>
            <p:nvPr/>
          </p:nvSpPr>
          <p:spPr>
            <a:xfrm>
              <a:off x="1621681" y="3580846"/>
              <a:ext cx="36334" cy="14785"/>
            </a:xfrm>
            <a:custGeom>
              <a:avLst/>
              <a:gdLst/>
              <a:ahLst/>
              <a:cxnLst/>
              <a:rect l="l" t="t" r="r" b="b"/>
              <a:pathLst>
                <a:path w="1386" h="564" extrusionOk="0">
                  <a:moveTo>
                    <a:pt x="0" y="0"/>
                  </a:moveTo>
                  <a:lnTo>
                    <a:pt x="0" y="433"/>
                  </a:lnTo>
                  <a:cubicBezTo>
                    <a:pt x="224" y="520"/>
                    <a:pt x="458" y="563"/>
                    <a:pt x="693" y="563"/>
                  </a:cubicBezTo>
                  <a:cubicBezTo>
                    <a:pt x="927" y="563"/>
                    <a:pt x="1162" y="520"/>
                    <a:pt x="1386" y="43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6266;p106"/>
            <p:cNvSpPr/>
            <p:nvPr/>
          </p:nvSpPr>
          <p:spPr>
            <a:xfrm>
              <a:off x="1579291" y="3595605"/>
              <a:ext cx="121507" cy="76443"/>
            </a:xfrm>
            <a:custGeom>
              <a:avLst/>
              <a:gdLst/>
              <a:ahLst/>
              <a:cxnLst/>
              <a:rect l="l" t="t" r="r" b="b"/>
              <a:pathLst>
                <a:path w="4635" h="2916" extrusionOk="0">
                  <a:moveTo>
                    <a:pt x="1631" y="0"/>
                  </a:moveTo>
                  <a:lnTo>
                    <a:pt x="505" y="318"/>
                  </a:lnTo>
                  <a:cubicBezTo>
                    <a:pt x="217" y="404"/>
                    <a:pt x="0" y="679"/>
                    <a:pt x="0" y="996"/>
                  </a:cubicBezTo>
                  <a:lnTo>
                    <a:pt x="0" y="2685"/>
                  </a:lnTo>
                  <a:cubicBezTo>
                    <a:pt x="0" y="2801"/>
                    <a:pt x="116" y="2916"/>
                    <a:pt x="231" y="2916"/>
                  </a:cubicBezTo>
                  <a:lnTo>
                    <a:pt x="4403" y="2916"/>
                  </a:lnTo>
                  <a:cubicBezTo>
                    <a:pt x="4519" y="2916"/>
                    <a:pt x="4634" y="2801"/>
                    <a:pt x="4634" y="2685"/>
                  </a:cubicBezTo>
                  <a:lnTo>
                    <a:pt x="4634" y="996"/>
                  </a:lnTo>
                  <a:cubicBezTo>
                    <a:pt x="4634" y="679"/>
                    <a:pt x="4417" y="404"/>
                    <a:pt x="4114" y="318"/>
                  </a:cubicBezTo>
                  <a:lnTo>
                    <a:pt x="3017" y="0"/>
                  </a:lnTo>
                  <a:lnTo>
                    <a:pt x="2324" y="462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6267;p106"/>
            <p:cNvSpPr/>
            <p:nvPr/>
          </p:nvSpPr>
          <p:spPr>
            <a:xfrm>
              <a:off x="1633766" y="3607690"/>
              <a:ext cx="12138" cy="64358"/>
            </a:xfrm>
            <a:custGeom>
              <a:avLst/>
              <a:gdLst/>
              <a:ahLst/>
              <a:cxnLst/>
              <a:rect l="l" t="t" r="r" b="b"/>
              <a:pathLst>
                <a:path w="463" h="2455" extrusionOk="0">
                  <a:moveTo>
                    <a:pt x="116" y="1"/>
                  </a:moveTo>
                  <a:lnTo>
                    <a:pt x="1" y="2455"/>
                  </a:lnTo>
                  <a:lnTo>
                    <a:pt x="463" y="2455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6268;p106"/>
            <p:cNvSpPr/>
            <p:nvPr/>
          </p:nvSpPr>
          <p:spPr>
            <a:xfrm>
              <a:off x="1603514" y="3520289"/>
              <a:ext cx="72668" cy="66639"/>
            </a:xfrm>
            <a:custGeom>
              <a:avLst/>
              <a:gdLst/>
              <a:ahLst/>
              <a:cxnLst/>
              <a:rect l="l" t="t" r="r" b="b"/>
              <a:pathLst>
                <a:path w="2772" h="2542" extrusionOk="0">
                  <a:moveTo>
                    <a:pt x="895" y="0"/>
                  </a:moveTo>
                  <a:cubicBezTo>
                    <a:pt x="765" y="0"/>
                    <a:pt x="635" y="44"/>
                    <a:pt x="549" y="130"/>
                  </a:cubicBezTo>
                  <a:lnTo>
                    <a:pt x="130" y="549"/>
                  </a:lnTo>
                  <a:cubicBezTo>
                    <a:pt x="43" y="636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920"/>
                    <a:pt x="621" y="2541"/>
                    <a:pt x="1386" y="2541"/>
                  </a:cubicBezTo>
                  <a:cubicBezTo>
                    <a:pt x="2151" y="2541"/>
                    <a:pt x="2772" y="1920"/>
                    <a:pt x="2772" y="1155"/>
                  </a:cubicBezTo>
                  <a:lnTo>
                    <a:pt x="2772" y="852"/>
                  </a:lnTo>
                  <a:cubicBezTo>
                    <a:pt x="2772" y="737"/>
                    <a:pt x="2728" y="621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6269;p106"/>
            <p:cNvSpPr/>
            <p:nvPr/>
          </p:nvSpPr>
          <p:spPr>
            <a:xfrm>
              <a:off x="1603514" y="3520289"/>
              <a:ext cx="72668" cy="65118"/>
            </a:xfrm>
            <a:custGeom>
              <a:avLst/>
              <a:gdLst/>
              <a:ahLst/>
              <a:cxnLst/>
              <a:rect l="l" t="t" r="r" b="b"/>
              <a:pathLst>
                <a:path w="2772" h="2484" extrusionOk="0">
                  <a:moveTo>
                    <a:pt x="895" y="0"/>
                  </a:moveTo>
                  <a:cubicBezTo>
                    <a:pt x="765" y="0"/>
                    <a:pt x="650" y="58"/>
                    <a:pt x="563" y="145"/>
                  </a:cubicBezTo>
                  <a:lnTo>
                    <a:pt x="144" y="563"/>
                  </a:lnTo>
                  <a:cubicBezTo>
                    <a:pt x="43" y="650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776"/>
                    <a:pt x="404" y="2325"/>
                    <a:pt x="1011" y="2483"/>
                  </a:cubicBezTo>
                  <a:cubicBezTo>
                    <a:pt x="808" y="2238"/>
                    <a:pt x="693" y="1935"/>
                    <a:pt x="693" y="1617"/>
                  </a:cubicBezTo>
                  <a:lnTo>
                    <a:pt x="693" y="939"/>
                  </a:lnTo>
                  <a:cubicBezTo>
                    <a:pt x="693" y="695"/>
                    <a:pt x="897" y="489"/>
                    <a:pt x="1137" y="489"/>
                  </a:cubicBezTo>
                  <a:cubicBezTo>
                    <a:pt x="1153" y="489"/>
                    <a:pt x="1168" y="489"/>
                    <a:pt x="1184" y="491"/>
                  </a:cubicBezTo>
                  <a:cubicBezTo>
                    <a:pt x="1646" y="520"/>
                    <a:pt x="2339" y="592"/>
                    <a:pt x="2772" y="794"/>
                  </a:cubicBezTo>
                  <a:cubicBezTo>
                    <a:pt x="2757" y="693"/>
                    <a:pt x="2714" y="607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6270;p106"/>
            <p:cNvSpPr/>
            <p:nvPr/>
          </p:nvSpPr>
          <p:spPr>
            <a:xfrm>
              <a:off x="1676156" y="3611098"/>
              <a:ext cx="24249" cy="60583"/>
            </a:xfrm>
            <a:custGeom>
              <a:avLst/>
              <a:gdLst/>
              <a:ahLst/>
              <a:cxnLst/>
              <a:rect l="l" t="t" r="r" b="b"/>
              <a:pathLst>
                <a:path w="925" h="2311" extrusionOk="0">
                  <a:moveTo>
                    <a:pt x="809" y="1"/>
                  </a:moveTo>
                  <a:lnTo>
                    <a:pt x="203" y="593"/>
                  </a:lnTo>
                  <a:cubicBezTo>
                    <a:pt x="73" y="723"/>
                    <a:pt x="1" y="896"/>
                    <a:pt x="1" y="1084"/>
                  </a:cubicBezTo>
                  <a:lnTo>
                    <a:pt x="1" y="2311"/>
                  </a:lnTo>
                  <a:lnTo>
                    <a:pt x="694" y="2311"/>
                  </a:lnTo>
                  <a:cubicBezTo>
                    <a:pt x="824" y="2311"/>
                    <a:pt x="925" y="2210"/>
                    <a:pt x="925" y="2080"/>
                  </a:cubicBezTo>
                  <a:lnTo>
                    <a:pt x="925" y="391"/>
                  </a:lnTo>
                  <a:cubicBezTo>
                    <a:pt x="925" y="261"/>
                    <a:pt x="881" y="116"/>
                    <a:pt x="809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6271;p106"/>
            <p:cNvSpPr/>
            <p:nvPr/>
          </p:nvSpPr>
          <p:spPr>
            <a:xfrm>
              <a:off x="1633766" y="3607690"/>
              <a:ext cx="12138" cy="12138"/>
            </a:xfrm>
            <a:custGeom>
              <a:avLst/>
              <a:gdLst/>
              <a:ahLst/>
              <a:cxnLst/>
              <a:rect l="l" t="t" r="r" b="b"/>
              <a:pathLst>
                <a:path w="463" h="463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420"/>
                    <a:pt x="59" y="463"/>
                    <a:pt x="116" y="463"/>
                  </a:cubicBezTo>
                  <a:lnTo>
                    <a:pt x="347" y="463"/>
                  </a:lnTo>
                  <a:cubicBezTo>
                    <a:pt x="405" y="463"/>
                    <a:pt x="463" y="420"/>
                    <a:pt x="463" y="347"/>
                  </a:cubicBezTo>
                  <a:lnTo>
                    <a:pt x="463" y="1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6272;p106"/>
            <p:cNvSpPr/>
            <p:nvPr/>
          </p:nvSpPr>
          <p:spPr>
            <a:xfrm>
              <a:off x="1614865" y="3590755"/>
              <a:ext cx="24983" cy="25560"/>
            </a:xfrm>
            <a:custGeom>
              <a:avLst/>
              <a:gdLst/>
              <a:ahLst/>
              <a:cxnLst/>
              <a:rect l="l" t="t" r="r" b="b"/>
              <a:pathLst>
                <a:path w="953" h="975" extrusionOk="0">
                  <a:moveTo>
                    <a:pt x="225" y="0"/>
                  </a:moveTo>
                  <a:cubicBezTo>
                    <a:pt x="193" y="0"/>
                    <a:pt x="161" y="16"/>
                    <a:pt x="145" y="41"/>
                  </a:cubicBezTo>
                  <a:lnTo>
                    <a:pt x="0" y="257"/>
                  </a:lnTo>
                  <a:lnTo>
                    <a:pt x="361" y="907"/>
                  </a:lnTo>
                  <a:cubicBezTo>
                    <a:pt x="379" y="952"/>
                    <a:pt x="425" y="974"/>
                    <a:pt x="475" y="974"/>
                  </a:cubicBezTo>
                  <a:cubicBezTo>
                    <a:pt x="505" y="974"/>
                    <a:pt x="536" y="966"/>
                    <a:pt x="563" y="950"/>
                  </a:cubicBezTo>
                  <a:lnTo>
                    <a:pt x="953" y="647"/>
                  </a:lnTo>
                  <a:lnTo>
                    <a:pt x="289" y="26"/>
                  </a:lnTo>
                  <a:cubicBezTo>
                    <a:pt x="271" y="8"/>
                    <a:pt x="248" y="0"/>
                    <a:pt x="225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6273;p106"/>
            <p:cNvSpPr/>
            <p:nvPr/>
          </p:nvSpPr>
          <p:spPr>
            <a:xfrm>
              <a:off x="1639822" y="3590755"/>
              <a:ext cx="25009" cy="25560"/>
            </a:xfrm>
            <a:custGeom>
              <a:avLst/>
              <a:gdLst/>
              <a:ahLst/>
              <a:cxnLst/>
              <a:rect l="l" t="t" r="r" b="b"/>
              <a:pathLst>
                <a:path w="954" h="975" extrusionOk="0">
                  <a:moveTo>
                    <a:pt x="729" y="0"/>
                  </a:moveTo>
                  <a:cubicBezTo>
                    <a:pt x="706" y="0"/>
                    <a:pt x="683" y="8"/>
                    <a:pt x="665" y="26"/>
                  </a:cubicBezTo>
                  <a:lnTo>
                    <a:pt x="1" y="647"/>
                  </a:lnTo>
                  <a:lnTo>
                    <a:pt x="391" y="950"/>
                  </a:lnTo>
                  <a:cubicBezTo>
                    <a:pt x="418" y="966"/>
                    <a:pt x="449" y="974"/>
                    <a:pt x="479" y="974"/>
                  </a:cubicBezTo>
                  <a:cubicBezTo>
                    <a:pt x="528" y="974"/>
                    <a:pt x="575" y="952"/>
                    <a:pt x="593" y="907"/>
                  </a:cubicBezTo>
                  <a:lnTo>
                    <a:pt x="954" y="257"/>
                  </a:lnTo>
                  <a:lnTo>
                    <a:pt x="809" y="41"/>
                  </a:lnTo>
                  <a:cubicBezTo>
                    <a:pt x="793" y="16"/>
                    <a:pt x="761" y="0"/>
                    <a:pt x="729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6274;p106"/>
            <p:cNvSpPr/>
            <p:nvPr/>
          </p:nvSpPr>
          <p:spPr>
            <a:xfrm>
              <a:off x="1325373" y="3492291"/>
              <a:ext cx="109002" cy="109395"/>
            </a:xfrm>
            <a:custGeom>
              <a:avLst/>
              <a:gdLst/>
              <a:ahLst/>
              <a:cxnLst/>
              <a:rect l="l" t="t" r="r" b="b"/>
              <a:pathLst>
                <a:path w="4158" h="4173" extrusionOk="0">
                  <a:moveTo>
                    <a:pt x="2079" y="0"/>
                  </a:moveTo>
                  <a:cubicBezTo>
                    <a:pt x="1169" y="0"/>
                    <a:pt x="505" y="722"/>
                    <a:pt x="433" y="1631"/>
                  </a:cubicBezTo>
                  <a:cubicBezTo>
                    <a:pt x="390" y="2267"/>
                    <a:pt x="245" y="2902"/>
                    <a:pt x="43" y="3522"/>
                  </a:cubicBezTo>
                  <a:cubicBezTo>
                    <a:pt x="0" y="3638"/>
                    <a:pt x="58" y="3768"/>
                    <a:pt x="173" y="3811"/>
                  </a:cubicBezTo>
                  <a:cubicBezTo>
                    <a:pt x="549" y="3984"/>
                    <a:pt x="967" y="4114"/>
                    <a:pt x="1371" y="4172"/>
                  </a:cubicBezTo>
                  <a:lnTo>
                    <a:pt x="2786" y="4172"/>
                  </a:lnTo>
                  <a:cubicBezTo>
                    <a:pt x="3205" y="4114"/>
                    <a:pt x="3609" y="3984"/>
                    <a:pt x="3999" y="3811"/>
                  </a:cubicBezTo>
                  <a:cubicBezTo>
                    <a:pt x="4100" y="3753"/>
                    <a:pt x="4157" y="3638"/>
                    <a:pt x="4114" y="3522"/>
                  </a:cubicBezTo>
                  <a:cubicBezTo>
                    <a:pt x="3912" y="2902"/>
                    <a:pt x="3782" y="2267"/>
                    <a:pt x="3724" y="1631"/>
                  </a:cubicBezTo>
                  <a:cubicBezTo>
                    <a:pt x="3667" y="736"/>
                    <a:pt x="2988" y="0"/>
                    <a:pt x="207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6275;p106"/>
            <p:cNvSpPr/>
            <p:nvPr/>
          </p:nvSpPr>
          <p:spPr>
            <a:xfrm>
              <a:off x="1355258" y="3492291"/>
              <a:ext cx="79117" cy="109002"/>
            </a:xfrm>
            <a:custGeom>
              <a:avLst/>
              <a:gdLst/>
              <a:ahLst/>
              <a:cxnLst/>
              <a:rect l="l" t="t" r="r" b="b"/>
              <a:pathLst>
                <a:path w="3018" h="4158" extrusionOk="0">
                  <a:moveTo>
                    <a:pt x="939" y="0"/>
                  </a:moveTo>
                  <a:cubicBezTo>
                    <a:pt x="246" y="29"/>
                    <a:pt x="0" y="953"/>
                    <a:pt x="592" y="1314"/>
                  </a:cubicBezTo>
                  <a:cubicBezTo>
                    <a:pt x="621" y="1328"/>
                    <a:pt x="636" y="1328"/>
                    <a:pt x="664" y="1343"/>
                  </a:cubicBezTo>
                  <a:lnTo>
                    <a:pt x="1184" y="4158"/>
                  </a:lnTo>
                  <a:lnTo>
                    <a:pt x="1661" y="4158"/>
                  </a:lnTo>
                  <a:cubicBezTo>
                    <a:pt x="2065" y="4100"/>
                    <a:pt x="2469" y="3984"/>
                    <a:pt x="2859" y="3811"/>
                  </a:cubicBezTo>
                  <a:cubicBezTo>
                    <a:pt x="2960" y="3768"/>
                    <a:pt x="3017" y="3638"/>
                    <a:pt x="2974" y="3522"/>
                  </a:cubicBezTo>
                  <a:cubicBezTo>
                    <a:pt x="2772" y="2902"/>
                    <a:pt x="2642" y="2267"/>
                    <a:pt x="2584" y="1631"/>
                  </a:cubicBezTo>
                  <a:cubicBezTo>
                    <a:pt x="2527" y="736"/>
                    <a:pt x="1848" y="0"/>
                    <a:pt x="93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6276;p106"/>
            <p:cNvSpPr/>
            <p:nvPr/>
          </p:nvSpPr>
          <p:spPr>
            <a:xfrm>
              <a:off x="1324612" y="3574790"/>
              <a:ext cx="109002" cy="97258"/>
            </a:xfrm>
            <a:custGeom>
              <a:avLst/>
              <a:gdLst/>
              <a:ahLst/>
              <a:cxnLst/>
              <a:rect l="l" t="t" r="r" b="b"/>
              <a:pathLst>
                <a:path w="4158" h="3710" extrusionOk="0">
                  <a:moveTo>
                    <a:pt x="1386" y="0"/>
                  </a:moveTo>
                  <a:lnTo>
                    <a:pt x="1386" y="693"/>
                  </a:lnTo>
                  <a:cubicBezTo>
                    <a:pt x="1386" y="881"/>
                    <a:pt x="1285" y="1039"/>
                    <a:pt x="1141" y="1112"/>
                  </a:cubicBezTo>
                  <a:lnTo>
                    <a:pt x="390" y="1487"/>
                  </a:lnTo>
                  <a:cubicBezTo>
                    <a:pt x="145" y="1602"/>
                    <a:pt x="0" y="1848"/>
                    <a:pt x="0" y="2108"/>
                  </a:cubicBezTo>
                  <a:lnTo>
                    <a:pt x="0" y="3479"/>
                  </a:lnTo>
                  <a:cubicBezTo>
                    <a:pt x="0" y="3595"/>
                    <a:pt x="101" y="3710"/>
                    <a:pt x="231" y="3710"/>
                  </a:cubicBezTo>
                  <a:lnTo>
                    <a:pt x="3927" y="3710"/>
                  </a:lnTo>
                  <a:cubicBezTo>
                    <a:pt x="4057" y="3710"/>
                    <a:pt x="4158" y="3595"/>
                    <a:pt x="4158" y="3479"/>
                  </a:cubicBezTo>
                  <a:lnTo>
                    <a:pt x="4158" y="2108"/>
                  </a:lnTo>
                  <a:cubicBezTo>
                    <a:pt x="4158" y="1848"/>
                    <a:pt x="4013" y="1602"/>
                    <a:pt x="3782" y="1487"/>
                  </a:cubicBezTo>
                  <a:lnTo>
                    <a:pt x="3032" y="1112"/>
                  </a:lnTo>
                  <a:cubicBezTo>
                    <a:pt x="2873" y="1039"/>
                    <a:pt x="2772" y="881"/>
                    <a:pt x="2772" y="693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6277;p106"/>
            <p:cNvSpPr/>
            <p:nvPr/>
          </p:nvSpPr>
          <p:spPr>
            <a:xfrm>
              <a:off x="1360553" y="3574790"/>
              <a:ext cx="37120" cy="24223"/>
            </a:xfrm>
            <a:custGeom>
              <a:avLst/>
              <a:gdLst/>
              <a:ahLst/>
              <a:cxnLst/>
              <a:rect l="l" t="t" r="r" b="b"/>
              <a:pathLst>
                <a:path w="1416" h="924" extrusionOk="0">
                  <a:moveTo>
                    <a:pt x="15" y="0"/>
                  </a:moveTo>
                  <a:lnTo>
                    <a:pt x="15" y="693"/>
                  </a:lnTo>
                  <a:cubicBezTo>
                    <a:pt x="15" y="722"/>
                    <a:pt x="1" y="751"/>
                    <a:pt x="1" y="794"/>
                  </a:cubicBezTo>
                  <a:cubicBezTo>
                    <a:pt x="232" y="881"/>
                    <a:pt x="462" y="924"/>
                    <a:pt x="708" y="924"/>
                  </a:cubicBezTo>
                  <a:cubicBezTo>
                    <a:pt x="953" y="924"/>
                    <a:pt x="1184" y="881"/>
                    <a:pt x="1415" y="794"/>
                  </a:cubicBezTo>
                  <a:cubicBezTo>
                    <a:pt x="1401" y="751"/>
                    <a:pt x="1401" y="722"/>
                    <a:pt x="1401" y="693"/>
                  </a:cubicBezTo>
                  <a:lnTo>
                    <a:pt x="1401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6278;p106"/>
            <p:cNvSpPr/>
            <p:nvPr/>
          </p:nvSpPr>
          <p:spPr>
            <a:xfrm>
              <a:off x="1324219" y="3606563"/>
              <a:ext cx="109395" cy="65485"/>
            </a:xfrm>
            <a:custGeom>
              <a:avLst/>
              <a:gdLst/>
              <a:ahLst/>
              <a:cxnLst/>
              <a:rect l="l" t="t" r="r" b="b"/>
              <a:pathLst>
                <a:path w="4173" h="2498" extrusionOk="0">
                  <a:moveTo>
                    <a:pt x="925" y="1"/>
                  </a:moveTo>
                  <a:lnTo>
                    <a:pt x="390" y="275"/>
                  </a:lnTo>
                  <a:cubicBezTo>
                    <a:pt x="145" y="390"/>
                    <a:pt x="1" y="636"/>
                    <a:pt x="1" y="896"/>
                  </a:cubicBezTo>
                  <a:lnTo>
                    <a:pt x="1" y="2267"/>
                  </a:lnTo>
                  <a:cubicBezTo>
                    <a:pt x="1" y="2383"/>
                    <a:pt x="102" y="2498"/>
                    <a:pt x="232" y="2498"/>
                  </a:cubicBezTo>
                  <a:lnTo>
                    <a:pt x="3927" y="2498"/>
                  </a:lnTo>
                  <a:cubicBezTo>
                    <a:pt x="4057" y="2498"/>
                    <a:pt x="4158" y="2383"/>
                    <a:pt x="4158" y="2267"/>
                  </a:cubicBezTo>
                  <a:lnTo>
                    <a:pt x="4158" y="896"/>
                  </a:lnTo>
                  <a:cubicBezTo>
                    <a:pt x="4173" y="636"/>
                    <a:pt x="4028" y="390"/>
                    <a:pt x="3797" y="275"/>
                  </a:cubicBezTo>
                  <a:lnTo>
                    <a:pt x="3263" y="1"/>
                  </a:lnTo>
                  <a:cubicBezTo>
                    <a:pt x="2989" y="427"/>
                    <a:pt x="2541" y="639"/>
                    <a:pt x="2094" y="639"/>
                  </a:cubicBezTo>
                  <a:cubicBezTo>
                    <a:pt x="1646" y="639"/>
                    <a:pt x="1199" y="427"/>
                    <a:pt x="925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6279;p106"/>
            <p:cNvSpPr/>
            <p:nvPr/>
          </p:nvSpPr>
          <p:spPr>
            <a:xfrm>
              <a:off x="1342779" y="3527393"/>
              <a:ext cx="72668" cy="59534"/>
            </a:xfrm>
            <a:custGeom>
              <a:avLst/>
              <a:gdLst/>
              <a:ahLst/>
              <a:cxnLst/>
              <a:rect l="l" t="t" r="r" b="b"/>
              <a:pathLst>
                <a:path w="2772" h="2271" extrusionOk="0">
                  <a:moveTo>
                    <a:pt x="1083" y="1"/>
                  </a:moveTo>
                  <a:cubicBezTo>
                    <a:pt x="986" y="1"/>
                    <a:pt x="904" y="45"/>
                    <a:pt x="866" y="134"/>
                  </a:cubicBezTo>
                  <a:cubicBezTo>
                    <a:pt x="780" y="292"/>
                    <a:pt x="679" y="437"/>
                    <a:pt x="549" y="552"/>
                  </a:cubicBezTo>
                  <a:cubicBezTo>
                    <a:pt x="419" y="653"/>
                    <a:pt x="274" y="754"/>
                    <a:pt x="130" y="827"/>
                  </a:cubicBezTo>
                  <a:cubicBezTo>
                    <a:pt x="43" y="870"/>
                    <a:pt x="0" y="971"/>
                    <a:pt x="15" y="1072"/>
                  </a:cubicBezTo>
                  <a:cubicBezTo>
                    <a:pt x="101" y="1750"/>
                    <a:pt x="693" y="2270"/>
                    <a:pt x="1386" y="2270"/>
                  </a:cubicBezTo>
                  <a:cubicBezTo>
                    <a:pt x="2108" y="2270"/>
                    <a:pt x="2714" y="1707"/>
                    <a:pt x="2772" y="985"/>
                  </a:cubicBezTo>
                  <a:cubicBezTo>
                    <a:pt x="2772" y="928"/>
                    <a:pt x="2743" y="855"/>
                    <a:pt x="2685" y="812"/>
                  </a:cubicBezTo>
                  <a:cubicBezTo>
                    <a:pt x="2238" y="422"/>
                    <a:pt x="1689" y="148"/>
                    <a:pt x="1126" y="4"/>
                  </a:cubicBezTo>
                  <a:cubicBezTo>
                    <a:pt x="1112" y="2"/>
                    <a:pt x="1097" y="1"/>
                    <a:pt x="1083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6280;p106"/>
            <p:cNvSpPr/>
            <p:nvPr/>
          </p:nvSpPr>
          <p:spPr>
            <a:xfrm>
              <a:off x="1342779" y="3527393"/>
              <a:ext cx="73061" cy="59141"/>
            </a:xfrm>
            <a:custGeom>
              <a:avLst/>
              <a:gdLst/>
              <a:ahLst/>
              <a:cxnLst/>
              <a:rect l="l" t="t" r="r" b="b"/>
              <a:pathLst>
                <a:path w="2787" h="2256" extrusionOk="0">
                  <a:moveTo>
                    <a:pt x="1088" y="1"/>
                  </a:moveTo>
                  <a:cubicBezTo>
                    <a:pt x="997" y="1"/>
                    <a:pt x="904" y="45"/>
                    <a:pt x="866" y="134"/>
                  </a:cubicBezTo>
                  <a:cubicBezTo>
                    <a:pt x="808" y="249"/>
                    <a:pt x="736" y="350"/>
                    <a:pt x="650" y="451"/>
                  </a:cubicBezTo>
                  <a:cubicBezTo>
                    <a:pt x="621" y="480"/>
                    <a:pt x="592" y="523"/>
                    <a:pt x="549" y="552"/>
                  </a:cubicBezTo>
                  <a:cubicBezTo>
                    <a:pt x="433" y="653"/>
                    <a:pt x="289" y="754"/>
                    <a:pt x="144" y="827"/>
                  </a:cubicBezTo>
                  <a:cubicBezTo>
                    <a:pt x="58" y="870"/>
                    <a:pt x="0" y="971"/>
                    <a:pt x="15" y="1072"/>
                  </a:cubicBezTo>
                  <a:cubicBezTo>
                    <a:pt x="101" y="1678"/>
                    <a:pt x="577" y="2169"/>
                    <a:pt x="1184" y="2256"/>
                  </a:cubicBezTo>
                  <a:cubicBezTo>
                    <a:pt x="866" y="2068"/>
                    <a:pt x="693" y="1722"/>
                    <a:pt x="693" y="1361"/>
                  </a:cubicBezTo>
                  <a:lnTo>
                    <a:pt x="693" y="1029"/>
                  </a:lnTo>
                  <a:cubicBezTo>
                    <a:pt x="751" y="985"/>
                    <a:pt x="808" y="942"/>
                    <a:pt x="852" y="899"/>
                  </a:cubicBezTo>
                  <a:cubicBezTo>
                    <a:pt x="982" y="783"/>
                    <a:pt x="1097" y="653"/>
                    <a:pt x="1184" y="509"/>
                  </a:cubicBezTo>
                  <a:cubicBezTo>
                    <a:pt x="1631" y="653"/>
                    <a:pt x="2035" y="870"/>
                    <a:pt x="2396" y="1159"/>
                  </a:cubicBezTo>
                  <a:cubicBezTo>
                    <a:pt x="2440" y="1202"/>
                    <a:pt x="2541" y="1303"/>
                    <a:pt x="2671" y="1418"/>
                  </a:cubicBezTo>
                  <a:cubicBezTo>
                    <a:pt x="2728" y="1288"/>
                    <a:pt x="2772" y="1144"/>
                    <a:pt x="2772" y="1000"/>
                  </a:cubicBezTo>
                  <a:cubicBezTo>
                    <a:pt x="2786" y="928"/>
                    <a:pt x="2757" y="855"/>
                    <a:pt x="2700" y="812"/>
                  </a:cubicBezTo>
                  <a:cubicBezTo>
                    <a:pt x="2238" y="437"/>
                    <a:pt x="1703" y="162"/>
                    <a:pt x="1126" y="4"/>
                  </a:cubicBezTo>
                  <a:cubicBezTo>
                    <a:pt x="1113" y="2"/>
                    <a:pt x="1101" y="1"/>
                    <a:pt x="1088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6281;p106"/>
            <p:cNvSpPr/>
            <p:nvPr/>
          </p:nvSpPr>
          <p:spPr>
            <a:xfrm>
              <a:off x="1324612" y="3619067"/>
              <a:ext cx="24249" cy="52981"/>
            </a:xfrm>
            <a:custGeom>
              <a:avLst/>
              <a:gdLst/>
              <a:ahLst/>
              <a:cxnLst/>
              <a:rect l="l" t="t" r="r" b="b"/>
              <a:pathLst>
                <a:path w="925" h="2021" extrusionOk="0">
                  <a:moveTo>
                    <a:pt x="145" y="0"/>
                  </a:moveTo>
                  <a:cubicBezTo>
                    <a:pt x="58" y="116"/>
                    <a:pt x="0" y="260"/>
                    <a:pt x="0" y="419"/>
                  </a:cubicBezTo>
                  <a:lnTo>
                    <a:pt x="0" y="1790"/>
                  </a:lnTo>
                  <a:cubicBezTo>
                    <a:pt x="0" y="1906"/>
                    <a:pt x="116" y="2021"/>
                    <a:pt x="231" y="2021"/>
                  </a:cubicBezTo>
                  <a:lnTo>
                    <a:pt x="924" y="2021"/>
                  </a:lnTo>
                  <a:lnTo>
                    <a:pt x="924" y="852"/>
                  </a:lnTo>
                  <a:cubicBezTo>
                    <a:pt x="924" y="707"/>
                    <a:pt x="866" y="577"/>
                    <a:pt x="751" y="491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6282;p106"/>
            <p:cNvSpPr/>
            <p:nvPr/>
          </p:nvSpPr>
          <p:spPr>
            <a:xfrm>
              <a:off x="1409365" y="3586901"/>
              <a:ext cx="206286" cy="85146"/>
            </a:xfrm>
            <a:custGeom>
              <a:avLst/>
              <a:gdLst/>
              <a:ahLst/>
              <a:cxnLst/>
              <a:rect l="l" t="t" r="r" b="b"/>
              <a:pathLst>
                <a:path w="7869" h="3248" extrusionOk="0">
                  <a:moveTo>
                    <a:pt x="2556" y="0"/>
                  </a:moveTo>
                  <a:lnTo>
                    <a:pt x="621" y="707"/>
                  </a:lnTo>
                  <a:cubicBezTo>
                    <a:pt x="246" y="837"/>
                    <a:pt x="1" y="1184"/>
                    <a:pt x="1" y="1574"/>
                  </a:cubicBezTo>
                  <a:lnTo>
                    <a:pt x="1" y="3017"/>
                  </a:lnTo>
                  <a:cubicBezTo>
                    <a:pt x="1" y="3133"/>
                    <a:pt x="116" y="3248"/>
                    <a:pt x="232" y="3248"/>
                  </a:cubicBezTo>
                  <a:lnTo>
                    <a:pt x="7637" y="3248"/>
                  </a:lnTo>
                  <a:cubicBezTo>
                    <a:pt x="7767" y="3248"/>
                    <a:pt x="7868" y="3133"/>
                    <a:pt x="7868" y="3017"/>
                  </a:cubicBezTo>
                  <a:lnTo>
                    <a:pt x="7868" y="1574"/>
                  </a:lnTo>
                  <a:cubicBezTo>
                    <a:pt x="7868" y="1184"/>
                    <a:pt x="7623" y="837"/>
                    <a:pt x="7262" y="707"/>
                  </a:cubicBezTo>
                  <a:lnTo>
                    <a:pt x="5327" y="0"/>
                  </a:lnTo>
                  <a:lnTo>
                    <a:pt x="3942" y="462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6283;p106"/>
            <p:cNvSpPr/>
            <p:nvPr/>
          </p:nvSpPr>
          <p:spPr>
            <a:xfrm>
              <a:off x="1500567" y="3611098"/>
              <a:ext cx="24249" cy="60950"/>
            </a:xfrm>
            <a:custGeom>
              <a:avLst/>
              <a:gdLst/>
              <a:ahLst/>
              <a:cxnLst/>
              <a:rect l="l" t="t" r="r" b="b"/>
              <a:pathLst>
                <a:path w="925" h="2325" extrusionOk="0">
                  <a:moveTo>
                    <a:pt x="217" y="1"/>
                  </a:moveTo>
                  <a:lnTo>
                    <a:pt x="1" y="2325"/>
                  </a:lnTo>
                  <a:lnTo>
                    <a:pt x="925" y="2325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284;p106"/>
            <p:cNvSpPr/>
            <p:nvPr/>
          </p:nvSpPr>
          <p:spPr>
            <a:xfrm>
              <a:off x="1502088" y="3598986"/>
              <a:ext cx="21208" cy="20474"/>
            </a:xfrm>
            <a:custGeom>
              <a:avLst/>
              <a:gdLst/>
              <a:ahLst/>
              <a:cxnLst/>
              <a:rect l="l" t="t" r="r" b="b"/>
              <a:pathLst>
                <a:path w="809" h="781" extrusionOk="0">
                  <a:moveTo>
                    <a:pt x="0" y="1"/>
                  </a:moveTo>
                  <a:lnTo>
                    <a:pt x="0" y="622"/>
                  </a:lnTo>
                  <a:cubicBezTo>
                    <a:pt x="0" y="708"/>
                    <a:pt x="73" y="780"/>
                    <a:pt x="159" y="780"/>
                  </a:cubicBezTo>
                  <a:lnTo>
                    <a:pt x="650" y="780"/>
                  </a:lnTo>
                  <a:cubicBezTo>
                    <a:pt x="737" y="780"/>
                    <a:pt x="809" y="708"/>
                    <a:pt x="809" y="622"/>
                  </a:cubicBezTo>
                  <a:lnTo>
                    <a:pt x="809" y="1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285;p106"/>
            <p:cNvSpPr/>
            <p:nvPr/>
          </p:nvSpPr>
          <p:spPr>
            <a:xfrm>
              <a:off x="1579291" y="3611858"/>
              <a:ext cx="36360" cy="60190"/>
            </a:xfrm>
            <a:custGeom>
              <a:avLst/>
              <a:gdLst/>
              <a:ahLst/>
              <a:cxnLst/>
              <a:rect l="l" t="t" r="r" b="b"/>
              <a:pathLst>
                <a:path w="1387" h="2296" extrusionOk="0">
                  <a:moveTo>
                    <a:pt x="1141" y="1"/>
                  </a:moveTo>
                  <a:lnTo>
                    <a:pt x="275" y="867"/>
                  </a:lnTo>
                  <a:cubicBezTo>
                    <a:pt x="101" y="1040"/>
                    <a:pt x="0" y="1271"/>
                    <a:pt x="0" y="1516"/>
                  </a:cubicBezTo>
                  <a:lnTo>
                    <a:pt x="0" y="2296"/>
                  </a:lnTo>
                  <a:lnTo>
                    <a:pt x="1155" y="2296"/>
                  </a:lnTo>
                  <a:cubicBezTo>
                    <a:pt x="1285" y="2296"/>
                    <a:pt x="1386" y="2181"/>
                    <a:pt x="1386" y="2065"/>
                  </a:cubicBezTo>
                  <a:lnTo>
                    <a:pt x="1386" y="622"/>
                  </a:lnTo>
                  <a:cubicBezTo>
                    <a:pt x="1386" y="391"/>
                    <a:pt x="1299" y="160"/>
                    <a:pt x="1141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286;p106"/>
            <p:cNvSpPr/>
            <p:nvPr/>
          </p:nvSpPr>
          <p:spPr>
            <a:xfrm>
              <a:off x="1446066" y="3399202"/>
              <a:ext cx="133251" cy="96891"/>
            </a:xfrm>
            <a:custGeom>
              <a:avLst/>
              <a:gdLst/>
              <a:ahLst/>
              <a:cxnLst/>
              <a:rect l="l" t="t" r="r" b="b"/>
              <a:pathLst>
                <a:path w="5083" h="3696" extrusionOk="0">
                  <a:moveTo>
                    <a:pt x="1849" y="0"/>
                  </a:moveTo>
                  <a:cubicBezTo>
                    <a:pt x="824" y="0"/>
                    <a:pt x="1" y="823"/>
                    <a:pt x="1" y="1848"/>
                  </a:cubicBezTo>
                  <a:lnTo>
                    <a:pt x="1" y="2396"/>
                  </a:lnTo>
                  <a:cubicBezTo>
                    <a:pt x="1" y="2642"/>
                    <a:pt x="30" y="2887"/>
                    <a:pt x="116" y="3118"/>
                  </a:cubicBezTo>
                  <a:lnTo>
                    <a:pt x="189" y="3349"/>
                  </a:lnTo>
                  <a:cubicBezTo>
                    <a:pt x="217" y="3421"/>
                    <a:pt x="232" y="3493"/>
                    <a:pt x="232" y="3566"/>
                  </a:cubicBezTo>
                  <a:lnTo>
                    <a:pt x="232" y="3696"/>
                  </a:lnTo>
                  <a:lnTo>
                    <a:pt x="4851" y="3696"/>
                  </a:lnTo>
                  <a:lnTo>
                    <a:pt x="4851" y="3580"/>
                  </a:lnTo>
                  <a:cubicBezTo>
                    <a:pt x="4851" y="3508"/>
                    <a:pt x="4851" y="3421"/>
                    <a:pt x="4880" y="3349"/>
                  </a:cubicBezTo>
                  <a:lnTo>
                    <a:pt x="4952" y="3133"/>
                  </a:lnTo>
                  <a:cubicBezTo>
                    <a:pt x="5039" y="2887"/>
                    <a:pt x="5082" y="2642"/>
                    <a:pt x="5082" y="2396"/>
                  </a:cubicBezTo>
                  <a:lnTo>
                    <a:pt x="5082" y="462"/>
                  </a:lnTo>
                  <a:cubicBezTo>
                    <a:pt x="5082" y="202"/>
                    <a:pt x="4880" y="0"/>
                    <a:pt x="462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287;p106"/>
            <p:cNvSpPr/>
            <p:nvPr/>
          </p:nvSpPr>
          <p:spPr>
            <a:xfrm>
              <a:off x="1476345" y="3399202"/>
              <a:ext cx="102973" cy="96891"/>
            </a:xfrm>
            <a:custGeom>
              <a:avLst/>
              <a:gdLst/>
              <a:ahLst/>
              <a:cxnLst/>
              <a:rect l="l" t="t" r="r" b="b"/>
              <a:pathLst>
                <a:path w="3928" h="3696" extrusionOk="0">
                  <a:moveTo>
                    <a:pt x="939" y="0"/>
                  </a:moveTo>
                  <a:cubicBezTo>
                    <a:pt x="419" y="0"/>
                    <a:pt x="1" y="419"/>
                    <a:pt x="1" y="938"/>
                  </a:cubicBezTo>
                  <a:cubicBezTo>
                    <a:pt x="1" y="1458"/>
                    <a:pt x="419" y="1877"/>
                    <a:pt x="939" y="1877"/>
                  </a:cubicBezTo>
                  <a:lnTo>
                    <a:pt x="1069" y="1877"/>
                  </a:lnTo>
                  <a:lnTo>
                    <a:pt x="1127" y="3696"/>
                  </a:lnTo>
                  <a:lnTo>
                    <a:pt x="3696" y="3696"/>
                  </a:lnTo>
                  <a:lnTo>
                    <a:pt x="3696" y="3580"/>
                  </a:lnTo>
                  <a:cubicBezTo>
                    <a:pt x="3696" y="3508"/>
                    <a:pt x="3696" y="3421"/>
                    <a:pt x="3725" y="3349"/>
                  </a:cubicBezTo>
                  <a:lnTo>
                    <a:pt x="3797" y="3133"/>
                  </a:lnTo>
                  <a:cubicBezTo>
                    <a:pt x="3884" y="2887"/>
                    <a:pt x="3927" y="2642"/>
                    <a:pt x="3927" y="2396"/>
                  </a:cubicBezTo>
                  <a:lnTo>
                    <a:pt x="3927" y="462"/>
                  </a:lnTo>
                  <a:cubicBezTo>
                    <a:pt x="3927" y="202"/>
                    <a:pt x="3711" y="0"/>
                    <a:pt x="346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288;p106"/>
            <p:cNvSpPr/>
            <p:nvPr/>
          </p:nvSpPr>
          <p:spPr>
            <a:xfrm>
              <a:off x="1476345" y="3544512"/>
              <a:ext cx="72694" cy="54501"/>
            </a:xfrm>
            <a:custGeom>
              <a:avLst/>
              <a:gdLst/>
              <a:ahLst/>
              <a:cxnLst/>
              <a:rect l="l" t="t" r="r" b="b"/>
              <a:pathLst>
                <a:path w="2773" h="2079" extrusionOk="0">
                  <a:moveTo>
                    <a:pt x="1" y="0"/>
                  </a:moveTo>
                  <a:lnTo>
                    <a:pt x="1" y="2079"/>
                  </a:lnTo>
                  <a:lnTo>
                    <a:pt x="2772" y="2079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289;p106"/>
            <p:cNvSpPr/>
            <p:nvPr/>
          </p:nvSpPr>
          <p:spPr>
            <a:xfrm>
              <a:off x="1476345" y="3544512"/>
              <a:ext cx="72694" cy="30383"/>
            </a:xfrm>
            <a:custGeom>
              <a:avLst/>
              <a:gdLst/>
              <a:ahLst/>
              <a:cxnLst/>
              <a:rect l="l" t="t" r="r" b="b"/>
              <a:pathLst>
                <a:path w="2773" h="1159" extrusionOk="0">
                  <a:moveTo>
                    <a:pt x="1" y="0"/>
                  </a:moveTo>
                  <a:lnTo>
                    <a:pt x="1" y="780"/>
                  </a:lnTo>
                  <a:cubicBezTo>
                    <a:pt x="427" y="1032"/>
                    <a:pt x="903" y="1159"/>
                    <a:pt x="1381" y="1159"/>
                  </a:cubicBezTo>
                  <a:cubicBezTo>
                    <a:pt x="1859" y="1159"/>
                    <a:pt x="2339" y="1032"/>
                    <a:pt x="2772" y="780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290;p106"/>
            <p:cNvSpPr/>
            <p:nvPr/>
          </p:nvSpPr>
          <p:spPr>
            <a:xfrm>
              <a:off x="1464233" y="3576887"/>
              <a:ext cx="48472" cy="43438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413" y="1"/>
                  </a:moveTo>
                  <a:cubicBezTo>
                    <a:pt x="327" y="1"/>
                    <a:pt x="242" y="49"/>
                    <a:pt x="203" y="137"/>
                  </a:cubicBezTo>
                  <a:lnTo>
                    <a:pt x="1" y="555"/>
                  </a:lnTo>
                  <a:lnTo>
                    <a:pt x="752" y="1566"/>
                  </a:lnTo>
                  <a:cubicBezTo>
                    <a:pt x="798" y="1628"/>
                    <a:pt x="869" y="1656"/>
                    <a:pt x="941" y="1656"/>
                  </a:cubicBezTo>
                  <a:cubicBezTo>
                    <a:pt x="1003" y="1656"/>
                    <a:pt x="1065" y="1635"/>
                    <a:pt x="1112" y="1595"/>
                  </a:cubicBezTo>
                  <a:lnTo>
                    <a:pt x="1849" y="844"/>
                  </a:lnTo>
                  <a:lnTo>
                    <a:pt x="535" y="36"/>
                  </a:lnTo>
                  <a:cubicBezTo>
                    <a:pt x="497" y="12"/>
                    <a:pt x="455" y="1"/>
                    <a:pt x="413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291;p106"/>
            <p:cNvSpPr/>
            <p:nvPr/>
          </p:nvSpPr>
          <p:spPr>
            <a:xfrm>
              <a:off x="1512679" y="3576887"/>
              <a:ext cx="48472" cy="43438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1436" y="1"/>
                  </a:moveTo>
                  <a:cubicBezTo>
                    <a:pt x="1394" y="1"/>
                    <a:pt x="1352" y="12"/>
                    <a:pt x="1314" y="36"/>
                  </a:cubicBezTo>
                  <a:lnTo>
                    <a:pt x="1" y="844"/>
                  </a:lnTo>
                  <a:lnTo>
                    <a:pt x="737" y="1595"/>
                  </a:lnTo>
                  <a:cubicBezTo>
                    <a:pt x="784" y="1635"/>
                    <a:pt x="843" y="1656"/>
                    <a:pt x="902" y="1656"/>
                  </a:cubicBezTo>
                  <a:cubicBezTo>
                    <a:pt x="970" y="1656"/>
                    <a:pt x="1037" y="1628"/>
                    <a:pt x="1083" y="1566"/>
                  </a:cubicBezTo>
                  <a:lnTo>
                    <a:pt x="1848" y="555"/>
                  </a:lnTo>
                  <a:lnTo>
                    <a:pt x="1646" y="137"/>
                  </a:lnTo>
                  <a:cubicBezTo>
                    <a:pt x="1607" y="49"/>
                    <a:pt x="1522" y="1"/>
                    <a:pt x="1436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292;p106"/>
            <p:cNvSpPr/>
            <p:nvPr/>
          </p:nvSpPr>
          <p:spPr>
            <a:xfrm>
              <a:off x="1452122" y="3448171"/>
              <a:ext cx="121140" cy="114533"/>
            </a:xfrm>
            <a:custGeom>
              <a:avLst/>
              <a:gdLst/>
              <a:ahLst/>
              <a:cxnLst/>
              <a:rect l="l" t="t" r="r" b="b"/>
              <a:pathLst>
                <a:path w="4621" h="4369" extrusionOk="0">
                  <a:moveTo>
                    <a:pt x="2025" y="1"/>
                  </a:moveTo>
                  <a:cubicBezTo>
                    <a:pt x="1423" y="1"/>
                    <a:pt x="898" y="105"/>
                    <a:pt x="636" y="167"/>
                  </a:cubicBezTo>
                  <a:cubicBezTo>
                    <a:pt x="535" y="182"/>
                    <a:pt x="463" y="283"/>
                    <a:pt x="463" y="384"/>
                  </a:cubicBezTo>
                  <a:lnTo>
                    <a:pt x="463" y="947"/>
                  </a:lnTo>
                  <a:cubicBezTo>
                    <a:pt x="463" y="1062"/>
                    <a:pt x="405" y="1178"/>
                    <a:pt x="319" y="1279"/>
                  </a:cubicBezTo>
                  <a:lnTo>
                    <a:pt x="131" y="1467"/>
                  </a:lnTo>
                  <a:cubicBezTo>
                    <a:pt x="44" y="1553"/>
                    <a:pt x="1" y="1669"/>
                    <a:pt x="1" y="1784"/>
                  </a:cubicBezTo>
                  <a:lnTo>
                    <a:pt x="1" y="2059"/>
                  </a:lnTo>
                  <a:cubicBezTo>
                    <a:pt x="1" y="3343"/>
                    <a:pt x="1026" y="4368"/>
                    <a:pt x="2311" y="4368"/>
                  </a:cubicBezTo>
                  <a:cubicBezTo>
                    <a:pt x="3581" y="4368"/>
                    <a:pt x="4620" y="3329"/>
                    <a:pt x="4620" y="2059"/>
                  </a:cubicBezTo>
                  <a:lnTo>
                    <a:pt x="4620" y="1784"/>
                  </a:lnTo>
                  <a:cubicBezTo>
                    <a:pt x="4620" y="1669"/>
                    <a:pt x="4577" y="1539"/>
                    <a:pt x="4490" y="1452"/>
                  </a:cubicBezTo>
                  <a:lnTo>
                    <a:pt x="4303" y="1265"/>
                  </a:lnTo>
                  <a:cubicBezTo>
                    <a:pt x="4202" y="1178"/>
                    <a:pt x="4158" y="1062"/>
                    <a:pt x="4158" y="947"/>
                  </a:cubicBezTo>
                  <a:lnTo>
                    <a:pt x="4158" y="817"/>
                  </a:lnTo>
                  <a:cubicBezTo>
                    <a:pt x="4158" y="716"/>
                    <a:pt x="4115" y="629"/>
                    <a:pt x="4043" y="572"/>
                  </a:cubicBezTo>
                  <a:cubicBezTo>
                    <a:pt x="3439" y="126"/>
                    <a:pt x="2685" y="1"/>
                    <a:pt x="202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293;p106"/>
            <p:cNvSpPr/>
            <p:nvPr/>
          </p:nvSpPr>
          <p:spPr>
            <a:xfrm>
              <a:off x="1452122" y="3448355"/>
              <a:ext cx="109028" cy="113957"/>
            </a:xfrm>
            <a:custGeom>
              <a:avLst/>
              <a:gdLst/>
              <a:ahLst/>
              <a:cxnLst/>
              <a:rect l="l" t="t" r="r" b="b"/>
              <a:pathLst>
                <a:path w="4159" h="4347" extrusionOk="0">
                  <a:moveTo>
                    <a:pt x="1986" y="1"/>
                  </a:moveTo>
                  <a:cubicBezTo>
                    <a:pt x="1772" y="1"/>
                    <a:pt x="1570" y="13"/>
                    <a:pt x="1387" y="31"/>
                  </a:cubicBezTo>
                  <a:cubicBezTo>
                    <a:pt x="1127" y="59"/>
                    <a:pt x="881" y="103"/>
                    <a:pt x="636" y="160"/>
                  </a:cubicBezTo>
                  <a:cubicBezTo>
                    <a:pt x="521" y="189"/>
                    <a:pt x="448" y="276"/>
                    <a:pt x="448" y="391"/>
                  </a:cubicBezTo>
                  <a:lnTo>
                    <a:pt x="448" y="940"/>
                  </a:lnTo>
                  <a:cubicBezTo>
                    <a:pt x="448" y="1055"/>
                    <a:pt x="405" y="1171"/>
                    <a:pt x="319" y="1272"/>
                  </a:cubicBezTo>
                  <a:lnTo>
                    <a:pt x="131" y="1460"/>
                  </a:lnTo>
                  <a:cubicBezTo>
                    <a:pt x="44" y="1546"/>
                    <a:pt x="1" y="1662"/>
                    <a:pt x="1" y="1792"/>
                  </a:cubicBezTo>
                  <a:lnTo>
                    <a:pt x="1" y="2052"/>
                  </a:lnTo>
                  <a:cubicBezTo>
                    <a:pt x="1" y="3221"/>
                    <a:pt x="867" y="4202"/>
                    <a:pt x="2022" y="4347"/>
                  </a:cubicBezTo>
                  <a:cubicBezTo>
                    <a:pt x="1618" y="3914"/>
                    <a:pt x="1387" y="3351"/>
                    <a:pt x="1387" y="2744"/>
                  </a:cubicBezTo>
                  <a:lnTo>
                    <a:pt x="1387" y="1055"/>
                  </a:lnTo>
                  <a:cubicBezTo>
                    <a:pt x="1387" y="825"/>
                    <a:pt x="1560" y="622"/>
                    <a:pt x="1791" y="594"/>
                  </a:cubicBezTo>
                  <a:cubicBezTo>
                    <a:pt x="1966" y="575"/>
                    <a:pt x="2188" y="558"/>
                    <a:pt x="2436" y="558"/>
                  </a:cubicBezTo>
                  <a:cubicBezTo>
                    <a:pt x="2964" y="558"/>
                    <a:pt x="3608" y="635"/>
                    <a:pt x="4158" y="940"/>
                  </a:cubicBezTo>
                  <a:lnTo>
                    <a:pt x="4158" y="810"/>
                  </a:lnTo>
                  <a:cubicBezTo>
                    <a:pt x="4158" y="723"/>
                    <a:pt x="4115" y="637"/>
                    <a:pt x="4043" y="579"/>
                  </a:cubicBezTo>
                  <a:cubicBezTo>
                    <a:pt x="3420" y="121"/>
                    <a:pt x="2649" y="1"/>
                    <a:pt x="1986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294;p106"/>
            <p:cNvSpPr/>
            <p:nvPr/>
          </p:nvSpPr>
          <p:spPr>
            <a:xfrm>
              <a:off x="1409759" y="3611858"/>
              <a:ext cx="36334" cy="60190"/>
            </a:xfrm>
            <a:custGeom>
              <a:avLst/>
              <a:gdLst/>
              <a:ahLst/>
              <a:cxnLst/>
              <a:rect l="l" t="t" r="r" b="b"/>
              <a:pathLst>
                <a:path w="1386" h="2296" extrusionOk="0">
                  <a:moveTo>
                    <a:pt x="246" y="1"/>
                  </a:moveTo>
                  <a:cubicBezTo>
                    <a:pt x="87" y="160"/>
                    <a:pt x="0" y="391"/>
                    <a:pt x="0" y="622"/>
                  </a:cubicBezTo>
                  <a:lnTo>
                    <a:pt x="0" y="2065"/>
                  </a:lnTo>
                  <a:cubicBezTo>
                    <a:pt x="0" y="2181"/>
                    <a:pt x="101" y="2296"/>
                    <a:pt x="231" y="2296"/>
                  </a:cubicBezTo>
                  <a:lnTo>
                    <a:pt x="1386" y="2296"/>
                  </a:lnTo>
                  <a:lnTo>
                    <a:pt x="1386" y="1516"/>
                  </a:lnTo>
                  <a:cubicBezTo>
                    <a:pt x="1386" y="1271"/>
                    <a:pt x="1285" y="1040"/>
                    <a:pt x="1112" y="867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15799;p106"/>
          <p:cNvGrpSpPr>
            <a:grpSpLocks noChangeAspect="1"/>
          </p:cNvGrpSpPr>
          <p:nvPr/>
        </p:nvGrpSpPr>
        <p:grpSpPr>
          <a:xfrm>
            <a:off x="2413769" y="3093146"/>
            <a:ext cx="828064" cy="828000"/>
            <a:chOff x="3250786" y="1982386"/>
            <a:chExt cx="371650" cy="371624"/>
          </a:xfrm>
        </p:grpSpPr>
        <p:sp>
          <p:nvSpPr>
            <p:cNvPr id="323" name="Google Shape;15800;p106"/>
            <p:cNvSpPr/>
            <p:nvPr/>
          </p:nvSpPr>
          <p:spPr>
            <a:xfrm>
              <a:off x="3358634" y="2006215"/>
              <a:ext cx="179782" cy="164263"/>
            </a:xfrm>
            <a:custGeom>
              <a:avLst/>
              <a:gdLst/>
              <a:ahLst/>
              <a:cxnLst/>
              <a:rect l="l" t="t" r="r" b="b"/>
              <a:pathLst>
                <a:path w="6858" h="6266" extrusionOk="0">
                  <a:moveTo>
                    <a:pt x="6189" y="0"/>
                  </a:moveTo>
                  <a:cubicBezTo>
                    <a:pt x="6181" y="0"/>
                    <a:pt x="6173" y="0"/>
                    <a:pt x="6165" y="1"/>
                  </a:cubicBezTo>
                  <a:lnTo>
                    <a:pt x="679" y="1"/>
                  </a:ln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706"/>
                    <a:pt x="304" y="5024"/>
                    <a:pt x="679" y="5024"/>
                  </a:cubicBezTo>
                  <a:lnTo>
                    <a:pt x="2513" y="5024"/>
                  </a:lnTo>
                  <a:lnTo>
                    <a:pt x="4346" y="6237"/>
                  </a:lnTo>
                  <a:cubicBezTo>
                    <a:pt x="4370" y="6257"/>
                    <a:pt x="4396" y="6265"/>
                    <a:pt x="4421" y="6265"/>
                  </a:cubicBezTo>
                  <a:cubicBezTo>
                    <a:pt x="4485" y="6265"/>
                    <a:pt x="4540" y="6205"/>
                    <a:pt x="4519" y="6121"/>
                  </a:cubicBezTo>
                  <a:lnTo>
                    <a:pt x="4346" y="5024"/>
                  </a:lnTo>
                  <a:lnTo>
                    <a:pt x="6165" y="5024"/>
                  </a:lnTo>
                  <a:cubicBezTo>
                    <a:pt x="6554" y="5024"/>
                    <a:pt x="6858" y="4706"/>
                    <a:pt x="6858" y="4331"/>
                  </a:cubicBezTo>
                  <a:lnTo>
                    <a:pt x="6858" y="679"/>
                  </a:lnTo>
                  <a:cubicBezTo>
                    <a:pt x="6858" y="312"/>
                    <a:pt x="6554" y="0"/>
                    <a:pt x="61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5801;p106"/>
            <p:cNvSpPr/>
            <p:nvPr/>
          </p:nvSpPr>
          <p:spPr>
            <a:xfrm>
              <a:off x="3358634" y="2006215"/>
              <a:ext cx="167671" cy="119619"/>
            </a:xfrm>
            <a:custGeom>
              <a:avLst/>
              <a:gdLst/>
              <a:ahLst/>
              <a:cxnLst/>
              <a:rect l="l" t="t" r="r" b="b"/>
              <a:pathLst>
                <a:path w="6396" h="4563" extrusionOk="0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418"/>
                    <a:pt x="15" y="4490"/>
                    <a:pt x="44" y="4562"/>
                  </a:cubicBezTo>
                  <a:lnTo>
                    <a:pt x="5241" y="4562"/>
                  </a:lnTo>
                  <a:cubicBezTo>
                    <a:pt x="5876" y="4562"/>
                    <a:pt x="6396" y="4057"/>
                    <a:pt x="6396" y="3422"/>
                  </a:cubicBezTo>
                  <a:lnTo>
                    <a:pt x="6396" y="44"/>
                  </a:lnTo>
                  <a:cubicBezTo>
                    <a:pt x="6309" y="15"/>
                    <a:pt x="6237" y="1"/>
                    <a:pt x="616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5802;p106"/>
            <p:cNvSpPr/>
            <p:nvPr/>
          </p:nvSpPr>
          <p:spPr>
            <a:xfrm>
              <a:off x="3251546" y="2150398"/>
              <a:ext cx="131730" cy="131704"/>
            </a:xfrm>
            <a:custGeom>
              <a:avLst/>
              <a:gdLst/>
              <a:ahLst/>
              <a:cxnLst/>
              <a:rect l="l" t="t" r="r" b="b"/>
              <a:pathLst>
                <a:path w="5025" h="5024" extrusionOk="0">
                  <a:moveTo>
                    <a:pt x="2512" y="0"/>
                  </a:moveTo>
                  <a:cubicBezTo>
                    <a:pt x="1415" y="0"/>
                    <a:pt x="607" y="881"/>
                    <a:pt x="535" y="1949"/>
                  </a:cubicBezTo>
                  <a:cubicBezTo>
                    <a:pt x="462" y="2729"/>
                    <a:pt x="304" y="3494"/>
                    <a:pt x="58" y="4244"/>
                  </a:cubicBezTo>
                  <a:cubicBezTo>
                    <a:pt x="1" y="4374"/>
                    <a:pt x="73" y="4533"/>
                    <a:pt x="203" y="4605"/>
                  </a:cubicBezTo>
                  <a:cubicBezTo>
                    <a:pt x="665" y="4807"/>
                    <a:pt x="1155" y="4952"/>
                    <a:pt x="1661" y="5024"/>
                  </a:cubicBezTo>
                  <a:lnTo>
                    <a:pt x="3364" y="5024"/>
                  </a:lnTo>
                  <a:cubicBezTo>
                    <a:pt x="3869" y="4952"/>
                    <a:pt x="4360" y="4807"/>
                    <a:pt x="4822" y="4605"/>
                  </a:cubicBezTo>
                  <a:cubicBezTo>
                    <a:pt x="4966" y="4533"/>
                    <a:pt x="5024" y="4374"/>
                    <a:pt x="4966" y="4244"/>
                  </a:cubicBezTo>
                  <a:cubicBezTo>
                    <a:pt x="4721" y="3494"/>
                    <a:pt x="4562" y="2729"/>
                    <a:pt x="4504" y="1949"/>
                  </a:cubicBezTo>
                  <a:cubicBezTo>
                    <a:pt x="4418" y="867"/>
                    <a:pt x="3609" y="0"/>
                    <a:pt x="2512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5803;p106"/>
            <p:cNvSpPr/>
            <p:nvPr/>
          </p:nvSpPr>
          <p:spPr>
            <a:xfrm>
              <a:off x="3287487" y="2150398"/>
              <a:ext cx="95790" cy="131704"/>
            </a:xfrm>
            <a:custGeom>
              <a:avLst/>
              <a:gdLst/>
              <a:ahLst/>
              <a:cxnLst/>
              <a:rect l="l" t="t" r="r" b="b"/>
              <a:pathLst>
                <a:path w="3654" h="5024" extrusionOk="0">
                  <a:moveTo>
                    <a:pt x="1141" y="0"/>
                  </a:moveTo>
                  <a:cubicBezTo>
                    <a:pt x="304" y="0"/>
                    <a:pt x="1" y="1155"/>
                    <a:pt x="723" y="1588"/>
                  </a:cubicBezTo>
                  <a:cubicBezTo>
                    <a:pt x="752" y="1588"/>
                    <a:pt x="780" y="1603"/>
                    <a:pt x="795" y="1617"/>
                  </a:cubicBezTo>
                  <a:lnTo>
                    <a:pt x="1430" y="5024"/>
                  </a:lnTo>
                  <a:lnTo>
                    <a:pt x="1993" y="5024"/>
                  </a:lnTo>
                  <a:cubicBezTo>
                    <a:pt x="2498" y="4952"/>
                    <a:pt x="2989" y="4807"/>
                    <a:pt x="3451" y="4605"/>
                  </a:cubicBezTo>
                  <a:cubicBezTo>
                    <a:pt x="3595" y="4533"/>
                    <a:pt x="3653" y="4374"/>
                    <a:pt x="3595" y="4244"/>
                  </a:cubicBezTo>
                  <a:cubicBezTo>
                    <a:pt x="3350" y="3494"/>
                    <a:pt x="3191" y="2729"/>
                    <a:pt x="3119" y="1949"/>
                  </a:cubicBezTo>
                  <a:cubicBezTo>
                    <a:pt x="3047" y="867"/>
                    <a:pt x="2238" y="0"/>
                    <a:pt x="114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5804;p106"/>
            <p:cNvSpPr/>
            <p:nvPr/>
          </p:nvSpPr>
          <p:spPr>
            <a:xfrm>
              <a:off x="3251179" y="2249910"/>
              <a:ext cx="131337" cy="104100"/>
            </a:xfrm>
            <a:custGeom>
              <a:avLst/>
              <a:gdLst/>
              <a:ahLst/>
              <a:cxnLst/>
              <a:rect l="l" t="t" r="r" b="b"/>
              <a:pathLst>
                <a:path w="5010" h="3971" extrusionOk="0">
                  <a:moveTo>
                    <a:pt x="1675" y="1"/>
                  </a:moveTo>
                  <a:lnTo>
                    <a:pt x="1675" y="838"/>
                  </a:lnTo>
                  <a:cubicBezTo>
                    <a:pt x="1675" y="1055"/>
                    <a:pt x="1545" y="1242"/>
                    <a:pt x="1357" y="1343"/>
                  </a:cubicBezTo>
                  <a:lnTo>
                    <a:pt x="462" y="1791"/>
                  </a:lnTo>
                  <a:cubicBezTo>
                    <a:pt x="173" y="1935"/>
                    <a:pt x="0" y="2224"/>
                    <a:pt x="0" y="2542"/>
                  </a:cubicBezTo>
                  <a:lnTo>
                    <a:pt x="0" y="3696"/>
                  </a:lnTo>
                  <a:cubicBezTo>
                    <a:pt x="0" y="3841"/>
                    <a:pt x="116" y="3971"/>
                    <a:pt x="274" y="3971"/>
                  </a:cubicBezTo>
                  <a:lnTo>
                    <a:pt x="4735" y="3971"/>
                  </a:lnTo>
                  <a:cubicBezTo>
                    <a:pt x="4894" y="3971"/>
                    <a:pt x="5009" y="3841"/>
                    <a:pt x="5009" y="3696"/>
                  </a:cubicBezTo>
                  <a:lnTo>
                    <a:pt x="5009" y="2542"/>
                  </a:lnTo>
                  <a:cubicBezTo>
                    <a:pt x="5009" y="2224"/>
                    <a:pt x="4836" y="1935"/>
                    <a:pt x="4562" y="1791"/>
                  </a:cubicBezTo>
                  <a:lnTo>
                    <a:pt x="3652" y="1343"/>
                  </a:lnTo>
                  <a:cubicBezTo>
                    <a:pt x="3465" y="1242"/>
                    <a:pt x="3349" y="1055"/>
                    <a:pt x="3349" y="838"/>
                  </a:cubicBezTo>
                  <a:lnTo>
                    <a:pt x="3349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5805;p106"/>
            <p:cNvSpPr/>
            <p:nvPr/>
          </p:nvSpPr>
          <p:spPr>
            <a:xfrm>
              <a:off x="3294303" y="2249910"/>
              <a:ext cx="44697" cy="29544"/>
            </a:xfrm>
            <a:custGeom>
              <a:avLst/>
              <a:gdLst/>
              <a:ahLst/>
              <a:cxnLst/>
              <a:rect l="l" t="t" r="r" b="b"/>
              <a:pathLst>
                <a:path w="1705" h="1127" extrusionOk="0">
                  <a:moveTo>
                    <a:pt x="30" y="1"/>
                  </a:moveTo>
                  <a:lnTo>
                    <a:pt x="30" y="838"/>
                  </a:lnTo>
                  <a:cubicBezTo>
                    <a:pt x="15" y="867"/>
                    <a:pt x="15" y="910"/>
                    <a:pt x="1" y="939"/>
                  </a:cubicBezTo>
                  <a:cubicBezTo>
                    <a:pt x="275" y="1055"/>
                    <a:pt x="564" y="1112"/>
                    <a:pt x="852" y="1127"/>
                  </a:cubicBezTo>
                  <a:cubicBezTo>
                    <a:pt x="1141" y="1112"/>
                    <a:pt x="1430" y="1055"/>
                    <a:pt x="1704" y="939"/>
                  </a:cubicBezTo>
                  <a:cubicBezTo>
                    <a:pt x="1704" y="910"/>
                    <a:pt x="1690" y="867"/>
                    <a:pt x="1690" y="838"/>
                  </a:cubicBezTo>
                  <a:lnTo>
                    <a:pt x="1690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5806;p106"/>
            <p:cNvSpPr/>
            <p:nvPr/>
          </p:nvSpPr>
          <p:spPr>
            <a:xfrm>
              <a:off x="3251179" y="2288525"/>
              <a:ext cx="131337" cy="65485"/>
            </a:xfrm>
            <a:custGeom>
              <a:avLst/>
              <a:gdLst/>
              <a:ahLst/>
              <a:cxnLst/>
              <a:rect l="l" t="t" r="r" b="b"/>
              <a:pathLst>
                <a:path w="5010" h="2498" extrusionOk="0">
                  <a:moveTo>
                    <a:pt x="1097" y="0"/>
                  </a:moveTo>
                  <a:lnTo>
                    <a:pt x="462" y="318"/>
                  </a:lnTo>
                  <a:cubicBezTo>
                    <a:pt x="173" y="462"/>
                    <a:pt x="0" y="751"/>
                    <a:pt x="0" y="1069"/>
                  </a:cubicBezTo>
                  <a:lnTo>
                    <a:pt x="0" y="2223"/>
                  </a:lnTo>
                  <a:cubicBezTo>
                    <a:pt x="0" y="2368"/>
                    <a:pt x="130" y="2498"/>
                    <a:pt x="274" y="2498"/>
                  </a:cubicBezTo>
                  <a:lnTo>
                    <a:pt x="4735" y="2498"/>
                  </a:lnTo>
                  <a:cubicBezTo>
                    <a:pt x="4894" y="2498"/>
                    <a:pt x="5009" y="2368"/>
                    <a:pt x="5009" y="2223"/>
                  </a:cubicBezTo>
                  <a:lnTo>
                    <a:pt x="5009" y="1069"/>
                  </a:lnTo>
                  <a:cubicBezTo>
                    <a:pt x="5009" y="751"/>
                    <a:pt x="4836" y="462"/>
                    <a:pt x="4562" y="318"/>
                  </a:cubicBezTo>
                  <a:lnTo>
                    <a:pt x="3912" y="0"/>
                  </a:lnTo>
                  <a:cubicBezTo>
                    <a:pt x="3580" y="513"/>
                    <a:pt x="3042" y="769"/>
                    <a:pt x="2505" y="769"/>
                  </a:cubicBezTo>
                  <a:cubicBezTo>
                    <a:pt x="1967" y="769"/>
                    <a:pt x="1429" y="513"/>
                    <a:pt x="109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5807;p106"/>
            <p:cNvSpPr/>
            <p:nvPr/>
          </p:nvSpPr>
          <p:spPr>
            <a:xfrm>
              <a:off x="3272728" y="2192604"/>
              <a:ext cx="87820" cy="72091"/>
            </a:xfrm>
            <a:custGeom>
              <a:avLst/>
              <a:gdLst/>
              <a:ahLst/>
              <a:cxnLst/>
              <a:rect l="l" t="t" r="r" b="b"/>
              <a:pathLst>
                <a:path w="3350" h="2750" extrusionOk="0">
                  <a:moveTo>
                    <a:pt x="1300" y="1"/>
                  </a:moveTo>
                  <a:cubicBezTo>
                    <a:pt x="1191" y="1"/>
                    <a:pt x="1089" y="68"/>
                    <a:pt x="1040" y="166"/>
                  </a:cubicBezTo>
                  <a:cubicBezTo>
                    <a:pt x="954" y="354"/>
                    <a:pt x="824" y="527"/>
                    <a:pt x="665" y="671"/>
                  </a:cubicBezTo>
                  <a:cubicBezTo>
                    <a:pt x="506" y="801"/>
                    <a:pt x="347" y="917"/>
                    <a:pt x="174" y="1003"/>
                  </a:cubicBezTo>
                  <a:cubicBezTo>
                    <a:pt x="59" y="1061"/>
                    <a:pt x="1" y="1176"/>
                    <a:pt x="15" y="1292"/>
                  </a:cubicBezTo>
                  <a:cubicBezTo>
                    <a:pt x="131" y="2129"/>
                    <a:pt x="838" y="2750"/>
                    <a:pt x="1675" y="2750"/>
                  </a:cubicBezTo>
                  <a:cubicBezTo>
                    <a:pt x="2556" y="2750"/>
                    <a:pt x="3278" y="2086"/>
                    <a:pt x="3350" y="1205"/>
                  </a:cubicBezTo>
                  <a:cubicBezTo>
                    <a:pt x="3350" y="1119"/>
                    <a:pt x="3321" y="1032"/>
                    <a:pt x="3249" y="989"/>
                  </a:cubicBezTo>
                  <a:cubicBezTo>
                    <a:pt x="2700" y="527"/>
                    <a:pt x="2051" y="195"/>
                    <a:pt x="1358" y="7"/>
                  </a:cubicBezTo>
                  <a:cubicBezTo>
                    <a:pt x="1338" y="3"/>
                    <a:pt x="1319" y="1"/>
                    <a:pt x="1300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5808;p106"/>
            <p:cNvSpPr/>
            <p:nvPr/>
          </p:nvSpPr>
          <p:spPr>
            <a:xfrm>
              <a:off x="3272728" y="2192814"/>
              <a:ext cx="87820" cy="71515"/>
            </a:xfrm>
            <a:custGeom>
              <a:avLst/>
              <a:gdLst/>
              <a:ahLst/>
              <a:cxnLst/>
              <a:rect l="l" t="t" r="r" b="b"/>
              <a:pathLst>
                <a:path w="3350" h="2728" extrusionOk="0">
                  <a:moveTo>
                    <a:pt x="1280" y="1"/>
                  </a:moveTo>
                  <a:cubicBezTo>
                    <a:pt x="1179" y="1"/>
                    <a:pt x="1086" y="66"/>
                    <a:pt x="1040" y="158"/>
                  </a:cubicBezTo>
                  <a:cubicBezTo>
                    <a:pt x="968" y="288"/>
                    <a:pt x="882" y="418"/>
                    <a:pt x="780" y="533"/>
                  </a:cubicBezTo>
                  <a:cubicBezTo>
                    <a:pt x="752" y="577"/>
                    <a:pt x="708" y="620"/>
                    <a:pt x="665" y="663"/>
                  </a:cubicBezTo>
                  <a:cubicBezTo>
                    <a:pt x="506" y="793"/>
                    <a:pt x="347" y="909"/>
                    <a:pt x="160" y="995"/>
                  </a:cubicBezTo>
                  <a:cubicBezTo>
                    <a:pt x="59" y="1053"/>
                    <a:pt x="1" y="1168"/>
                    <a:pt x="15" y="1284"/>
                  </a:cubicBezTo>
                  <a:cubicBezTo>
                    <a:pt x="116" y="2020"/>
                    <a:pt x="679" y="2612"/>
                    <a:pt x="1416" y="2727"/>
                  </a:cubicBezTo>
                  <a:cubicBezTo>
                    <a:pt x="1040" y="2482"/>
                    <a:pt x="824" y="2063"/>
                    <a:pt x="853" y="1630"/>
                  </a:cubicBezTo>
                  <a:lnTo>
                    <a:pt x="853" y="1226"/>
                  </a:lnTo>
                  <a:cubicBezTo>
                    <a:pt x="910" y="1183"/>
                    <a:pt x="968" y="1140"/>
                    <a:pt x="1040" y="1082"/>
                  </a:cubicBezTo>
                  <a:cubicBezTo>
                    <a:pt x="1185" y="937"/>
                    <a:pt x="1329" y="779"/>
                    <a:pt x="1430" y="605"/>
                  </a:cubicBezTo>
                  <a:cubicBezTo>
                    <a:pt x="1964" y="779"/>
                    <a:pt x="2455" y="1039"/>
                    <a:pt x="2888" y="1399"/>
                  </a:cubicBezTo>
                  <a:cubicBezTo>
                    <a:pt x="2946" y="1443"/>
                    <a:pt x="3076" y="1573"/>
                    <a:pt x="3220" y="1703"/>
                  </a:cubicBezTo>
                  <a:cubicBezTo>
                    <a:pt x="3292" y="1544"/>
                    <a:pt x="3336" y="1371"/>
                    <a:pt x="3350" y="1197"/>
                  </a:cubicBezTo>
                  <a:cubicBezTo>
                    <a:pt x="3350" y="1111"/>
                    <a:pt x="3321" y="1024"/>
                    <a:pt x="3249" y="981"/>
                  </a:cubicBezTo>
                  <a:cubicBezTo>
                    <a:pt x="2700" y="519"/>
                    <a:pt x="2051" y="187"/>
                    <a:pt x="1358" y="14"/>
                  </a:cubicBezTo>
                  <a:cubicBezTo>
                    <a:pt x="1332" y="5"/>
                    <a:pt x="1306" y="1"/>
                    <a:pt x="1280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5809;p106"/>
            <p:cNvSpPr/>
            <p:nvPr/>
          </p:nvSpPr>
          <p:spPr>
            <a:xfrm>
              <a:off x="3250786" y="2303284"/>
              <a:ext cx="29544" cy="50726"/>
            </a:xfrm>
            <a:custGeom>
              <a:avLst/>
              <a:gdLst/>
              <a:ahLst/>
              <a:cxnLst/>
              <a:rect l="l" t="t" r="r" b="b"/>
              <a:pathLst>
                <a:path w="1127" h="1935" extrusionOk="0">
                  <a:moveTo>
                    <a:pt x="174" y="0"/>
                  </a:moveTo>
                  <a:cubicBezTo>
                    <a:pt x="58" y="145"/>
                    <a:pt x="1" y="332"/>
                    <a:pt x="1" y="506"/>
                  </a:cubicBezTo>
                  <a:lnTo>
                    <a:pt x="1" y="1660"/>
                  </a:lnTo>
                  <a:cubicBezTo>
                    <a:pt x="1" y="1805"/>
                    <a:pt x="131" y="1935"/>
                    <a:pt x="289" y="1935"/>
                  </a:cubicBezTo>
                  <a:lnTo>
                    <a:pt x="1127" y="1935"/>
                  </a:lnTo>
                  <a:lnTo>
                    <a:pt x="1127" y="1025"/>
                  </a:lnTo>
                  <a:cubicBezTo>
                    <a:pt x="1112" y="866"/>
                    <a:pt x="1040" y="708"/>
                    <a:pt x="910" y="592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5810;p106"/>
            <p:cNvSpPr/>
            <p:nvPr/>
          </p:nvSpPr>
          <p:spPr>
            <a:xfrm>
              <a:off x="3353339" y="2303284"/>
              <a:ext cx="29177" cy="50726"/>
            </a:xfrm>
            <a:custGeom>
              <a:avLst/>
              <a:gdLst/>
              <a:ahLst/>
              <a:cxnLst/>
              <a:rect l="l" t="t" r="r" b="b"/>
              <a:pathLst>
                <a:path w="1113" h="1935" extrusionOk="0">
                  <a:moveTo>
                    <a:pt x="939" y="0"/>
                  </a:moveTo>
                  <a:lnTo>
                    <a:pt x="203" y="592"/>
                  </a:lnTo>
                  <a:cubicBezTo>
                    <a:pt x="73" y="708"/>
                    <a:pt x="1" y="866"/>
                    <a:pt x="1" y="1025"/>
                  </a:cubicBezTo>
                  <a:lnTo>
                    <a:pt x="1" y="1935"/>
                  </a:lnTo>
                  <a:lnTo>
                    <a:pt x="838" y="1935"/>
                  </a:lnTo>
                  <a:cubicBezTo>
                    <a:pt x="982" y="1935"/>
                    <a:pt x="1112" y="1805"/>
                    <a:pt x="1112" y="1660"/>
                  </a:cubicBezTo>
                  <a:lnTo>
                    <a:pt x="1112" y="506"/>
                  </a:lnTo>
                  <a:cubicBezTo>
                    <a:pt x="1112" y="332"/>
                    <a:pt x="1054" y="145"/>
                    <a:pt x="939" y="0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5811;p106"/>
            <p:cNvSpPr/>
            <p:nvPr/>
          </p:nvSpPr>
          <p:spPr>
            <a:xfrm>
              <a:off x="3499802" y="2163636"/>
              <a:ext cx="36360" cy="79117"/>
            </a:xfrm>
            <a:custGeom>
              <a:avLst/>
              <a:gdLst/>
              <a:ahLst/>
              <a:cxnLst/>
              <a:rect l="l" t="t" r="r" b="b"/>
              <a:pathLst>
                <a:path w="1387" h="3018" extrusionOk="0">
                  <a:moveTo>
                    <a:pt x="825" y="0"/>
                  </a:moveTo>
                  <a:cubicBezTo>
                    <a:pt x="362" y="0"/>
                    <a:pt x="0" y="370"/>
                    <a:pt x="15" y="823"/>
                  </a:cubicBezTo>
                  <a:lnTo>
                    <a:pt x="15" y="1026"/>
                  </a:lnTo>
                  <a:cubicBezTo>
                    <a:pt x="0" y="1257"/>
                    <a:pt x="44" y="1502"/>
                    <a:pt x="116" y="1718"/>
                  </a:cubicBezTo>
                  <a:lnTo>
                    <a:pt x="563" y="3018"/>
                  </a:lnTo>
                  <a:lnTo>
                    <a:pt x="1386" y="3018"/>
                  </a:lnTo>
                  <a:lnTo>
                    <a:pt x="1386" y="1"/>
                  </a:lnTo>
                  <a:lnTo>
                    <a:pt x="852" y="1"/>
                  </a:lnTo>
                  <a:cubicBezTo>
                    <a:pt x="843" y="0"/>
                    <a:pt x="834" y="0"/>
                    <a:pt x="82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5812;p106"/>
            <p:cNvSpPr/>
            <p:nvPr/>
          </p:nvSpPr>
          <p:spPr>
            <a:xfrm>
              <a:off x="3514561" y="2156821"/>
              <a:ext cx="85933" cy="85933"/>
            </a:xfrm>
            <a:custGeom>
              <a:avLst/>
              <a:gdLst/>
              <a:ahLst/>
              <a:cxnLst/>
              <a:rect l="l" t="t" r="r" b="b"/>
              <a:pathLst>
                <a:path w="3278" h="3278" extrusionOk="0">
                  <a:moveTo>
                    <a:pt x="823" y="1"/>
                  </a:moveTo>
                  <a:cubicBezTo>
                    <a:pt x="361" y="1"/>
                    <a:pt x="0" y="362"/>
                    <a:pt x="0" y="824"/>
                  </a:cubicBezTo>
                  <a:cubicBezTo>
                    <a:pt x="0" y="1112"/>
                    <a:pt x="246" y="1358"/>
                    <a:pt x="534" y="1358"/>
                  </a:cubicBezTo>
                  <a:lnTo>
                    <a:pt x="2729" y="3278"/>
                  </a:lnTo>
                  <a:lnTo>
                    <a:pt x="3190" y="1661"/>
                  </a:lnTo>
                  <a:cubicBezTo>
                    <a:pt x="3248" y="1459"/>
                    <a:pt x="3277" y="1257"/>
                    <a:pt x="3277" y="1055"/>
                  </a:cubicBezTo>
                  <a:lnTo>
                    <a:pt x="3277" y="535"/>
                  </a:lnTo>
                  <a:cubicBezTo>
                    <a:pt x="3277" y="246"/>
                    <a:pt x="3032" y="1"/>
                    <a:pt x="2743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5813;p106"/>
            <p:cNvSpPr/>
            <p:nvPr/>
          </p:nvSpPr>
          <p:spPr>
            <a:xfrm>
              <a:off x="3528560" y="2264302"/>
              <a:ext cx="43150" cy="31825"/>
            </a:xfrm>
            <a:custGeom>
              <a:avLst/>
              <a:gdLst/>
              <a:ahLst/>
              <a:cxnLst/>
              <a:rect l="l" t="t" r="r" b="b"/>
              <a:pathLst>
                <a:path w="1646" h="1214" extrusionOk="0">
                  <a:moveTo>
                    <a:pt x="0" y="0"/>
                  </a:moveTo>
                  <a:lnTo>
                    <a:pt x="0" y="1213"/>
                  </a:lnTo>
                  <a:lnTo>
                    <a:pt x="1646" y="1213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5814;p106"/>
            <p:cNvSpPr/>
            <p:nvPr/>
          </p:nvSpPr>
          <p:spPr>
            <a:xfrm>
              <a:off x="3528560" y="2264302"/>
              <a:ext cx="43150" cy="17538"/>
            </a:xfrm>
            <a:custGeom>
              <a:avLst/>
              <a:gdLst/>
              <a:ahLst/>
              <a:cxnLst/>
              <a:rect l="l" t="t" r="r" b="b"/>
              <a:pathLst>
                <a:path w="1646" h="669" extrusionOk="0">
                  <a:moveTo>
                    <a:pt x="0" y="0"/>
                  </a:moveTo>
                  <a:lnTo>
                    <a:pt x="0" y="506"/>
                  </a:lnTo>
                  <a:cubicBezTo>
                    <a:pt x="267" y="614"/>
                    <a:pt x="549" y="668"/>
                    <a:pt x="829" y="668"/>
                  </a:cubicBezTo>
                  <a:cubicBezTo>
                    <a:pt x="1108" y="668"/>
                    <a:pt x="1386" y="614"/>
                    <a:pt x="1646" y="506"/>
                  </a:cubicBezTo>
                  <a:lnTo>
                    <a:pt x="164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5815;p106"/>
            <p:cNvSpPr/>
            <p:nvPr/>
          </p:nvSpPr>
          <p:spPr>
            <a:xfrm>
              <a:off x="3478594" y="2281709"/>
              <a:ext cx="143842" cy="72301"/>
            </a:xfrm>
            <a:custGeom>
              <a:avLst/>
              <a:gdLst/>
              <a:ahLst/>
              <a:cxnLst/>
              <a:rect l="l" t="t" r="r" b="b"/>
              <a:pathLst>
                <a:path w="5487" h="2758" extrusionOk="0">
                  <a:moveTo>
                    <a:pt x="1921" y="0"/>
                  </a:moveTo>
                  <a:lnTo>
                    <a:pt x="593" y="376"/>
                  </a:lnTo>
                  <a:cubicBezTo>
                    <a:pt x="246" y="477"/>
                    <a:pt x="1" y="794"/>
                    <a:pt x="1" y="1170"/>
                  </a:cubicBezTo>
                  <a:lnTo>
                    <a:pt x="1" y="2483"/>
                  </a:lnTo>
                  <a:cubicBezTo>
                    <a:pt x="1" y="2642"/>
                    <a:pt x="116" y="2758"/>
                    <a:pt x="275" y="2758"/>
                  </a:cubicBezTo>
                  <a:lnTo>
                    <a:pt x="5212" y="2758"/>
                  </a:lnTo>
                  <a:cubicBezTo>
                    <a:pt x="5356" y="2758"/>
                    <a:pt x="5486" y="2642"/>
                    <a:pt x="5486" y="2483"/>
                  </a:cubicBezTo>
                  <a:lnTo>
                    <a:pt x="5486" y="1170"/>
                  </a:lnTo>
                  <a:cubicBezTo>
                    <a:pt x="5472" y="794"/>
                    <a:pt x="5226" y="477"/>
                    <a:pt x="4880" y="376"/>
                  </a:cubicBezTo>
                  <a:lnTo>
                    <a:pt x="3552" y="0"/>
                  </a:lnTo>
                  <a:lnTo>
                    <a:pt x="2744" y="549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5816;p106"/>
            <p:cNvSpPr/>
            <p:nvPr/>
          </p:nvSpPr>
          <p:spPr>
            <a:xfrm>
              <a:off x="3542926" y="2296101"/>
              <a:ext cx="14418" cy="57909"/>
            </a:xfrm>
            <a:custGeom>
              <a:avLst/>
              <a:gdLst/>
              <a:ahLst/>
              <a:cxnLst/>
              <a:rect l="l" t="t" r="r" b="b"/>
              <a:pathLst>
                <a:path w="550" h="2209" extrusionOk="0">
                  <a:moveTo>
                    <a:pt x="145" y="0"/>
                  </a:moveTo>
                  <a:lnTo>
                    <a:pt x="1" y="2209"/>
                  </a:lnTo>
                  <a:lnTo>
                    <a:pt x="549" y="22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5817;p106"/>
            <p:cNvSpPr/>
            <p:nvPr/>
          </p:nvSpPr>
          <p:spPr>
            <a:xfrm>
              <a:off x="3507352" y="2192394"/>
              <a:ext cx="85933" cy="79117"/>
            </a:xfrm>
            <a:custGeom>
              <a:avLst/>
              <a:gdLst/>
              <a:ahLst/>
              <a:cxnLst/>
              <a:rect l="l" t="t" r="r" b="b"/>
              <a:pathLst>
                <a:path w="3278" h="3018" extrusionOk="0">
                  <a:moveTo>
                    <a:pt x="1055" y="1"/>
                  </a:moveTo>
                  <a:cubicBezTo>
                    <a:pt x="896" y="1"/>
                    <a:pt x="752" y="58"/>
                    <a:pt x="651" y="174"/>
                  </a:cubicBezTo>
                  <a:lnTo>
                    <a:pt x="160" y="665"/>
                  </a:lnTo>
                  <a:cubicBezTo>
                    <a:pt x="59" y="766"/>
                    <a:pt x="1" y="910"/>
                    <a:pt x="1" y="1055"/>
                  </a:cubicBezTo>
                  <a:lnTo>
                    <a:pt x="1" y="1372"/>
                  </a:lnTo>
                  <a:cubicBezTo>
                    <a:pt x="1" y="2282"/>
                    <a:pt x="737" y="3018"/>
                    <a:pt x="1647" y="3018"/>
                  </a:cubicBezTo>
                  <a:cubicBezTo>
                    <a:pt x="2542" y="3018"/>
                    <a:pt x="3278" y="2282"/>
                    <a:pt x="3278" y="1372"/>
                  </a:cubicBezTo>
                  <a:lnTo>
                    <a:pt x="3278" y="1026"/>
                  </a:lnTo>
                  <a:cubicBezTo>
                    <a:pt x="3278" y="881"/>
                    <a:pt x="3220" y="737"/>
                    <a:pt x="3119" y="636"/>
                  </a:cubicBezTo>
                  <a:cubicBezTo>
                    <a:pt x="2700" y="217"/>
                    <a:pt x="1921" y="30"/>
                    <a:pt x="105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5818;p106"/>
            <p:cNvSpPr/>
            <p:nvPr/>
          </p:nvSpPr>
          <p:spPr>
            <a:xfrm>
              <a:off x="3506985" y="2192394"/>
              <a:ext cx="86300" cy="77229"/>
            </a:xfrm>
            <a:custGeom>
              <a:avLst/>
              <a:gdLst/>
              <a:ahLst/>
              <a:cxnLst/>
              <a:rect l="l" t="t" r="r" b="b"/>
              <a:pathLst>
                <a:path w="3292" h="2946" extrusionOk="0">
                  <a:moveTo>
                    <a:pt x="1054" y="1"/>
                  </a:moveTo>
                  <a:cubicBezTo>
                    <a:pt x="910" y="1"/>
                    <a:pt x="766" y="58"/>
                    <a:pt x="665" y="160"/>
                  </a:cubicBezTo>
                  <a:lnTo>
                    <a:pt x="174" y="665"/>
                  </a:lnTo>
                  <a:cubicBezTo>
                    <a:pt x="58" y="766"/>
                    <a:pt x="0" y="896"/>
                    <a:pt x="0" y="1040"/>
                  </a:cubicBezTo>
                  <a:lnTo>
                    <a:pt x="0" y="1372"/>
                  </a:lnTo>
                  <a:cubicBezTo>
                    <a:pt x="15" y="2108"/>
                    <a:pt x="491" y="2743"/>
                    <a:pt x="1199" y="2946"/>
                  </a:cubicBezTo>
                  <a:cubicBezTo>
                    <a:pt x="953" y="2657"/>
                    <a:pt x="838" y="2296"/>
                    <a:pt x="838" y="1921"/>
                  </a:cubicBezTo>
                  <a:lnTo>
                    <a:pt x="838" y="1127"/>
                  </a:lnTo>
                  <a:lnTo>
                    <a:pt x="823" y="1127"/>
                  </a:lnTo>
                  <a:cubicBezTo>
                    <a:pt x="823" y="825"/>
                    <a:pt x="1070" y="576"/>
                    <a:pt x="1367" y="576"/>
                  </a:cubicBezTo>
                  <a:cubicBezTo>
                    <a:pt x="1383" y="576"/>
                    <a:pt x="1399" y="577"/>
                    <a:pt x="1415" y="578"/>
                  </a:cubicBezTo>
                  <a:cubicBezTo>
                    <a:pt x="1964" y="607"/>
                    <a:pt x="2787" y="708"/>
                    <a:pt x="3292" y="939"/>
                  </a:cubicBezTo>
                  <a:cubicBezTo>
                    <a:pt x="3277" y="824"/>
                    <a:pt x="3220" y="708"/>
                    <a:pt x="3133" y="636"/>
                  </a:cubicBezTo>
                  <a:cubicBezTo>
                    <a:pt x="2714" y="217"/>
                    <a:pt x="1935" y="30"/>
                    <a:pt x="1054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5819;p106"/>
            <p:cNvSpPr/>
            <p:nvPr/>
          </p:nvSpPr>
          <p:spPr>
            <a:xfrm>
              <a:off x="3478594" y="2299876"/>
              <a:ext cx="28784" cy="54134"/>
            </a:xfrm>
            <a:custGeom>
              <a:avLst/>
              <a:gdLst/>
              <a:ahLst/>
              <a:cxnLst/>
              <a:rect l="l" t="t" r="r" b="b"/>
              <a:pathLst>
                <a:path w="1098" h="2065" extrusionOk="0">
                  <a:moveTo>
                    <a:pt x="145" y="0"/>
                  </a:moveTo>
                  <a:cubicBezTo>
                    <a:pt x="44" y="145"/>
                    <a:pt x="1" y="304"/>
                    <a:pt x="1" y="477"/>
                  </a:cubicBezTo>
                  <a:lnTo>
                    <a:pt x="1" y="1790"/>
                  </a:lnTo>
                  <a:cubicBezTo>
                    <a:pt x="1" y="1935"/>
                    <a:pt x="116" y="2065"/>
                    <a:pt x="275" y="2065"/>
                  </a:cubicBezTo>
                  <a:lnTo>
                    <a:pt x="1083" y="2065"/>
                  </a:lnTo>
                  <a:lnTo>
                    <a:pt x="1083" y="1285"/>
                  </a:lnTo>
                  <a:lnTo>
                    <a:pt x="1098" y="1285"/>
                  </a:lnTo>
                  <a:cubicBezTo>
                    <a:pt x="1098" y="1069"/>
                    <a:pt x="1011" y="866"/>
                    <a:pt x="853" y="708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5820;p106"/>
            <p:cNvSpPr/>
            <p:nvPr/>
          </p:nvSpPr>
          <p:spPr>
            <a:xfrm>
              <a:off x="3593258" y="2299876"/>
              <a:ext cx="28784" cy="54134"/>
            </a:xfrm>
            <a:custGeom>
              <a:avLst/>
              <a:gdLst/>
              <a:ahLst/>
              <a:cxnLst/>
              <a:rect l="l" t="t" r="r" b="b"/>
              <a:pathLst>
                <a:path w="1098" h="2065" extrusionOk="0">
                  <a:moveTo>
                    <a:pt x="954" y="0"/>
                  </a:moveTo>
                  <a:lnTo>
                    <a:pt x="246" y="708"/>
                  </a:lnTo>
                  <a:cubicBezTo>
                    <a:pt x="87" y="866"/>
                    <a:pt x="1" y="1069"/>
                    <a:pt x="1" y="1285"/>
                  </a:cubicBezTo>
                  <a:lnTo>
                    <a:pt x="1" y="2065"/>
                  </a:lnTo>
                  <a:lnTo>
                    <a:pt x="824" y="2065"/>
                  </a:lnTo>
                  <a:cubicBezTo>
                    <a:pt x="982" y="2065"/>
                    <a:pt x="1098" y="1935"/>
                    <a:pt x="1098" y="1790"/>
                  </a:cubicBezTo>
                  <a:lnTo>
                    <a:pt x="1098" y="477"/>
                  </a:lnTo>
                  <a:cubicBezTo>
                    <a:pt x="1098" y="304"/>
                    <a:pt x="1040" y="145"/>
                    <a:pt x="954" y="0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5821;p106"/>
            <p:cNvSpPr/>
            <p:nvPr/>
          </p:nvSpPr>
          <p:spPr>
            <a:xfrm>
              <a:off x="3542926" y="2296101"/>
              <a:ext cx="14418" cy="14392"/>
            </a:xfrm>
            <a:custGeom>
              <a:avLst/>
              <a:gdLst/>
              <a:ahLst/>
              <a:cxnLst/>
              <a:rect l="l" t="t" r="r" b="b"/>
              <a:pathLst>
                <a:path w="550" h="549" extrusionOk="0">
                  <a:moveTo>
                    <a:pt x="1" y="0"/>
                  </a:moveTo>
                  <a:lnTo>
                    <a:pt x="1" y="433"/>
                  </a:lnTo>
                  <a:cubicBezTo>
                    <a:pt x="1" y="491"/>
                    <a:pt x="59" y="549"/>
                    <a:pt x="116" y="549"/>
                  </a:cubicBezTo>
                  <a:lnTo>
                    <a:pt x="434" y="549"/>
                  </a:lnTo>
                  <a:cubicBezTo>
                    <a:pt x="506" y="549"/>
                    <a:pt x="549" y="491"/>
                    <a:pt x="549" y="433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5822;p106"/>
            <p:cNvSpPr/>
            <p:nvPr/>
          </p:nvSpPr>
          <p:spPr>
            <a:xfrm>
              <a:off x="3520984" y="2276125"/>
              <a:ext cx="29544" cy="30226"/>
            </a:xfrm>
            <a:custGeom>
              <a:avLst/>
              <a:gdLst/>
              <a:ahLst/>
              <a:cxnLst/>
              <a:rect l="l" t="t" r="r" b="b"/>
              <a:pathLst>
                <a:path w="1127" h="1153" extrusionOk="0">
                  <a:moveTo>
                    <a:pt x="260" y="1"/>
                  </a:moveTo>
                  <a:cubicBezTo>
                    <a:pt x="222" y="1"/>
                    <a:pt x="186" y="20"/>
                    <a:pt x="159" y="55"/>
                  </a:cubicBezTo>
                  <a:lnTo>
                    <a:pt x="1" y="300"/>
                  </a:lnTo>
                  <a:lnTo>
                    <a:pt x="405" y="1065"/>
                  </a:lnTo>
                  <a:cubicBezTo>
                    <a:pt x="442" y="1121"/>
                    <a:pt x="503" y="1153"/>
                    <a:pt x="562" y="1153"/>
                  </a:cubicBezTo>
                  <a:cubicBezTo>
                    <a:pt x="594" y="1153"/>
                    <a:pt x="625" y="1143"/>
                    <a:pt x="650" y="1123"/>
                  </a:cubicBezTo>
                  <a:lnTo>
                    <a:pt x="1127" y="762"/>
                  </a:lnTo>
                  <a:lnTo>
                    <a:pt x="333" y="26"/>
                  </a:lnTo>
                  <a:cubicBezTo>
                    <a:pt x="310" y="9"/>
                    <a:pt x="285" y="1"/>
                    <a:pt x="260" y="1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5823;p106"/>
            <p:cNvSpPr/>
            <p:nvPr/>
          </p:nvSpPr>
          <p:spPr>
            <a:xfrm>
              <a:off x="3550502" y="2276125"/>
              <a:ext cx="29177" cy="30226"/>
            </a:xfrm>
            <a:custGeom>
              <a:avLst/>
              <a:gdLst/>
              <a:ahLst/>
              <a:cxnLst/>
              <a:rect l="l" t="t" r="r" b="b"/>
              <a:pathLst>
                <a:path w="1113" h="1153" extrusionOk="0">
                  <a:moveTo>
                    <a:pt x="852" y="1"/>
                  </a:moveTo>
                  <a:cubicBezTo>
                    <a:pt x="828" y="1"/>
                    <a:pt x="803" y="9"/>
                    <a:pt x="780" y="26"/>
                  </a:cubicBezTo>
                  <a:lnTo>
                    <a:pt x="1" y="762"/>
                  </a:lnTo>
                  <a:lnTo>
                    <a:pt x="463" y="1123"/>
                  </a:lnTo>
                  <a:cubicBezTo>
                    <a:pt x="488" y="1143"/>
                    <a:pt x="519" y="1153"/>
                    <a:pt x="551" y="1153"/>
                  </a:cubicBezTo>
                  <a:cubicBezTo>
                    <a:pt x="609" y="1153"/>
                    <a:pt x="671" y="1121"/>
                    <a:pt x="708" y="1065"/>
                  </a:cubicBezTo>
                  <a:lnTo>
                    <a:pt x="1112" y="300"/>
                  </a:lnTo>
                  <a:lnTo>
                    <a:pt x="953" y="55"/>
                  </a:lnTo>
                  <a:cubicBezTo>
                    <a:pt x="927" y="20"/>
                    <a:pt x="890" y="1"/>
                    <a:pt x="852" y="1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5824;p106"/>
            <p:cNvSpPr/>
            <p:nvPr/>
          </p:nvSpPr>
          <p:spPr>
            <a:xfrm>
              <a:off x="3310582" y="1982386"/>
              <a:ext cx="203612" cy="175169"/>
            </a:xfrm>
            <a:custGeom>
              <a:avLst/>
              <a:gdLst/>
              <a:ahLst/>
              <a:cxnLst/>
              <a:rect l="l" t="t" r="r" b="b"/>
              <a:pathLst>
                <a:path w="7767" h="6682" extrusionOk="0">
                  <a:moveTo>
                    <a:pt x="693" y="0"/>
                  </a:moveTo>
                  <a:cubicBezTo>
                    <a:pt x="318" y="0"/>
                    <a:pt x="0" y="303"/>
                    <a:pt x="0" y="693"/>
                  </a:cubicBezTo>
                  <a:lnTo>
                    <a:pt x="0" y="4331"/>
                  </a:lnTo>
                  <a:cubicBezTo>
                    <a:pt x="0" y="4706"/>
                    <a:pt x="318" y="5024"/>
                    <a:pt x="693" y="5024"/>
                  </a:cubicBezTo>
                  <a:lnTo>
                    <a:pt x="3205" y="5024"/>
                  </a:lnTo>
                  <a:lnTo>
                    <a:pt x="2815" y="6539"/>
                  </a:lnTo>
                  <a:cubicBezTo>
                    <a:pt x="2794" y="6614"/>
                    <a:pt x="2860" y="6681"/>
                    <a:pt x="2931" y="6681"/>
                  </a:cubicBezTo>
                  <a:cubicBezTo>
                    <a:pt x="2956" y="6681"/>
                    <a:pt x="2981" y="6673"/>
                    <a:pt x="3003" y="6655"/>
                  </a:cubicBezTo>
                  <a:lnTo>
                    <a:pt x="5255" y="5024"/>
                  </a:lnTo>
                  <a:lnTo>
                    <a:pt x="7088" y="5024"/>
                  </a:lnTo>
                  <a:cubicBezTo>
                    <a:pt x="7464" y="5024"/>
                    <a:pt x="7767" y="4706"/>
                    <a:pt x="7767" y="4331"/>
                  </a:cubicBezTo>
                  <a:lnTo>
                    <a:pt x="7767" y="679"/>
                  </a:lnTo>
                  <a:cubicBezTo>
                    <a:pt x="7767" y="303"/>
                    <a:pt x="7464" y="0"/>
                    <a:pt x="7074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5825;p106"/>
            <p:cNvSpPr/>
            <p:nvPr/>
          </p:nvSpPr>
          <p:spPr>
            <a:xfrm>
              <a:off x="3345396" y="2012192"/>
              <a:ext cx="33844" cy="11875"/>
            </a:xfrm>
            <a:custGeom>
              <a:avLst/>
              <a:gdLst/>
              <a:ahLst/>
              <a:cxnLst/>
              <a:rect l="l" t="t" r="r" b="b"/>
              <a:pathLst>
                <a:path w="1291" h="453" extrusionOk="0">
                  <a:moveTo>
                    <a:pt x="1006" y="1"/>
                  </a:moveTo>
                  <a:cubicBezTo>
                    <a:pt x="994" y="1"/>
                    <a:pt x="981" y="2"/>
                    <a:pt x="968" y="3"/>
                  </a:cubicBezTo>
                  <a:lnTo>
                    <a:pt x="275" y="3"/>
                  </a:lnTo>
                  <a:cubicBezTo>
                    <a:pt x="1" y="18"/>
                    <a:pt x="1" y="422"/>
                    <a:pt x="275" y="451"/>
                  </a:cubicBezTo>
                  <a:lnTo>
                    <a:pt x="968" y="451"/>
                  </a:lnTo>
                  <a:cubicBezTo>
                    <a:pt x="977" y="452"/>
                    <a:pt x="985" y="452"/>
                    <a:pt x="994" y="452"/>
                  </a:cubicBezTo>
                  <a:cubicBezTo>
                    <a:pt x="1287" y="452"/>
                    <a:pt x="1291" y="1"/>
                    <a:pt x="1006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5826;p106"/>
            <p:cNvSpPr/>
            <p:nvPr/>
          </p:nvSpPr>
          <p:spPr>
            <a:xfrm>
              <a:off x="3387025" y="2012192"/>
              <a:ext cx="93640" cy="11875"/>
            </a:xfrm>
            <a:custGeom>
              <a:avLst/>
              <a:gdLst/>
              <a:ahLst/>
              <a:cxnLst/>
              <a:rect l="l" t="t" r="r" b="b"/>
              <a:pathLst>
                <a:path w="3572" h="453" extrusionOk="0">
                  <a:moveTo>
                    <a:pt x="3287" y="1"/>
                  </a:moveTo>
                  <a:cubicBezTo>
                    <a:pt x="3274" y="1"/>
                    <a:pt x="3262" y="2"/>
                    <a:pt x="3248" y="3"/>
                  </a:cubicBezTo>
                  <a:lnTo>
                    <a:pt x="289" y="3"/>
                  </a:lnTo>
                  <a:cubicBezTo>
                    <a:pt x="0" y="18"/>
                    <a:pt x="0" y="422"/>
                    <a:pt x="289" y="451"/>
                  </a:cubicBezTo>
                  <a:lnTo>
                    <a:pt x="3248" y="451"/>
                  </a:lnTo>
                  <a:cubicBezTo>
                    <a:pt x="3257" y="452"/>
                    <a:pt x="3266" y="452"/>
                    <a:pt x="3275" y="452"/>
                  </a:cubicBezTo>
                  <a:cubicBezTo>
                    <a:pt x="3568" y="452"/>
                    <a:pt x="3572" y="1"/>
                    <a:pt x="3287" y="1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5827;p106"/>
            <p:cNvSpPr/>
            <p:nvPr/>
          </p:nvSpPr>
          <p:spPr>
            <a:xfrm>
              <a:off x="3344111" y="2042104"/>
              <a:ext cx="136554" cy="11849"/>
            </a:xfrm>
            <a:custGeom>
              <a:avLst/>
              <a:gdLst/>
              <a:ahLst/>
              <a:cxnLst/>
              <a:rect l="l" t="t" r="r" b="b"/>
              <a:pathLst>
                <a:path w="5209" h="452" extrusionOk="0">
                  <a:moveTo>
                    <a:pt x="286" y="0"/>
                  </a:moveTo>
                  <a:cubicBezTo>
                    <a:pt x="1" y="0"/>
                    <a:pt x="5" y="452"/>
                    <a:pt x="298" y="452"/>
                  </a:cubicBezTo>
                  <a:cubicBezTo>
                    <a:pt x="306" y="452"/>
                    <a:pt x="315" y="451"/>
                    <a:pt x="324" y="450"/>
                  </a:cubicBezTo>
                  <a:lnTo>
                    <a:pt x="4885" y="450"/>
                  </a:lnTo>
                  <a:cubicBezTo>
                    <a:pt x="4894" y="451"/>
                    <a:pt x="4903" y="452"/>
                    <a:pt x="4912" y="452"/>
                  </a:cubicBezTo>
                  <a:cubicBezTo>
                    <a:pt x="5205" y="452"/>
                    <a:pt x="5209" y="0"/>
                    <a:pt x="4924" y="0"/>
                  </a:cubicBezTo>
                  <a:cubicBezTo>
                    <a:pt x="4911" y="0"/>
                    <a:pt x="4899" y="1"/>
                    <a:pt x="4885" y="3"/>
                  </a:cubicBezTo>
                  <a:lnTo>
                    <a:pt x="324" y="3"/>
                  </a:lnTo>
                  <a:cubicBezTo>
                    <a:pt x="311" y="1"/>
                    <a:pt x="298" y="0"/>
                    <a:pt x="286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5828;p106"/>
            <p:cNvSpPr/>
            <p:nvPr/>
          </p:nvSpPr>
          <p:spPr>
            <a:xfrm>
              <a:off x="3345396" y="2072041"/>
              <a:ext cx="93640" cy="11797"/>
            </a:xfrm>
            <a:custGeom>
              <a:avLst/>
              <a:gdLst/>
              <a:ahLst/>
              <a:cxnLst/>
              <a:rect l="l" t="t" r="r" b="b"/>
              <a:pathLst>
                <a:path w="3572" h="450" extrusionOk="0">
                  <a:moveTo>
                    <a:pt x="3275" y="0"/>
                  </a:moveTo>
                  <a:cubicBezTo>
                    <a:pt x="3267" y="0"/>
                    <a:pt x="3258" y="0"/>
                    <a:pt x="3249" y="1"/>
                  </a:cubicBezTo>
                  <a:lnTo>
                    <a:pt x="275" y="1"/>
                  </a:lnTo>
                  <a:cubicBezTo>
                    <a:pt x="1" y="16"/>
                    <a:pt x="1" y="434"/>
                    <a:pt x="275" y="449"/>
                  </a:cubicBezTo>
                  <a:lnTo>
                    <a:pt x="3249" y="449"/>
                  </a:lnTo>
                  <a:cubicBezTo>
                    <a:pt x="3258" y="450"/>
                    <a:pt x="3267" y="450"/>
                    <a:pt x="3275" y="450"/>
                  </a:cubicBezTo>
                  <a:cubicBezTo>
                    <a:pt x="3572" y="450"/>
                    <a:pt x="3572" y="0"/>
                    <a:pt x="3275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5829;p106"/>
            <p:cNvSpPr/>
            <p:nvPr/>
          </p:nvSpPr>
          <p:spPr>
            <a:xfrm>
              <a:off x="3445904" y="2072041"/>
              <a:ext cx="34761" cy="11797"/>
            </a:xfrm>
            <a:custGeom>
              <a:avLst/>
              <a:gdLst/>
              <a:ahLst/>
              <a:cxnLst/>
              <a:rect l="l" t="t" r="r" b="b"/>
              <a:pathLst>
                <a:path w="1326" h="450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cubicBezTo>
                    <a:pt x="306" y="450"/>
                    <a:pt x="315" y="450"/>
                    <a:pt x="324" y="449"/>
                  </a:cubicBezTo>
                  <a:lnTo>
                    <a:pt x="1002" y="449"/>
                  </a:lnTo>
                  <a:cubicBezTo>
                    <a:pt x="1012" y="450"/>
                    <a:pt x="1021" y="450"/>
                    <a:pt x="1029" y="450"/>
                  </a:cubicBezTo>
                  <a:cubicBezTo>
                    <a:pt x="1325" y="450"/>
                    <a:pt x="1325" y="0"/>
                    <a:pt x="1029" y="0"/>
                  </a:cubicBezTo>
                  <a:cubicBezTo>
                    <a:pt x="1021" y="0"/>
                    <a:pt x="1012" y="0"/>
                    <a:pt x="1002" y="1"/>
                  </a:cubicBezTo>
                  <a:lnTo>
                    <a:pt x="324" y="1"/>
                  </a:lnTo>
                  <a:cubicBezTo>
                    <a:pt x="315" y="0"/>
                    <a:pt x="306" y="0"/>
                    <a:pt x="2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65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9862" y="3105834"/>
            <a:ext cx="635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Thank You !</a:t>
            </a:r>
            <a:endParaRPr lang="ko-KR" altLang="en-US" sz="36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3819" y="5290455"/>
            <a:ext cx="2804362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PORTFOLIO 2021</a:t>
            </a:r>
            <a:endParaRPr lang="ko-KR" altLang="en-US" sz="24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8" name="직선 연결선 7"/>
          <p:cNvCxnSpPr>
            <a:stCxn id="6" idx="2"/>
            <a:endCxn id="7" idx="0"/>
          </p:cNvCxnSpPr>
          <p:nvPr/>
        </p:nvCxnSpPr>
        <p:spPr>
          <a:xfrm>
            <a:off x="6096000" y="3752165"/>
            <a:ext cx="0" cy="15382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6" idx="0"/>
          </p:cNvCxnSpPr>
          <p:nvPr/>
        </p:nvCxnSpPr>
        <p:spPr>
          <a:xfrm>
            <a:off x="6096000" y="0"/>
            <a:ext cx="0" cy="31058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6233" y="5627168"/>
            <a:ext cx="2073256" cy="599943"/>
            <a:chOff x="381847" y="5806973"/>
            <a:chExt cx="2073256" cy="599943"/>
          </a:xfrm>
        </p:grpSpPr>
        <p:pic>
          <p:nvPicPr>
            <p:cNvPr id="11" name="Picture 2" descr="Github 로고 - 무료 소셜 미디어개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47" y="6127904"/>
              <a:ext cx="288000" cy="27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Email Icon Large Envelope | Ikon gratis, Clip art, Foto abstrak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47" y="5836794"/>
              <a:ext cx="324000" cy="20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18602" y="6129917"/>
              <a:ext cx="969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Minku-Koo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8602" y="5806973"/>
              <a:ext cx="1736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orleone@kakao.com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 t="9621" r="4013" b="29861"/>
          <a:stretch/>
        </p:blipFill>
        <p:spPr>
          <a:xfrm>
            <a:off x="703839" y="806874"/>
            <a:ext cx="2520000" cy="2520000"/>
          </a:xfrm>
          <a:prstGeom prst="ellipse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07" y="40020"/>
            <a:ext cx="4234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Personal Information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54318" y="3502297"/>
            <a:ext cx="3019043" cy="645427"/>
            <a:chOff x="3516044" y="1543419"/>
            <a:chExt cx="3019043" cy="645427"/>
          </a:xfrm>
        </p:grpSpPr>
        <p:sp>
          <p:nvSpPr>
            <p:cNvPr id="9" name="TextBox 8"/>
            <p:cNvSpPr txBox="1"/>
            <p:nvPr/>
          </p:nvSpPr>
          <p:spPr>
            <a:xfrm>
              <a:off x="3516044" y="1543419"/>
              <a:ext cx="3019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dirty="0" smtClean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구 민 구 </a:t>
              </a:r>
              <a:r>
                <a:rPr lang="en-US" altLang="ko-KR" sz="2300" dirty="0" smtClean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/ Minku Koo</a:t>
              </a:r>
              <a:endParaRPr lang="ko-KR" altLang="en-US" sz="2300" dirty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91203" y="1911847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97.12.04</a:t>
              </a:r>
              <a:endParaRPr lang="ko-KR" altLang="en-US" sz="1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685392" y="800437"/>
            <a:ext cx="4248565" cy="2010277"/>
            <a:chOff x="3741124" y="4033378"/>
            <a:chExt cx="4248565" cy="201027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3741124" y="4256062"/>
              <a:ext cx="4248565" cy="1787593"/>
            </a:xfrm>
            <a:prstGeom prst="round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945001" y="4033378"/>
              <a:ext cx="3888000" cy="1877438"/>
              <a:chOff x="3936000" y="2146589"/>
              <a:chExt cx="3888000" cy="187743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939819" y="2146589"/>
                <a:ext cx="131477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smtClean="0">
                    <a:solidFill>
                      <a:srgbClr val="6699FF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</a:rPr>
                  <a:t>수상 내역</a:t>
                </a:r>
                <a:endParaRPr lang="ko-KR" altLang="en-US" sz="2000" dirty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936000" y="2546699"/>
                <a:ext cx="3888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2021 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충북 </a:t>
                </a:r>
                <a:r>
                  <a:rPr lang="ko-KR" altLang="en-US" sz="1200" dirty="0" err="1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공공데이터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활용 창업경진대회 최우수상</a:t>
                </a:r>
                <a:endPara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제 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9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회 창업경진대회 우수상</a:t>
                </a:r>
                <a:r>
                  <a:rPr lang="ko-KR" altLang="en-US" sz="1000" dirty="0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</a:t>
                </a:r>
                <a:r>
                  <a:rPr lang="en-US" altLang="ko-KR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교내</a:t>
                </a:r>
                <a:r>
                  <a:rPr lang="en-US" altLang="ko-KR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)</a:t>
                </a:r>
                <a:endParaRPr lang="en-US" altLang="ko-KR" sz="1000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2021 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우수 창업 아이템 경진대회 입상</a:t>
                </a:r>
                <a:r>
                  <a:rPr lang="ko-KR" altLang="en-US" sz="10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교내</a:t>
                </a:r>
                <a:r>
                  <a:rPr lang="en-US" altLang="ko-KR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)</a:t>
                </a:r>
                <a:endParaRPr lang="en-US" altLang="ko-KR" sz="1000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err="1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실감콘텐츠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XR </a:t>
                </a:r>
                <a:r>
                  <a:rPr lang="ko-KR" altLang="en-US" sz="1200" dirty="0" err="1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스토리텔링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경진대회 최우수상</a:t>
                </a:r>
                <a:r>
                  <a:rPr lang="ko-KR" altLang="en-US" sz="100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교내</a:t>
                </a:r>
                <a:r>
                  <a:rPr lang="en-US" altLang="ko-KR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)</a:t>
                </a:r>
                <a:endParaRPr lang="en-US" altLang="ko-KR" sz="1000" dirty="0" smtClean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제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2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회 토론대회 장려상</a:t>
                </a:r>
                <a:r>
                  <a:rPr lang="ko-KR" altLang="en-US" sz="1000" dirty="0" smtClean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</a:t>
                </a:r>
                <a:r>
                  <a:rPr lang="en-US" altLang="ko-KR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교내</a:t>
                </a:r>
                <a:r>
                  <a:rPr lang="en-US" altLang="ko-KR" sz="10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)</a:t>
                </a:r>
                <a:endParaRPr lang="en-US" altLang="ko-KR" sz="10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3637246" y="800422"/>
            <a:ext cx="4033448" cy="2221452"/>
            <a:chOff x="3799553" y="1607196"/>
            <a:chExt cx="4033448" cy="222145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799553" y="1810304"/>
              <a:ext cx="3906264" cy="2018344"/>
            </a:xfrm>
            <a:prstGeom prst="round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45001" y="1607196"/>
              <a:ext cx="3888000" cy="2108270"/>
              <a:chOff x="3936000" y="4292288"/>
              <a:chExt cx="3888000" cy="210827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936001" y="4292288"/>
                <a:ext cx="78793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rgbClr val="6699FF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</a:rPr>
                  <a:t>활 동</a:t>
                </a:r>
                <a:endParaRPr lang="ko-KR" altLang="en-US" sz="2000" dirty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36000" y="4692398"/>
                <a:ext cx="3888000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학부 연구생 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연구실장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, 16.04 ~ 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제 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31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회 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JCCI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논문 투고 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(Main Author, 21.04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.)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2021 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공사 항공우주 학술대회 논문 투고 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(21.08.)</a:t>
                </a:r>
                <a:endParaRPr lang="en-US" altLang="ko-KR" sz="1100" dirty="0" smtClean="0">
                  <a:solidFill>
                    <a:schemeClr val="bg2">
                      <a:lumMod val="50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창업 동아리 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“SHARP” 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운영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회장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, 2020.03. ~ 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사진예술연구회 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(16.03 ~ 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소설 책 출판 </a:t>
                </a:r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(20.03.)</a:t>
                </a:r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316811" y="3982939"/>
            <a:ext cx="3294059" cy="996676"/>
            <a:chOff x="313194" y="4462240"/>
            <a:chExt cx="3294059" cy="996676"/>
          </a:xfrm>
        </p:grpSpPr>
        <p:grpSp>
          <p:nvGrpSpPr>
            <p:cNvPr id="42" name="그룹 41"/>
            <p:cNvGrpSpPr/>
            <p:nvPr/>
          </p:nvGrpSpPr>
          <p:grpSpPr>
            <a:xfrm>
              <a:off x="313195" y="4462240"/>
              <a:ext cx="3294058" cy="590902"/>
              <a:chOff x="3516046" y="2185377"/>
              <a:chExt cx="3294058" cy="59090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516046" y="2185377"/>
                <a:ext cx="3294058" cy="375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🎓</a:t>
                </a:r>
                <a:r>
                  <a:rPr lang="ko-KR" altLang="en-US" sz="12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청주대학교 인공지능</a:t>
                </a:r>
                <a:r>
                  <a:rPr lang="en-US" altLang="ko-KR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SW </a:t>
                </a:r>
                <a:r>
                  <a:rPr lang="ko-KR" altLang="en-US" sz="1200" dirty="0" smtClean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전공 </a:t>
                </a:r>
                <a:r>
                  <a:rPr lang="en-US" altLang="ko-KR" sz="1100" dirty="0" smtClean="0">
                    <a:solidFill>
                      <a:srgbClr val="76717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(4.29 / 4.5)</a:t>
                </a:r>
                <a:endParaRPr lang="ko-KR" altLang="en-US" sz="1200" dirty="0">
                  <a:solidFill>
                    <a:srgbClr val="76717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50341" y="2514669"/>
                <a:ext cx="12153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16.03. ~ 22.02.</a:t>
                </a:r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13194" y="5043418"/>
              <a:ext cx="16967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/>
                <a:t>📖</a:t>
              </a:r>
              <a:r>
                <a:rPr lang="ko-KR" altLang="en-US" sz="1200" dirty="0" smtClean="0"/>
                <a:t> 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정보처리기사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7732" y="5204320"/>
            <a:ext cx="2157382" cy="1292226"/>
            <a:chOff x="4199245" y="1998452"/>
            <a:chExt cx="2157382" cy="1292226"/>
          </a:xfrm>
        </p:grpSpPr>
        <p:pic>
          <p:nvPicPr>
            <p:cNvPr id="1026" name="Picture 2" descr="Github 로고 - 무료 소셜 미디어개 아이콘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245" y="2319383"/>
              <a:ext cx="288000" cy="27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le:Instagram icon.png - Met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245" y="3011666"/>
              <a:ext cx="288000" cy="27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Email Icon Large Envelope | Ikon gratis, Clip art, Foto abstrak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245" y="2028273"/>
              <a:ext cx="324000" cy="20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536000" y="2321396"/>
              <a:ext cx="969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Minku-Koo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36000" y="1998452"/>
              <a:ext cx="1736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orleone@kakao.com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36000" y="3011666"/>
              <a:ext cx="1149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in9_koo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2054" name="Picture 6" descr="Blogger 아이콘 - 무료 다운로드, PNG 및 벡터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245" y="2643306"/>
              <a:ext cx="324000" cy="313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4536000" y="2662076"/>
              <a:ext cx="1820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tech-diary.tistory.com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637246" y="3231762"/>
            <a:ext cx="3906264" cy="2709582"/>
            <a:chOff x="3689998" y="2996625"/>
            <a:chExt cx="3906264" cy="270958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689998" y="3199732"/>
              <a:ext cx="3906264" cy="2506475"/>
            </a:xfrm>
            <a:prstGeom prst="round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35446" y="2996625"/>
              <a:ext cx="121133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프로젝트</a:t>
              </a:r>
              <a:endParaRPr lang="ko-KR" altLang="en-US" sz="2000" dirty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864334" y="3326874"/>
              <a:ext cx="3591544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PDF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에서 테이블 자동 추출 기술 및 서비스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피포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페인팅 이미지 자동 생성 기술 및 서비스</a:t>
              </a:r>
              <a:endPara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이미지 기반 육질 등급 자동 측정 서비스</a:t>
              </a:r>
              <a:endPara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HTML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테이블 추출 및 엑셀 자동 변환 모듈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GUI</a:t>
              </a:r>
              <a:r>
                <a:rPr lang="ko-KR" altLang="en-US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기반 이미지 분류 프로그램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대학생을 위한 디자인 거래 웹 플랫폼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특정 조건에 맞는 </a:t>
              </a:r>
              <a:r>
                <a:rPr lang="ko-KR" altLang="en-US" sz="12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인스타그램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유저 검색 모듈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기타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680167" y="3231762"/>
            <a:ext cx="4434006" cy="1777598"/>
            <a:chOff x="7741711" y="2996625"/>
            <a:chExt cx="4434006" cy="177759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7741711" y="3199733"/>
              <a:ext cx="4434006" cy="1574490"/>
            </a:xfrm>
            <a:prstGeom prst="round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87160" y="2996625"/>
              <a:ext cx="8243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논 문</a:t>
              </a:r>
              <a:endParaRPr lang="ko-KR" altLang="en-US" sz="2000" dirty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950813" y="3371212"/>
              <a:ext cx="42249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딥러닝을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활용한 코로나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19 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이후 종교 인식 변화 분석</a:t>
              </a:r>
              <a:endPara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출산율 저하에 따른 </a:t>
              </a:r>
              <a:r>
                <a:rPr lang="ko-KR" altLang="en-US" sz="12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모병제</a:t>
              </a:r>
              <a:r>
                <a:rPr lang="ko-KR" altLang="en-US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인식 변화 </a:t>
              </a:r>
              <a:r>
                <a:rPr lang="ko-KR" altLang="en-US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분석</a:t>
              </a:r>
              <a:endPara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strike="sngStrike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OpenCV</a:t>
              </a:r>
              <a:r>
                <a:rPr lang="en-US" altLang="ko-KR" sz="1200" strike="sngStrike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200" strike="sngStrike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기반의 </a:t>
              </a:r>
              <a:r>
                <a:rPr lang="ko-KR" altLang="en-US" sz="1200" strike="sngStrike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피포</a:t>
              </a:r>
              <a:r>
                <a:rPr lang="ko-KR" altLang="en-US" sz="1200" strike="sngStrike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페인팅 이미지 자동 변환 시스템 </a:t>
              </a:r>
              <a:r>
                <a:rPr lang="ko-KR" altLang="en-US" sz="1200" strike="sngStrike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개발</a:t>
              </a:r>
              <a:endParaRPr lang="en-US" altLang="ko-KR" sz="1200" strike="sngStrike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670694" y="5180839"/>
            <a:ext cx="2876330" cy="1341887"/>
            <a:chOff x="7670694" y="4945702"/>
            <a:chExt cx="2876330" cy="1341887"/>
          </a:xfrm>
        </p:grpSpPr>
        <p:pic>
          <p:nvPicPr>
            <p:cNvPr id="45" name="Picture 14" descr="programming Languages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294" y="5364846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2" descr="Flasks in Python. Flask is a micro web framework written… | by Shivangi  Sareen | Medium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350" y="5436207"/>
              <a:ext cx="72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6" descr="파일:OpenCV Logo with text.png - 위키백과, 우리 모두의 백과사전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2970" y="5436207"/>
              <a:ext cx="43875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모서리가 둥근 직사각형 51"/>
            <p:cNvSpPr/>
            <p:nvPr/>
          </p:nvSpPr>
          <p:spPr>
            <a:xfrm>
              <a:off x="7670694" y="5148810"/>
              <a:ext cx="2876330" cy="1138779"/>
            </a:xfrm>
            <a:prstGeom prst="round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16142" y="4945702"/>
              <a:ext cx="207520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가장 </a:t>
              </a:r>
              <a:r>
                <a:rPr lang="ko-KR" altLang="en-US" sz="2000" dirty="0" err="1" smtClean="0">
                  <a:solidFill>
                    <a:srgbClr val="6699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자신있어요</a:t>
              </a:r>
              <a:endParaRPr lang="ko-KR" altLang="en-US" sz="2000" dirty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6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Paper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737"/>
          <a:stretch/>
        </p:blipFill>
        <p:spPr>
          <a:xfrm>
            <a:off x="7608000" y="2665338"/>
            <a:ext cx="4032000" cy="3074554"/>
          </a:xfrm>
          <a:prstGeom prst="rect">
            <a:avLst/>
          </a:prstGeom>
          <a:ln w="12700">
            <a:solidFill>
              <a:srgbClr val="6699FF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64000" y="2533458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 술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4000" y="2096229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분 야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2970686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 약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4000" y="1179365"/>
            <a:ext cx="8074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딥러닝을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활용한 코로나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19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이후 종교 인식 변화 분석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(Analysis of Perception Changes in Religion after COVID-19 using Deep Learning)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0000" y="2123505"/>
            <a:ext cx="42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Big Data, Machine Learning, Deep Learning, Data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Minig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0000" y="2533458"/>
            <a:ext cx="54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Python,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Tensorflow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keras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KoNLPy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Selenium, BeautifulSoup4,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MariaDB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" y="3309240"/>
            <a:ext cx="624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코로나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19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이후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종교 집단에서 집단 감염이 발생함에 따라 국민 정서가 부정적으로 변화함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온라인 공간에서 대중들의 반응을 수집하여 이를 분석하여 사실을 입증함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기독교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천주교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불교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신천지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키워드로 검색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총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75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개의 뉴스 댓글 수집 후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KoNLPy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이용한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 Preprocessing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TextVectorizaion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Embedding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내장 함수를 이용하여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 Data to Vector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작업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Tensorflow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keras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Deep Learning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Human Inspection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방식으로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개 댓글의 감성 값을 레이블링하여 훈련 데이터 생성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댓글에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Deep Learning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 적용하여 감성 값 예측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T-Test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수행 결과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키워드에서 유의미한 변화가 존재함을 확인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부정적 변화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0948" y="898383"/>
            <a:ext cx="318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31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 정보통신 합동학술대회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(JCCI)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4" y="6012908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381842" y="6069797"/>
            <a:ext cx="3874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https://github.com/Minku-Koo/Comment-Sentiment-Analysis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5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Paper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00" y="2773472"/>
            <a:ext cx="4032000" cy="2858286"/>
          </a:xfrm>
          <a:prstGeom prst="rect">
            <a:avLst/>
          </a:prstGeom>
          <a:ln w="12700">
            <a:solidFill>
              <a:srgbClr val="6699FF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64000" y="2533458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 술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4000" y="2096229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분 야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2970686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 약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4000" y="1179365"/>
            <a:ext cx="9516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출산율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감소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따른 </a:t>
            </a:r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모병제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인식 변화 분석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An Analysis of Volunteer Military System Perception Changes with Decreasing Fertility </a:t>
            </a: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Rates</a:t>
            </a: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0000" y="2123505"/>
            <a:ext cx="472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Big Data, Machine Learning, Deep Learning,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 Classification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0000" y="2533458"/>
            <a:ext cx="5628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Tensorflow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keras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pytorch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KoBERT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KoNLPy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Selenium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BeautifulSoup4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" y="3309240"/>
            <a:ext cx="624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2018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 출산율이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이하로 떨어지게 되면서 </a:t>
            </a:r>
            <a:r>
              <a:rPr lang="ko-KR" altLang="en-US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모병제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전환의 긍정적 인식이 증가함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온라인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공간에서 대중들의 반응을 수집하여 이를 분석하여 사실을 입증함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포털사이트에서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모병제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키워드로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검색한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최근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 간의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뉴스 기사 댓글 수집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총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10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개의 뉴스 댓글 수집 후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mecab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이용한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 Preprocessing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Tensorflow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2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keras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Deep Learning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</a:t>
            </a: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KoBERT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Pytorch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API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활용하여 감성 분석 모델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Fine Tuning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Human Inspection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방식으로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 댓글의 감성 값을 레이블링하여 훈련 데이터 생성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댓글에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Deep Learning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적용하여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2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가지 방법으로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감성 값 예측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실제 여론조사 결과와 달리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찬성 여론이 증가하지 않은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것을 확인함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0948" y="898383"/>
            <a:ext cx="382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2021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공사 항공우주 학술대회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투고중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}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4" y="6012908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381842" y="6069797"/>
            <a:ext cx="3874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https://github.com/DBLabProj/defense_sentiment_analysis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1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39178" y="775615"/>
            <a:ext cx="409785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PDF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테이블 자동 추출 시스템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(PDF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Table Auto Extraction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System)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264" y="4298873"/>
            <a:ext cx="85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역 할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4264" y="2499853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4264" y="2806356"/>
            <a:ext cx="6178008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PDF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문서에서 테이블을 자동으로 감지하고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데이터를 추출 및 가공할 수 있는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camelot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library Refactoring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Image Processing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통해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etection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성능 개선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테이블 데이터를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Excel Sheet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가공할 수 있는 기능 제공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UX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반영한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UI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설계를 통해 사용자의 작업 편의성 향상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9178" y="1471213"/>
            <a:ext cx="472367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2020.10. ~ 2021.04.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 프로젝트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인원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Camelot,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Numpy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Flask, JavaScript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4" y="6012908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81842" y="6069797"/>
            <a:ext cx="36038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https://github.com/TableExtractorPdf/PDF_table_extract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1020002"/>
            <a:ext cx="3420000" cy="17510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2879507"/>
            <a:ext cx="3420000" cy="17510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4739013"/>
            <a:ext cx="3420000" cy="17510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34264" y="4565034"/>
            <a:ext cx="49038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Camleot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Library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detection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및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extraction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 동작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과정 분석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점선으로 이루어진 테이블 감지 모듈 개발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짧은 테두리가 있는 테이블 감지 모듈 개발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가장자리 테두리가 없는 테이블 감지 모듈 개발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607" y="40020"/>
            <a:ext cx="2943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Team 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86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34336" y="2708936"/>
            <a:ext cx="58333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이미지를 자동으로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피포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페인팅 이미지로 자동 변환해주는 시스템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Image Processing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가지 모듈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1) Painting :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이미지를 그림처럼 변환해주는 모듈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2) Draw Line :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이미지의 색상 경계선을 기준으로 선을 그려주는 모듈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3) Numbering :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선 내부에 색상을 추출하여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Color Index Number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기입해주는 모듈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사용자의 작업 편의성을 위해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Flask Framework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34336" y="820040"/>
            <a:ext cx="627114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이지 </a:t>
            </a:r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피포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피포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페인팅 이미지 자동 제작 시스템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(Easy 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Pipo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Pipo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Painting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image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Auto Creation System)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336" y="4333121"/>
            <a:ext cx="91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역 할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4336" y="2420936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4336" y="5182739"/>
            <a:ext cx="80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결 과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4336" y="1497616"/>
            <a:ext cx="306904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2021.03. ~ 2021.06.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 프로젝트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인원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Numpy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Flask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4336" y="5412101"/>
            <a:ext cx="49440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2021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우수 창업 아이템으로 선정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교내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피포페인팅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이미지 자동 변환 시스템 개발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논문 투고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피포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페인팅 캔버스 제작 시간을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Days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단위에서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Minutes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단위로 줄임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34" y="1276013"/>
            <a:ext cx="2088000" cy="2349568"/>
          </a:xfrm>
          <a:prstGeom prst="rect">
            <a:avLst/>
          </a:prstGeom>
          <a:effectLst>
            <a:outerShdw blurRad="127000" dir="15300000" sy="23000" kx="1200000" algn="br" rotWithShape="0">
              <a:schemeClr val="tx1">
                <a:lumMod val="65000"/>
                <a:lumOff val="35000"/>
                <a:alpha val="31000"/>
              </a:scheme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244" y="2713686"/>
            <a:ext cx="2088000" cy="2349574"/>
          </a:xfrm>
          <a:prstGeom prst="rect">
            <a:avLst/>
          </a:prstGeom>
          <a:effectLst>
            <a:outerShdw blurRad="127000" dir="15300000" sy="23000" kx="1200000" algn="br" rotWithShape="0">
              <a:schemeClr val="tx1">
                <a:lumMod val="65000"/>
                <a:lumOff val="35000"/>
                <a:alpha val="31000"/>
              </a:scheme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7" r="10475"/>
          <a:stretch/>
        </p:blipFill>
        <p:spPr>
          <a:xfrm>
            <a:off x="9718759" y="4164285"/>
            <a:ext cx="2088000" cy="2322375"/>
          </a:xfrm>
          <a:prstGeom prst="rect">
            <a:avLst/>
          </a:prstGeom>
          <a:ln w="6350">
            <a:solidFill>
              <a:srgbClr val="6699FF"/>
            </a:solidFill>
          </a:ln>
          <a:effectLst>
            <a:outerShdw blurRad="127000" dir="15300000" sy="23000" kx="1200000" algn="br" rotWithShape="0">
              <a:schemeClr val="tx1">
                <a:lumMod val="65000"/>
                <a:lumOff val="35000"/>
                <a:alpha val="31000"/>
              </a:schemeClr>
            </a:outerShdw>
          </a:effectLst>
          <a:scene3d>
            <a:camera prst="isometricOffAxis1Right"/>
            <a:lightRig rig="threePt" dir="t"/>
          </a:scene3d>
        </p:spPr>
      </p:pic>
      <p:sp>
        <p:nvSpPr>
          <p:cNvPr id="22" name="직사각형 21"/>
          <p:cNvSpPr/>
          <p:nvPr/>
        </p:nvSpPr>
        <p:spPr>
          <a:xfrm>
            <a:off x="1389443" y="6403526"/>
            <a:ext cx="2509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https://github.com/AutoPipo/EasyPipo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4336" y="4570707"/>
            <a:ext cx="3162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Painting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모듈과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Draw Line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모듈 개발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UI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 및 스토리보드 제작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3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4" y="6347013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7607" y="40020"/>
            <a:ext cx="2943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Team 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2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34335" y="2664976"/>
            <a:ext cx="649516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소고기 및 돼지고기 이미지를 통해 자동으로 육질 등급을 측정해주는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Flask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공공데이터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육류 이미지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7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만장을 활용하여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Pytorch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모델 구축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컴퓨터와 휴대폰 모두 서비스 가능하도록 별도의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UI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스타일 구축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육질 측정 정보를 라벨로 생성하여 출력 및 다운로드 가능하도록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축산 업자 대상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멤버쉽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결제 기능을 서비스하여 수익 구조 설계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GPS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현위치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주변의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멤버쉽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가입 업체 표시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34336" y="820040"/>
            <a:ext cx="563756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고판사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이미지 기반 육질 등급 자동 측정 서비스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GoPansa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Meat Grade </a:t>
            </a:r>
            <a:r>
              <a:rPr lang="en-US" altLang="ko-KR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Automatic Measurement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336" y="4245201"/>
            <a:ext cx="91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역 할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4336" y="2376976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4336" y="5578390"/>
            <a:ext cx="72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결 과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4335" y="1497616"/>
            <a:ext cx="430588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2021.08.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 프로젝트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인원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pytorch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Flask,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JavaScrpit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MySQL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4336" y="5807752"/>
            <a:ext cx="447293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2021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 충북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공공데이터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활용 창업경진대회 최우수상 수상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89443" y="6403526"/>
            <a:ext cx="25827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https://github.com/DBLabProj/GoPansa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4335" y="4482787"/>
            <a:ext cx="5484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AI HUB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공공데이터중 육류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 데이터 약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7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장을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Preprocessing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Pytorch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기반의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모델 설계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Google Drive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Colab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활용하여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클라우드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환경에서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모델 훈련 및 구축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Flask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Server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회원 관리 기능 및 육질 자동 측정 부분 개발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3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4" y="6347013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7607" y="40020"/>
            <a:ext cx="2943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Team 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1052093"/>
            <a:ext cx="3420000" cy="168684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0"/>
          <a:stretch/>
        </p:blipFill>
        <p:spPr>
          <a:xfrm>
            <a:off x="8497814" y="2888216"/>
            <a:ext cx="2979984" cy="1734561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694" y="4771103"/>
            <a:ext cx="2744609" cy="1751025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39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27294" y="2598976"/>
            <a:ext cx="53389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 table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추출하여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시각적으로 보이는 그대로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Excel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문서로 반환해주는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모듈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Crawling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이용하여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Web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상의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문서에서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태그 추출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th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&gt;, &lt;td&gt;, &lt;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tr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내부 구조의 계층 관계 분석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Merged Cell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반영하기 위해 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rowspan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colspan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attribute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계산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DFS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알고리즘을 이용하여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다중 중첩된 테이블도 변환하도록 개발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가로로 붙어져서 하나의 테이블로 보이는 경우도 변환하는 기능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추가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348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Personal Projects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7293" y="751366"/>
            <a:ext cx="454021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HTML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테이블 추출 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및 </a:t>
            </a:r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Excel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자동 변환 모듈</a:t>
            </a:r>
            <a:endParaRPr lang="en-US" altLang="ko-KR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HTML Table to Excel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Module)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293" y="237252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293" y="1431354"/>
            <a:ext cx="38640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2020.08. ~ 2020.10.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Selenium, BearutifulSoup4,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openpyxl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93" y="4270155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98891" y="4327044"/>
            <a:ext cx="3209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https://github.com/Minku-Koo/HTML_Table_Excel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16727" y="754246"/>
            <a:ext cx="364074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GUI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기반 이미지 분류 프로그램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(Image Classifier)</a:t>
            </a:r>
          </a:p>
        </p:txBody>
      </p:sp>
      <p:pic>
        <p:nvPicPr>
          <p:cNvPr id="27" name="Picture 2" descr="weather-web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08" y="4894243"/>
            <a:ext cx="1944485" cy="1437687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abs-weather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863" y="4894243"/>
            <a:ext cx="3348389" cy="1433189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519059" y="2598976"/>
            <a:ext cx="53389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학습을 위한 대용량 이미지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데이터셋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레이블링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프로그램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이미지를 시각적으로 확인하면서 분류할 수 있음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PyQt5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Stand Alone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작동 가능하도록 설계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Source Directory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Target Directory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분리하여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작업 편의성 향상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키보드와 마우스 모두 이용하여 제어 가능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exe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확장자로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제작하여 배포에 용이하도록 함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9058" y="237252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19058" y="1431354"/>
            <a:ext cx="329315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2020.12. ~ 2021.02.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PyQt5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2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58" y="4270155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890656" y="4327044"/>
            <a:ext cx="29803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https://github.com/Minku-Koo/Image-Selector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6" name="Picture 2" descr="ma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85" y="4894243"/>
            <a:ext cx="2688923" cy="1405690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selec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940" y="4888160"/>
            <a:ext cx="2693975" cy="1411773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27294" y="2598976"/>
            <a:ext cx="5338958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대학생을 위한 디자인 제품 거래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플랫폼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가입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로그인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비밀번호 찾기 등 회원 관리 시스템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게시판 및 댓글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답글 기능을 통해 디자인 거래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기능 구현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다양한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조건으로 검색 가능한 필터 기능을 통해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검색 편의성 향상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쪽지 기능을 통해 사용자 간 커뮤니케이션 기능 제공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7293" y="751366"/>
            <a:ext cx="523572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뷰디어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대학생을 위한 디자인 거래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웹 플랫폼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Bewdeer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Design Trading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Web Platform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293" y="237252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292" y="1431354"/>
            <a:ext cx="431726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2019.09. ~ 2019.12.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Flask, MySQL, JavaScript, JQuery, HTML5, CSS3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93" y="4217396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98891" y="4274285"/>
            <a:ext cx="25939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https://github.com/Minku-Koo/bewdeer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16727" y="754246"/>
            <a:ext cx="508023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특정 조건에 맞는 </a:t>
            </a:r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인스타그램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유저 검색 모듈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Finding Instagram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User Module)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9059" y="2598976"/>
            <a:ext cx="5338958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제품 마케팅을 위한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인스타그램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인플루언서를 찾아주는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모듈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사용자가 원하는 조건을 만족하는 인플루언서를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Crawling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통해 검색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조건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게시글에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포함되는 해시태그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수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팔로워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수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키워드 포함 개수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Crawler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모듈 형태로 제작하여 다른 프로그램에서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내장될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 있도록 제작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Flask Framework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기반의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제작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쉽게 조건을 설정하고 검색할 수 있도록 하여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편의성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향상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검색 결과는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csv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파일로 다운로드되어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사용자가 데이터를 보관할 수 있도록 제작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9058" y="237252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내용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19058" y="1431354"/>
            <a:ext cx="329315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2020.03. ~ 2020.05.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Selenium, BeautifulSoup4, Flask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2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58" y="4458419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890656" y="4515308"/>
            <a:ext cx="3775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https://github.com/Minku-Koo/finding-Instagram-Influencer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2" y="4888161"/>
            <a:ext cx="2659166" cy="1444064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29" y="4878750"/>
            <a:ext cx="2595023" cy="1453475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24" name="Picture 2" descr="instagram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5" r="16306"/>
          <a:stretch/>
        </p:blipFill>
        <p:spPr bwMode="auto">
          <a:xfrm>
            <a:off x="6490428" y="4888161"/>
            <a:ext cx="2268090" cy="1448168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99886226-3153a980-2c7e-11eb-8781-a0285231a77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751" y="4888162"/>
            <a:ext cx="2196213" cy="1702286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27607" y="40020"/>
            <a:ext cx="342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Personal Projects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65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1624</Words>
  <Application>Microsoft Office PowerPoint</Application>
  <PresentationFormat>와이드스크린</PresentationFormat>
  <Paragraphs>233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Nunito ExtraBold</vt:lpstr>
      <vt:lpstr>Nunito Light</vt:lpstr>
      <vt:lpstr>맑은 고딕</vt:lpstr>
      <vt:lpstr>에스코어 드림 3 Light</vt:lpstr>
      <vt:lpstr>에스코어 드림 4 Regular</vt:lpstr>
      <vt:lpstr>에스코어 드림 5 Medium</vt:lpstr>
      <vt:lpstr>에스코어 드림 6 Bold</vt:lpstr>
      <vt:lpstr>에스코어 드림 7 ExtraBold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구민구</dc:creator>
  <cp:lastModifiedBy>구민구</cp:lastModifiedBy>
  <cp:revision>155</cp:revision>
  <dcterms:created xsi:type="dcterms:W3CDTF">2021-08-19T23:48:33Z</dcterms:created>
  <dcterms:modified xsi:type="dcterms:W3CDTF">2021-08-25T16:24:50Z</dcterms:modified>
</cp:coreProperties>
</file>