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Lst>
  <p:notesMasterIdLst>
    <p:notesMasterId r:id="rId20"/>
  </p:notesMasterIdLst>
  <p:sldIdLst>
    <p:sldId id="256" r:id="rId3"/>
    <p:sldId id="262" r:id="rId4"/>
    <p:sldId id="257" r:id="rId5"/>
    <p:sldId id="268" r:id="rId6"/>
    <p:sldId id="259" r:id="rId7"/>
    <p:sldId id="258" r:id="rId8"/>
    <p:sldId id="260" r:id="rId9"/>
    <p:sldId id="261" r:id="rId10"/>
    <p:sldId id="263" r:id="rId11"/>
    <p:sldId id="264" r:id="rId12"/>
    <p:sldId id="267" r:id="rId13"/>
    <p:sldId id="266" r:id="rId14"/>
    <p:sldId id="269" r:id="rId15"/>
    <p:sldId id="270" r:id="rId16"/>
    <p:sldId id="271" r:id="rId17"/>
    <p:sldId id="272"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p:normalViewPr>
  <p:slideViewPr>
    <p:cSldViewPr snapToGrid="0">
      <p:cViewPr varScale="1">
        <p:scale>
          <a:sx n="81" d="100"/>
          <a:sy n="81"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2E930-E70C-4005-93C2-103B03127106}" type="datetimeFigureOut">
              <a:rPr lang="zh-CN" altLang="en-US" smtClean="0"/>
              <a:t>2022/5/22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E518F-31F4-442C-B19E-864ACD98F9C5}" type="slidenum">
              <a:rPr lang="zh-CN" altLang="en-US" smtClean="0"/>
              <a:t>‹#›</a:t>
            </a:fld>
            <a:endParaRPr lang="zh-CN" altLang="en-US"/>
          </a:p>
        </p:txBody>
      </p:sp>
    </p:spTree>
    <p:extLst>
      <p:ext uri="{BB962C8B-B14F-4D97-AF65-F5344CB8AC3E}">
        <p14:creationId xmlns:p14="http://schemas.microsoft.com/office/powerpoint/2010/main" val="372119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4E518F-31F4-442C-B19E-864ACD98F9C5}" type="slidenum">
              <a:rPr lang="zh-CN" altLang="en-US" smtClean="0"/>
              <a:t>9</a:t>
            </a:fld>
            <a:endParaRPr lang="zh-CN" altLang="en-US"/>
          </a:p>
        </p:txBody>
      </p:sp>
    </p:spTree>
    <p:extLst>
      <p:ext uri="{BB962C8B-B14F-4D97-AF65-F5344CB8AC3E}">
        <p14:creationId xmlns:p14="http://schemas.microsoft.com/office/powerpoint/2010/main" val="103735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410111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236546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318569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4CF324BF-4C1F-4D17-B9B5-FEBA9E542927}"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81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3909436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437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1225920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86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8449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992675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6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3766054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3541964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297300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774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456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2208192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02719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279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582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98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281145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146924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F324BF-4C1F-4D17-B9B5-FEBA9E542927}"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068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F324BF-4C1F-4D17-B9B5-FEBA9E542927}"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1446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187736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133738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7FC582-348F-4BE5-AFD7-496083DAF0F4}" type="datetimeFigureOut">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177779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4169528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7FC582-348F-4BE5-AFD7-496083DAF0F4}" type="datetimeFigureOut">
              <a:rPr lang="zh-CN" altLang="en-US" smtClean="0"/>
              <a:t>2022/5/22</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F324BF-4C1F-4D17-B9B5-FEBA9E542927}" type="slidenum">
              <a:rPr lang="zh-CN" altLang="en-US" smtClean="0"/>
              <a:t>‹#›</a:t>
            </a:fld>
            <a:endParaRPr lang="zh-CN" altLang="en-US"/>
          </a:p>
        </p:txBody>
      </p:sp>
    </p:spTree>
    <p:extLst>
      <p:ext uri="{BB962C8B-B14F-4D97-AF65-F5344CB8AC3E}">
        <p14:creationId xmlns:p14="http://schemas.microsoft.com/office/powerpoint/2010/main" val="222501570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66A75-33D4-CE17-C122-46C6B6FA69A3}"/>
              </a:ext>
            </a:extLst>
          </p:cNvPr>
          <p:cNvSpPr>
            <a:spLocks noGrp="1"/>
          </p:cNvSpPr>
          <p:nvPr>
            <p:ph type="ctrTitle"/>
          </p:nvPr>
        </p:nvSpPr>
        <p:spPr>
          <a:xfrm>
            <a:off x="1524000" y="308092"/>
            <a:ext cx="9144000" cy="2387600"/>
          </a:xfrm>
        </p:spPr>
        <p:txBody>
          <a:bodyPr>
            <a:normAutofit fontScale="90000"/>
          </a:bodyPr>
          <a:lstStyle/>
          <a:p>
            <a:r>
              <a:rPr lang="en-US" altLang="zh-CN" sz="4800" dirty="0">
                <a:latin typeface="Times New Roman" panose="02020603050405020304" pitchFamily="18" charset="0"/>
                <a:cs typeface="Times New Roman" panose="02020603050405020304" pitchFamily="18" charset="0"/>
              </a:rPr>
              <a:t>DS Course Design</a:t>
            </a:r>
            <a:br>
              <a:rPr lang="en-US" altLang="zh-CN" sz="4800" dirty="0">
                <a:latin typeface="Times New Roman" panose="02020603050405020304" pitchFamily="18" charset="0"/>
                <a:cs typeface="Times New Roman" panose="02020603050405020304" pitchFamily="18" charset="0"/>
              </a:rPr>
            </a:b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Ecosphere</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2C2674CC-74DE-249E-E38F-847FAFD76D9B}"/>
              </a:ext>
            </a:extLst>
          </p:cNvPr>
          <p:cNvSpPr>
            <a:spLocks noGrp="1"/>
          </p:cNvSpPr>
          <p:nvPr>
            <p:ph type="subTitle" idx="1"/>
          </p:nvPr>
        </p:nvSpPr>
        <p:spPr>
          <a:xfrm>
            <a:off x="1047319" y="2968508"/>
            <a:ext cx="9335678" cy="2387600"/>
          </a:xfrm>
        </p:spPr>
        <p:txBody>
          <a:bodyPr>
            <a:normAutofit/>
          </a:bodyPr>
          <a:lstStyle/>
          <a:p>
            <a:pPr marL="1066800" algn="ctr">
              <a:lnSpc>
                <a:spcPct val="150000"/>
              </a:lnSpc>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杨浩斌 </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202030430240 (group leader)</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ct val="150000"/>
              </a:lnSpc>
            </a:pP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赵旻昆 </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202030430394</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ct val="150000"/>
              </a:lnSpc>
            </a:pP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张恭利 </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202030430271</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ct val="150000"/>
              </a:lnSpc>
            </a:pP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陈冠宇 </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202030430042</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318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3B8907-5D88-EAB2-404C-C7995C881E45}"/>
              </a:ext>
            </a:extLst>
          </p:cNvPr>
          <p:cNvPicPr>
            <a:picLocks noChangeAspect="1"/>
          </p:cNvPicPr>
          <p:nvPr/>
        </p:nvPicPr>
        <p:blipFill>
          <a:blip r:embed="rId2"/>
          <a:stretch>
            <a:fillRect/>
          </a:stretch>
        </p:blipFill>
        <p:spPr>
          <a:xfrm>
            <a:off x="1447922" y="556971"/>
            <a:ext cx="9296156" cy="5744058"/>
          </a:xfrm>
          <a:prstGeom prst="rect">
            <a:avLst/>
          </a:prstGeom>
        </p:spPr>
      </p:pic>
    </p:spTree>
    <p:extLst>
      <p:ext uri="{BB962C8B-B14F-4D97-AF65-F5344CB8AC3E}">
        <p14:creationId xmlns:p14="http://schemas.microsoft.com/office/powerpoint/2010/main" val="23165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19B457-EC39-D3AA-D4F2-A97B62D26C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8150" y="1440494"/>
            <a:ext cx="9595699" cy="3977012"/>
          </a:xfrm>
          <a:prstGeom prst="rect">
            <a:avLst/>
          </a:prstGeom>
          <a:noFill/>
          <a:ln>
            <a:noFill/>
          </a:ln>
        </p:spPr>
      </p:pic>
    </p:spTree>
    <p:extLst>
      <p:ext uri="{BB962C8B-B14F-4D97-AF65-F5344CB8AC3E}">
        <p14:creationId xmlns:p14="http://schemas.microsoft.com/office/powerpoint/2010/main" val="187153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41B5BD15-33CB-66D4-7DB4-E46C487B0146}"/>
              </a:ext>
            </a:extLst>
          </p:cNvPr>
          <p:cNvGraphicFramePr>
            <a:graphicFrameLocks noGrp="1"/>
          </p:cNvGraphicFramePr>
          <p:nvPr>
            <p:extLst>
              <p:ext uri="{D42A27DB-BD31-4B8C-83A1-F6EECF244321}">
                <p14:modId xmlns:p14="http://schemas.microsoft.com/office/powerpoint/2010/main" val="4017116594"/>
              </p:ext>
            </p:extLst>
          </p:nvPr>
        </p:nvGraphicFramePr>
        <p:xfrm>
          <a:off x="603733" y="1144881"/>
          <a:ext cx="2515387" cy="3770668"/>
        </p:xfrm>
        <a:graphic>
          <a:graphicData uri="http://schemas.openxmlformats.org/drawingml/2006/table">
            <a:tbl>
              <a:tblPr firstRow="1" bandRow="1">
                <a:tableStyleId>{5C22544A-7EE6-4342-B048-85BDC9FD1C3A}</a:tableStyleId>
              </a:tblPr>
              <a:tblGrid>
                <a:gridCol w="2515387">
                  <a:extLst>
                    <a:ext uri="{9D8B030D-6E8A-4147-A177-3AD203B41FA5}">
                      <a16:colId xmlns:a16="http://schemas.microsoft.com/office/drawing/2014/main" val="376556897"/>
                    </a:ext>
                  </a:extLst>
                </a:gridCol>
              </a:tblGrid>
              <a:tr h="808073">
                <a:tc>
                  <a:txBody>
                    <a:bodyPr/>
                    <a:lstStyle/>
                    <a:p>
                      <a:pPr algn="ctr"/>
                      <a:r>
                        <a:rPr lang="en-US" altLang="zh-CN" sz="2400" b="1" kern="1200" dirty="0">
                          <a:solidFill>
                            <a:schemeClr val="lt1"/>
                          </a:solidFill>
                          <a:latin typeface="+mn-lt"/>
                          <a:ea typeface="+mn-ea"/>
                          <a:cs typeface="+mn-cs"/>
                        </a:rPr>
                        <a:t>Animals’ Actions</a:t>
                      </a:r>
                      <a:endParaRPr lang="zh-CN" altLang="en-US" sz="2400" dirty="0"/>
                    </a:p>
                  </a:txBody>
                  <a:tcPr/>
                </a:tc>
                <a:extLst>
                  <a:ext uri="{0D108BD9-81ED-4DB2-BD59-A6C34878D82A}">
                    <a16:rowId xmlns:a16="http://schemas.microsoft.com/office/drawing/2014/main" val="1992482203"/>
                  </a:ext>
                </a:extLst>
              </a:tr>
              <a:tr h="448929">
                <a:tc>
                  <a:txBody>
                    <a:bodyPr/>
                    <a:lstStyle/>
                    <a:p>
                      <a:pPr algn="ctr"/>
                      <a:r>
                        <a:rPr lang="en-US" altLang="zh-CN" sz="2400" kern="1200" dirty="0">
                          <a:solidFill>
                            <a:schemeClr val="dk1"/>
                          </a:solidFill>
                          <a:latin typeface="+mn-lt"/>
                          <a:ea typeface="+mn-ea"/>
                          <a:cs typeface="+mn-cs"/>
                        </a:rPr>
                        <a:t>Escape</a:t>
                      </a:r>
                      <a:endParaRPr lang="zh-CN" altLang="en-US" sz="2400" dirty="0"/>
                    </a:p>
                  </a:txBody>
                  <a:tcPr/>
                </a:tc>
                <a:extLst>
                  <a:ext uri="{0D108BD9-81ED-4DB2-BD59-A6C34878D82A}">
                    <a16:rowId xmlns:a16="http://schemas.microsoft.com/office/drawing/2014/main" val="1519431619"/>
                  </a:ext>
                </a:extLst>
              </a:tr>
              <a:tr h="501079">
                <a:tc>
                  <a:txBody>
                    <a:bodyPr/>
                    <a:lstStyle/>
                    <a:p>
                      <a:pPr algn="ctr"/>
                      <a:r>
                        <a:rPr lang="en-US" altLang="zh-CN" sz="2400" kern="1200" dirty="0">
                          <a:solidFill>
                            <a:schemeClr val="dk1"/>
                          </a:solidFill>
                          <a:latin typeface="+mn-lt"/>
                          <a:ea typeface="+mn-ea"/>
                          <a:cs typeface="+mn-cs"/>
                        </a:rPr>
                        <a:t>Stay</a:t>
                      </a:r>
                      <a:endParaRPr lang="zh-CN" altLang="en-US" sz="2400" dirty="0"/>
                    </a:p>
                  </a:txBody>
                  <a:tcPr/>
                </a:tc>
                <a:extLst>
                  <a:ext uri="{0D108BD9-81ED-4DB2-BD59-A6C34878D82A}">
                    <a16:rowId xmlns:a16="http://schemas.microsoft.com/office/drawing/2014/main" val="491982903"/>
                  </a:ext>
                </a:extLst>
              </a:tr>
              <a:tr h="501079">
                <a:tc>
                  <a:txBody>
                    <a:bodyPr/>
                    <a:lstStyle/>
                    <a:p>
                      <a:pPr algn="ctr"/>
                      <a:r>
                        <a:rPr lang="en-US" altLang="zh-CN" sz="2400" kern="1200" dirty="0">
                          <a:solidFill>
                            <a:schemeClr val="dk1"/>
                          </a:solidFill>
                          <a:latin typeface="+mn-lt"/>
                          <a:ea typeface="+mn-ea"/>
                          <a:cs typeface="+mn-cs"/>
                        </a:rPr>
                        <a:t>Hunt</a:t>
                      </a:r>
                      <a:endParaRPr lang="zh-CN" altLang="en-US" sz="2400" dirty="0"/>
                    </a:p>
                  </a:txBody>
                  <a:tcPr/>
                </a:tc>
                <a:extLst>
                  <a:ext uri="{0D108BD9-81ED-4DB2-BD59-A6C34878D82A}">
                    <a16:rowId xmlns:a16="http://schemas.microsoft.com/office/drawing/2014/main" val="2385242972"/>
                  </a:ext>
                </a:extLst>
              </a:tr>
              <a:tr h="501079">
                <a:tc>
                  <a:txBody>
                    <a:bodyPr/>
                    <a:lstStyle/>
                    <a:p>
                      <a:pPr algn="ctr"/>
                      <a:r>
                        <a:rPr lang="en-US" altLang="zh-CN" sz="2400" kern="1200" dirty="0">
                          <a:solidFill>
                            <a:schemeClr val="dk1"/>
                          </a:solidFill>
                          <a:latin typeface="+mn-lt"/>
                          <a:ea typeface="+mn-ea"/>
                          <a:cs typeface="+mn-cs"/>
                        </a:rPr>
                        <a:t>Run</a:t>
                      </a:r>
                      <a:endParaRPr lang="zh-CN" altLang="en-US" sz="2400" dirty="0"/>
                    </a:p>
                  </a:txBody>
                  <a:tcPr/>
                </a:tc>
                <a:extLst>
                  <a:ext uri="{0D108BD9-81ED-4DB2-BD59-A6C34878D82A}">
                    <a16:rowId xmlns:a16="http://schemas.microsoft.com/office/drawing/2014/main" val="3709569562"/>
                  </a:ext>
                </a:extLst>
              </a:tr>
              <a:tr h="501079">
                <a:tc>
                  <a:txBody>
                    <a:bodyPr/>
                    <a:lstStyle/>
                    <a:p>
                      <a:pPr algn="ctr"/>
                      <a:r>
                        <a:rPr lang="en-US" altLang="zh-CN" sz="2400" kern="1200" dirty="0" err="1">
                          <a:solidFill>
                            <a:schemeClr val="dk1"/>
                          </a:solidFill>
                          <a:latin typeface="+mn-lt"/>
                          <a:ea typeface="+mn-ea"/>
                          <a:cs typeface="+mn-cs"/>
                        </a:rPr>
                        <a:t>GetTogether</a:t>
                      </a:r>
                      <a:endParaRPr lang="zh-CN" altLang="en-US" sz="2400" dirty="0"/>
                    </a:p>
                  </a:txBody>
                  <a:tcPr/>
                </a:tc>
                <a:extLst>
                  <a:ext uri="{0D108BD9-81ED-4DB2-BD59-A6C34878D82A}">
                    <a16:rowId xmlns:a16="http://schemas.microsoft.com/office/drawing/2014/main" val="1753534113"/>
                  </a:ext>
                </a:extLst>
              </a:tr>
              <a:tr h="501079">
                <a:tc>
                  <a:txBody>
                    <a:bodyPr/>
                    <a:lstStyle/>
                    <a:p>
                      <a:pPr algn="ctr"/>
                      <a:r>
                        <a:rPr lang="en-US" altLang="zh-CN" sz="2400" kern="1200" dirty="0">
                          <a:solidFill>
                            <a:schemeClr val="dk1"/>
                          </a:solidFill>
                          <a:latin typeface="+mn-lt"/>
                          <a:ea typeface="+mn-ea"/>
                          <a:cs typeface="+mn-cs"/>
                        </a:rPr>
                        <a:t>Seek</a:t>
                      </a:r>
                      <a:endParaRPr lang="zh-CN" altLang="en-US" sz="2400" dirty="0"/>
                    </a:p>
                  </a:txBody>
                  <a:tcPr/>
                </a:tc>
                <a:extLst>
                  <a:ext uri="{0D108BD9-81ED-4DB2-BD59-A6C34878D82A}">
                    <a16:rowId xmlns:a16="http://schemas.microsoft.com/office/drawing/2014/main" val="2002362484"/>
                  </a:ext>
                </a:extLst>
              </a:tr>
            </a:tbl>
          </a:graphicData>
        </a:graphic>
      </p:graphicFrame>
      <p:pic>
        <p:nvPicPr>
          <p:cNvPr id="6" name="图片 5">
            <a:extLst>
              <a:ext uri="{FF2B5EF4-FFF2-40B4-BE49-F238E27FC236}">
                <a16:creationId xmlns:a16="http://schemas.microsoft.com/office/drawing/2014/main" id="{1ECFE54E-F09A-8F5E-57F5-EC72440F488A}"/>
              </a:ext>
            </a:extLst>
          </p:cNvPr>
          <p:cNvPicPr>
            <a:picLocks noChangeAspect="1"/>
          </p:cNvPicPr>
          <p:nvPr/>
        </p:nvPicPr>
        <p:blipFill rotWithShape="1">
          <a:blip r:embed="rId2"/>
          <a:srcRect r="368"/>
          <a:stretch/>
        </p:blipFill>
        <p:spPr>
          <a:xfrm>
            <a:off x="3119120" y="743681"/>
            <a:ext cx="8249920" cy="5370637"/>
          </a:xfrm>
          <a:prstGeom prst="rect">
            <a:avLst/>
          </a:prstGeom>
        </p:spPr>
      </p:pic>
    </p:spTree>
    <p:extLst>
      <p:ext uri="{BB962C8B-B14F-4D97-AF65-F5344CB8AC3E}">
        <p14:creationId xmlns:p14="http://schemas.microsoft.com/office/powerpoint/2010/main" val="46210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76DD875-D20E-C8A7-1E59-05EF6B103051}"/>
              </a:ext>
            </a:extLst>
          </p:cNvPr>
          <p:cNvSpPr txBox="1"/>
          <p:nvPr/>
        </p:nvSpPr>
        <p:spPr>
          <a:xfrm>
            <a:off x="3048786" y="636299"/>
            <a:ext cx="6094428" cy="391389"/>
          </a:xfrm>
          <a:prstGeom prst="rect">
            <a:avLst/>
          </a:prstGeom>
          <a:noFill/>
        </p:spPr>
        <p:txBody>
          <a:bodyPr wrap="square">
            <a:spAutoFit/>
          </a:bodyPr>
          <a:lstStyle/>
          <a:p>
            <a:pPr algn="ctr">
              <a:lnSpc>
                <a:spcPts val="2000"/>
              </a:lnSpc>
            </a:pPr>
            <a:r>
              <a:rPr lang="en-US" altLang="zh-CN" sz="3200" b="1" kern="100" dirty="0">
                <a:effectLst/>
                <a:latin typeface="Times New Roman" panose="02020603050405020304" pitchFamily="18" charset="0"/>
                <a:ea typeface="等线" panose="02010600030101010101" pitchFamily="2" charset="-122"/>
                <a:cs typeface="Times New Roman" panose="02020603050405020304" pitchFamily="18" charset="0"/>
              </a:rPr>
              <a:t>Relation between Data Structure</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7F95B268-4FEB-78E6-6F36-C0C855AD6893}"/>
              </a:ext>
            </a:extLst>
          </p:cNvPr>
          <p:cNvSpPr/>
          <p:nvPr/>
        </p:nvSpPr>
        <p:spPr>
          <a:xfrm>
            <a:off x="1365688" y="4050920"/>
            <a:ext cx="2932553" cy="1754326"/>
          </a:xfrm>
          <a:prstGeom prst="rect">
            <a:avLst/>
          </a:prstGeom>
          <a:noFill/>
        </p:spPr>
        <p:txBody>
          <a:bodyPr wrap="squar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Priority Queue</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矩形 3">
            <a:extLst>
              <a:ext uri="{FF2B5EF4-FFF2-40B4-BE49-F238E27FC236}">
                <a16:creationId xmlns:a16="http://schemas.microsoft.com/office/drawing/2014/main" id="{A7F38CA0-1433-BF16-4B39-F77A4C463E1E}"/>
              </a:ext>
            </a:extLst>
          </p:cNvPr>
          <p:cNvSpPr/>
          <p:nvPr/>
        </p:nvSpPr>
        <p:spPr>
          <a:xfrm>
            <a:off x="2169764" y="1404058"/>
            <a:ext cx="1324402" cy="923330"/>
          </a:xfrm>
          <a:prstGeom prst="rect">
            <a:avLst/>
          </a:prstGeom>
          <a:noFill/>
        </p:spPr>
        <p:txBody>
          <a:bodyPr wrap="squar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List</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矩形 5">
            <a:extLst>
              <a:ext uri="{FF2B5EF4-FFF2-40B4-BE49-F238E27FC236}">
                <a16:creationId xmlns:a16="http://schemas.microsoft.com/office/drawing/2014/main" id="{06C3808A-D7B1-DF27-29D4-1F5363A257A0}"/>
              </a:ext>
            </a:extLst>
          </p:cNvPr>
          <p:cNvSpPr/>
          <p:nvPr/>
        </p:nvSpPr>
        <p:spPr>
          <a:xfrm>
            <a:off x="4845192" y="2967335"/>
            <a:ext cx="2170522" cy="923330"/>
          </a:xfrm>
          <a:prstGeom prst="rect">
            <a:avLst/>
          </a:prstGeom>
          <a:noFill/>
        </p:spPr>
        <p:txBody>
          <a:bodyPr wrap="square" lIns="91440" tIns="45720" rIns="91440" bIns="45720">
            <a:spAutoFit/>
          </a:bodyPr>
          <a:lstStyle/>
          <a:p>
            <a:pPr algn="ct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Struct</a:t>
            </a:r>
          </a:p>
        </p:txBody>
      </p:sp>
      <p:sp>
        <p:nvSpPr>
          <p:cNvPr id="7" name="矩形 6">
            <a:extLst>
              <a:ext uri="{FF2B5EF4-FFF2-40B4-BE49-F238E27FC236}">
                <a16:creationId xmlns:a16="http://schemas.microsoft.com/office/drawing/2014/main" id="{828FD28C-2799-2618-F73A-6FE66E608D00}"/>
              </a:ext>
            </a:extLst>
          </p:cNvPr>
          <p:cNvSpPr/>
          <p:nvPr/>
        </p:nvSpPr>
        <p:spPr>
          <a:xfrm>
            <a:off x="7140227" y="4050920"/>
            <a:ext cx="3260856" cy="1754326"/>
          </a:xfrm>
          <a:prstGeom prst="rect">
            <a:avLst/>
          </a:prstGeom>
          <a:noFill/>
        </p:spPr>
        <p:txBody>
          <a:bodyPr wrap="squar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General Tree</a:t>
            </a:r>
          </a:p>
        </p:txBody>
      </p:sp>
      <p:sp>
        <p:nvSpPr>
          <p:cNvPr id="8" name="矩形 7">
            <a:extLst>
              <a:ext uri="{FF2B5EF4-FFF2-40B4-BE49-F238E27FC236}">
                <a16:creationId xmlns:a16="http://schemas.microsoft.com/office/drawing/2014/main" id="{91BEF425-100A-6F69-6A89-924317EB8AA4}"/>
              </a:ext>
            </a:extLst>
          </p:cNvPr>
          <p:cNvSpPr/>
          <p:nvPr/>
        </p:nvSpPr>
        <p:spPr>
          <a:xfrm>
            <a:off x="7100556" y="1404058"/>
            <a:ext cx="3340199" cy="923330"/>
          </a:xfrm>
          <a:prstGeom prst="rect">
            <a:avLst/>
          </a:prstGeom>
          <a:noFill/>
        </p:spPr>
        <p:txBody>
          <a:bodyPr wrap="squar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Dictionary</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26283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1DB6534-33D3-4445-120E-AF1508FA58C9}"/>
              </a:ext>
            </a:extLst>
          </p:cNvPr>
          <p:cNvSpPr/>
          <p:nvPr/>
        </p:nvSpPr>
        <p:spPr>
          <a:xfrm>
            <a:off x="2842667" y="478162"/>
            <a:ext cx="6506665" cy="769441"/>
          </a:xfrm>
          <a:prstGeom prst="rect">
            <a:avLst/>
          </a:prstGeom>
          <a:noFill/>
        </p:spPr>
        <p:txBody>
          <a:bodyPr wrap="square" lIns="91440" tIns="45720" rIns="91440" bIns="45720">
            <a:spAutoFit/>
          </a:bodyPr>
          <a:lstStyle/>
          <a:p>
            <a:pPr algn="ctr"/>
            <a:r>
              <a:rPr lang="en-US" altLang="zh-CN"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Priority Queue (</a:t>
            </a:r>
            <a:r>
              <a:rPr lang="en-US" altLang="zh-C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t>
            </a:r>
            <a:r>
              <a:rPr lang="en-US" altLang="zh-CN"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 Heap)</a:t>
            </a:r>
            <a:endParaRPr lang="zh-CN" alt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文本框 4">
            <a:extLst>
              <a:ext uri="{FF2B5EF4-FFF2-40B4-BE49-F238E27FC236}">
                <a16:creationId xmlns:a16="http://schemas.microsoft.com/office/drawing/2014/main" id="{61AC928D-37F6-774B-9997-24C3FDB75178}"/>
              </a:ext>
            </a:extLst>
          </p:cNvPr>
          <p:cNvSpPr txBox="1"/>
          <p:nvPr/>
        </p:nvSpPr>
        <p:spPr>
          <a:xfrm>
            <a:off x="653200" y="1690375"/>
            <a:ext cx="4672944" cy="3785652"/>
          </a:xfrm>
          <a:prstGeom prst="rect">
            <a:avLst/>
          </a:prstGeom>
          <a:noFill/>
        </p:spPr>
        <p:txBody>
          <a:bodyPr wrap="square">
            <a:spAutoFit/>
          </a:bodyPr>
          <a:lstStyle/>
          <a:p>
            <a:r>
              <a:rPr lang="en-US" altLang="zh-CN" sz="2000" dirty="0">
                <a:effectLst/>
                <a:latin typeface="Times New Roman" panose="02020603050405020304" pitchFamily="18" charset="0"/>
                <a:ea typeface="等线" panose="02010600030101010101" pitchFamily="2" charset="-122"/>
              </a:rPr>
              <a:t>The min heap used in our data structure is encapsulated. The Push function will put the new element into the heap, and use the Shift Up function to rebuild the min heap according to the sorting rules. The Pop function will get the first element in the heap and delete it. The purpose of this data structure is o store all the edges constructed by two entities with the distance between them smaller to the given radius. The edge with shorter distance will have higher priority.</a:t>
            </a:r>
            <a:endParaRPr lang="zh-CN" altLang="en-US" sz="2000" dirty="0"/>
          </a:p>
        </p:txBody>
      </p:sp>
      <p:graphicFrame>
        <p:nvGraphicFramePr>
          <p:cNvPr id="6" name="表格 6">
            <a:extLst>
              <a:ext uri="{FF2B5EF4-FFF2-40B4-BE49-F238E27FC236}">
                <a16:creationId xmlns:a16="http://schemas.microsoft.com/office/drawing/2014/main" id="{A76914D5-2097-ACF8-82F5-4B9AAB335BB0}"/>
              </a:ext>
            </a:extLst>
          </p:cNvPr>
          <p:cNvGraphicFramePr>
            <a:graphicFrameLocks noGrp="1"/>
          </p:cNvGraphicFramePr>
          <p:nvPr>
            <p:extLst>
              <p:ext uri="{D42A27DB-BD31-4B8C-83A1-F6EECF244321}">
                <p14:modId xmlns:p14="http://schemas.microsoft.com/office/powerpoint/2010/main" val="4039055107"/>
              </p:ext>
            </p:extLst>
          </p:nvPr>
        </p:nvGraphicFramePr>
        <p:xfrm>
          <a:off x="5429839" y="1247604"/>
          <a:ext cx="5901182" cy="5023122"/>
        </p:xfrm>
        <a:graphic>
          <a:graphicData uri="http://schemas.openxmlformats.org/drawingml/2006/table">
            <a:tbl>
              <a:tblPr firstRow="1" bandRow="1">
                <a:tableStyleId>{5C22544A-7EE6-4342-B048-85BDC9FD1C3A}</a:tableStyleId>
              </a:tblPr>
              <a:tblGrid>
                <a:gridCol w="2950591">
                  <a:extLst>
                    <a:ext uri="{9D8B030D-6E8A-4147-A177-3AD203B41FA5}">
                      <a16:colId xmlns:a16="http://schemas.microsoft.com/office/drawing/2014/main" val="714548893"/>
                    </a:ext>
                  </a:extLst>
                </a:gridCol>
                <a:gridCol w="2950591">
                  <a:extLst>
                    <a:ext uri="{9D8B030D-6E8A-4147-A177-3AD203B41FA5}">
                      <a16:colId xmlns:a16="http://schemas.microsoft.com/office/drawing/2014/main" val="532393839"/>
                    </a:ext>
                  </a:extLst>
                </a:gridCol>
              </a:tblGrid>
              <a:tr h="634002">
                <a:tc gridSpan="2">
                  <a:txBody>
                    <a:bodyPr/>
                    <a:lstStyle/>
                    <a:p>
                      <a:pPr algn="ctr"/>
                      <a:r>
                        <a:rPr lang="en-US" altLang="zh-CN" sz="2400" dirty="0"/>
                        <a:t>Key Methods</a:t>
                      </a:r>
                      <a:endParaRPr lang="zh-CN" altLang="en-US" sz="2400" dirty="0"/>
                    </a:p>
                  </a:txBody>
                  <a:tcPr anchor="ctr" anchorCtr="1"/>
                </a:tc>
                <a:tc hMerge="1">
                  <a:txBody>
                    <a:bodyPr/>
                    <a:lstStyle/>
                    <a:p>
                      <a:endParaRPr lang="zh-CN" altLang="en-US" dirty="0"/>
                    </a:p>
                  </a:txBody>
                  <a:tcPr/>
                </a:tc>
                <a:extLst>
                  <a:ext uri="{0D108BD9-81ED-4DB2-BD59-A6C34878D82A}">
                    <a16:rowId xmlns:a16="http://schemas.microsoft.com/office/drawing/2014/main" val="3563316761"/>
                  </a:ext>
                </a:extLst>
              </a:tr>
              <a:tr h="639803">
                <a:tc>
                  <a:txBody>
                    <a:bodyPr/>
                    <a:lstStyle/>
                    <a:p>
                      <a:pPr algn="ctr"/>
                      <a:r>
                        <a:rPr lang="en-US" altLang="zh-CN" sz="2000" b="1" kern="1200" dirty="0">
                          <a:solidFill>
                            <a:schemeClr val="dk1"/>
                          </a:solidFill>
                          <a:latin typeface="+mn-lt"/>
                          <a:ea typeface="+mn-ea"/>
                          <a:cs typeface="+mn-cs"/>
                        </a:rPr>
                        <a:t>Push()</a:t>
                      </a:r>
                      <a:endParaRPr lang="zh-CN" altLang="en-US" sz="2000" b="1" dirty="0"/>
                    </a:p>
                  </a:txBody>
                  <a:tcPr anchor="ctr" anchorCtr="1"/>
                </a:tc>
                <a:tc>
                  <a:txBody>
                    <a:bodyPr/>
                    <a:lstStyle/>
                    <a:p>
                      <a:pPr algn="ctr"/>
                      <a:r>
                        <a:rPr lang="en-US" altLang="zh-CN" sz="1800" kern="1200" dirty="0">
                          <a:solidFill>
                            <a:schemeClr val="dk1"/>
                          </a:solidFill>
                          <a:latin typeface="+mn-lt"/>
                          <a:ea typeface="+mn-ea"/>
                          <a:cs typeface="+mn-cs"/>
                        </a:rPr>
                        <a:t>Push the new element to the queue</a:t>
                      </a:r>
                      <a:endParaRPr lang="zh-CN" altLang="en-US" dirty="0"/>
                    </a:p>
                  </a:txBody>
                  <a:tcPr anchor="ctr" anchorCtr="1"/>
                </a:tc>
                <a:extLst>
                  <a:ext uri="{0D108BD9-81ED-4DB2-BD59-A6C34878D82A}">
                    <a16:rowId xmlns:a16="http://schemas.microsoft.com/office/drawing/2014/main" val="3849689101"/>
                  </a:ext>
                </a:extLst>
              </a:tr>
              <a:tr h="639803">
                <a:tc>
                  <a:txBody>
                    <a:bodyPr/>
                    <a:lstStyle/>
                    <a:p>
                      <a:pPr algn="ctr"/>
                      <a:r>
                        <a:rPr lang="en-US" altLang="zh-CN" sz="2000" b="1" kern="1200" dirty="0">
                          <a:solidFill>
                            <a:schemeClr val="dk1"/>
                          </a:solidFill>
                          <a:latin typeface="+mn-lt"/>
                          <a:ea typeface="+mn-ea"/>
                          <a:cs typeface="+mn-cs"/>
                        </a:rPr>
                        <a:t>Empty()</a:t>
                      </a:r>
                      <a:endParaRPr lang="zh-CN" altLang="en-US" sz="2000" b="1" dirty="0"/>
                    </a:p>
                  </a:txBody>
                  <a:tcPr anchor="ctr" anchorCtr="1"/>
                </a:tc>
                <a:tc>
                  <a:txBody>
                    <a:bodyPr/>
                    <a:lstStyle/>
                    <a:p>
                      <a:pPr algn="ctr"/>
                      <a:r>
                        <a:rPr lang="en-US" altLang="zh-CN" sz="1800" kern="1200" dirty="0">
                          <a:solidFill>
                            <a:schemeClr val="dk1"/>
                          </a:solidFill>
                          <a:latin typeface="+mn-lt"/>
                          <a:ea typeface="+mn-ea"/>
                          <a:cs typeface="+mn-cs"/>
                        </a:rPr>
                        <a:t> Check whether the queue is empty</a:t>
                      </a:r>
                      <a:endParaRPr lang="zh-CN" altLang="en-US" dirty="0"/>
                    </a:p>
                  </a:txBody>
                  <a:tcPr anchor="ctr" anchorCtr="1"/>
                </a:tc>
                <a:extLst>
                  <a:ext uri="{0D108BD9-81ED-4DB2-BD59-A6C34878D82A}">
                    <a16:rowId xmlns:a16="http://schemas.microsoft.com/office/drawing/2014/main" val="175255055"/>
                  </a:ext>
                </a:extLst>
              </a:tr>
              <a:tr h="639803">
                <a:tc>
                  <a:txBody>
                    <a:bodyPr/>
                    <a:lstStyle/>
                    <a:p>
                      <a:pPr algn="ctr"/>
                      <a:r>
                        <a:rPr lang="en-US" altLang="zh-CN" sz="2000" b="1" kern="1200" dirty="0">
                          <a:solidFill>
                            <a:schemeClr val="dk1"/>
                          </a:solidFill>
                          <a:latin typeface="+mn-lt"/>
                          <a:ea typeface="+mn-ea"/>
                          <a:cs typeface="+mn-cs"/>
                        </a:rPr>
                        <a:t>Pop()</a:t>
                      </a:r>
                      <a:endParaRPr lang="zh-CN" altLang="en-US" sz="2000" b="1" dirty="0"/>
                    </a:p>
                  </a:txBody>
                  <a:tcPr anchor="ctr" anchorCtr="1"/>
                </a:tc>
                <a:tc>
                  <a:txBody>
                    <a:bodyPr/>
                    <a:lstStyle/>
                    <a:p>
                      <a:pPr algn="ctr"/>
                      <a:r>
                        <a:rPr lang="en-US" altLang="zh-CN" sz="1800" kern="1200" dirty="0">
                          <a:solidFill>
                            <a:schemeClr val="dk1"/>
                          </a:solidFill>
                          <a:latin typeface="+mn-lt"/>
                          <a:ea typeface="+mn-ea"/>
                          <a:cs typeface="+mn-cs"/>
                        </a:rPr>
                        <a:t>Get the first element in the queue and delete it</a:t>
                      </a:r>
                      <a:endParaRPr lang="zh-CN" altLang="en-US" dirty="0"/>
                    </a:p>
                  </a:txBody>
                  <a:tcPr anchor="ctr" anchorCtr="1"/>
                </a:tc>
                <a:extLst>
                  <a:ext uri="{0D108BD9-81ED-4DB2-BD59-A6C34878D82A}">
                    <a16:rowId xmlns:a16="http://schemas.microsoft.com/office/drawing/2014/main" val="1189107919"/>
                  </a:ext>
                </a:extLst>
              </a:tr>
              <a:tr h="639803">
                <a:tc>
                  <a:txBody>
                    <a:bodyPr/>
                    <a:lstStyle/>
                    <a:p>
                      <a:pPr algn="ctr"/>
                      <a:r>
                        <a:rPr lang="en-US" altLang="zh-CN" sz="2000" b="1" kern="1200" dirty="0">
                          <a:solidFill>
                            <a:schemeClr val="dk1"/>
                          </a:solidFill>
                          <a:latin typeface="+mn-lt"/>
                          <a:ea typeface="+mn-ea"/>
                          <a:cs typeface="+mn-cs"/>
                        </a:rPr>
                        <a:t>Top()</a:t>
                      </a:r>
                      <a:endParaRPr lang="zh-CN" altLang="en-US" sz="2000" b="1" dirty="0"/>
                    </a:p>
                  </a:txBody>
                  <a:tcPr anchor="ctr" anchorCtr="1"/>
                </a:tc>
                <a:tc>
                  <a:txBody>
                    <a:bodyPr/>
                    <a:lstStyle/>
                    <a:p>
                      <a:pPr algn="ctr"/>
                      <a:r>
                        <a:rPr lang="en-US" altLang="zh-CN" sz="1800" kern="1200" dirty="0">
                          <a:solidFill>
                            <a:schemeClr val="dk1"/>
                          </a:solidFill>
                          <a:latin typeface="+mn-lt"/>
                          <a:ea typeface="+mn-ea"/>
                          <a:cs typeface="+mn-cs"/>
                        </a:rPr>
                        <a:t>Get the first element in the queue</a:t>
                      </a:r>
                      <a:endParaRPr lang="zh-CN" altLang="en-US" dirty="0"/>
                    </a:p>
                  </a:txBody>
                  <a:tcPr anchor="ctr" anchorCtr="1"/>
                </a:tc>
                <a:extLst>
                  <a:ext uri="{0D108BD9-81ED-4DB2-BD59-A6C34878D82A}">
                    <a16:rowId xmlns:a16="http://schemas.microsoft.com/office/drawing/2014/main" val="3736525111"/>
                  </a:ext>
                </a:extLst>
              </a:tr>
              <a:tr h="914004">
                <a:tc>
                  <a:txBody>
                    <a:bodyPr/>
                    <a:lstStyle/>
                    <a:p>
                      <a:pPr algn="ctr"/>
                      <a:r>
                        <a:rPr lang="en-US" altLang="zh-CN" sz="2000" b="1" kern="1200" dirty="0" err="1">
                          <a:solidFill>
                            <a:schemeClr val="dk1"/>
                          </a:solidFill>
                          <a:latin typeface="+mn-lt"/>
                          <a:ea typeface="+mn-ea"/>
                          <a:cs typeface="+mn-cs"/>
                        </a:rPr>
                        <a:t>SiftUp</a:t>
                      </a:r>
                      <a:r>
                        <a:rPr lang="en-US" altLang="zh-CN" sz="2000" b="1" kern="1200" dirty="0">
                          <a:solidFill>
                            <a:schemeClr val="dk1"/>
                          </a:solidFill>
                          <a:latin typeface="+mn-lt"/>
                          <a:ea typeface="+mn-ea"/>
                          <a:cs typeface="+mn-cs"/>
                        </a:rPr>
                        <a:t>()</a:t>
                      </a:r>
                      <a:endParaRPr lang="zh-CN" altLang="en-US" sz="2000" b="1" dirty="0"/>
                    </a:p>
                  </a:txBody>
                  <a:tcPr anchor="ctr" anchorCtr="1"/>
                </a:tc>
                <a:tc>
                  <a:txBody>
                    <a:bodyPr/>
                    <a:lstStyle/>
                    <a:p>
                      <a:pPr algn="ctr"/>
                      <a:r>
                        <a:rPr lang="en-US" altLang="zh-CN" sz="1800" kern="1200" dirty="0">
                          <a:solidFill>
                            <a:schemeClr val="dk1"/>
                          </a:solidFill>
                          <a:latin typeface="+mn-lt"/>
                          <a:ea typeface="+mn-ea"/>
                          <a:cs typeface="+mn-cs"/>
                        </a:rPr>
                        <a:t>Construct the min heap so that the elements are arranged in order from bottom to top</a:t>
                      </a:r>
                      <a:endParaRPr lang="zh-CN" altLang="en-US" dirty="0"/>
                    </a:p>
                  </a:txBody>
                  <a:tcPr anchor="ctr" anchorCtr="1"/>
                </a:tc>
                <a:extLst>
                  <a:ext uri="{0D108BD9-81ED-4DB2-BD59-A6C34878D82A}">
                    <a16:rowId xmlns:a16="http://schemas.microsoft.com/office/drawing/2014/main" val="2129068360"/>
                  </a:ext>
                </a:extLst>
              </a:tr>
              <a:tr h="914004">
                <a:tc>
                  <a:txBody>
                    <a:bodyPr/>
                    <a:lstStyle/>
                    <a:p>
                      <a:pPr algn="ctr"/>
                      <a:r>
                        <a:rPr lang="en-US" altLang="zh-CN" sz="2000" b="1" dirty="0" err="1"/>
                        <a:t>SiftDown</a:t>
                      </a:r>
                      <a:r>
                        <a:rPr lang="en-US" altLang="zh-CN" sz="2000" b="1" dirty="0"/>
                        <a:t>()</a:t>
                      </a:r>
                      <a:endParaRPr lang="zh-CN" altLang="en-US" sz="2000" b="1" dirty="0"/>
                    </a:p>
                  </a:txBody>
                  <a:tcPr anchor="ctr" anchorCtr="1"/>
                </a:tc>
                <a:tc>
                  <a:txBody>
                    <a:bodyPr/>
                    <a:lstStyle/>
                    <a:p>
                      <a:pPr algn="ctr"/>
                      <a:r>
                        <a:rPr lang="en-US" altLang="zh-CN" sz="1800" kern="1200" dirty="0">
                          <a:solidFill>
                            <a:schemeClr val="dk1"/>
                          </a:solidFill>
                          <a:latin typeface="+mn-lt"/>
                          <a:ea typeface="+mn-ea"/>
                          <a:cs typeface="+mn-cs"/>
                        </a:rPr>
                        <a:t>Construct the min heap so that the elements are arranged in order from top to bottom</a:t>
                      </a:r>
                      <a:endParaRPr lang="zh-CN" altLang="en-US" dirty="0"/>
                    </a:p>
                  </a:txBody>
                  <a:tcPr anchor="ctr" anchorCtr="1"/>
                </a:tc>
                <a:extLst>
                  <a:ext uri="{0D108BD9-81ED-4DB2-BD59-A6C34878D82A}">
                    <a16:rowId xmlns:a16="http://schemas.microsoft.com/office/drawing/2014/main" val="4199778635"/>
                  </a:ext>
                </a:extLst>
              </a:tr>
            </a:tbl>
          </a:graphicData>
        </a:graphic>
      </p:graphicFrame>
    </p:spTree>
    <p:extLst>
      <p:ext uri="{BB962C8B-B14F-4D97-AF65-F5344CB8AC3E}">
        <p14:creationId xmlns:p14="http://schemas.microsoft.com/office/powerpoint/2010/main" val="349228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0CE472-6EED-1A4F-4871-8959A334A43C}"/>
              </a:ext>
            </a:extLst>
          </p:cNvPr>
          <p:cNvSpPr/>
          <p:nvPr/>
        </p:nvSpPr>
        <p:spPr>
          <a:xfrm>
            <a:off x="2842667" y="478162"/>
            <a:ext cx="6506665" cy="769441"/>
          </a:xfrm>
          <a:prstGeom prst="rect">
            <a:avLst/>
          </a:prstGeom>
          <a:noFill/>
        </p:spPr>
        <p:txBody>
          <a:bodyPr wrap="square" lIns="91440" tIns="45720" rIns="91440" bIns="45720">
            <a:spAutoFit/>
          </a:bodyPr>
          <a:lstStyle/>
          <a:p>
            <a:pPr algn="ctr"/>
            <a:r>
              <a:rPr lang="en-US" altLang="zh-C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General Tree</a:t>
            </a:r>
            <a:endParaRPr lang="zh-CN" alt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文本框 3">
            <a:extLst>
              <a:ext uri="{FF2B5EF4-FFF2-40B4-BE49-F238E27FC236}">
                <a16:creationId xmlns:a16="http://schemas.microsoft.com/office/drawing/2014/main" id="{93D3D377-2F34-B291-8A47-2A0F4DFB1E1C}"/>
              </a:ext>
            </a:extLst>
          </p:cNvPr>
          <p:cNvSpPr txBox="1"/>
          <p:nvPr/>
        </p:nvSpPr>
        <p:spPr>
          <a:xfrm>
            <a:off x="867266" y="1407859"/>
            <a:ext cx="4817097" cy="4401205"/>
          </a:xfrm>
          <a:prstGeom prst="rect">
            <a:avLst/>
          </a:prstGeom>
          <a:noFill/>
        </p:spPr>
        <p:txBody>
          <a:bodyPr wrap="square">
            <a:spAutoFit/>
          </a:bodyPr>
          <a:lstStyle/>
          <a:p>
            <a:r>
              <a:rPr lang="en-US" altLang="zh-CN" sz="2000" dirty="0">
                <a:effectLst/>
                <a:latin typeface="Times New Roman" panose="02020603050405020304" pitchFamily="18" charset="0"/>
                <a:ea typeface="等线" panose="02010600030101010101" pitchFamily="2" charset="-122"/>
              </a:rPr>
              <a:t>This data structure we have learned in our class. It is mainly used to generate a tree structure with more than 2 child nodes and encapsulated by array. Each position in the array stores the root node of the tree to which the element belongs to. The Find function returns the root of the tree to which the element belongs to. The Differ function determines whether two elements belong to the same tree. The Union function adds two elements to the same tree. The purpose of the data structure is to justify whether two entities are in the same group (If so, these two entities will be attached to the same tree. )</a:t>
            </a:r>
            <a:endParaRPr lang="zh-CN" altLang="en-US" sz="2000" dirty="0"/>
          </a:p>
        </p:txBody>
      </p:sp>
      <p:graphicFrame>
        <p:nvGraphicFramePr>
          <p:cNvPr id="5" name="表格 4">
            <a:extLst>
              <a:ext uri="{FF2B5EF4-FFF2-40B4-BE49-F238E27FC236}">
                <a16:creationId xmlns:a16="http://schemas.microsoft.com/office/drawing/2014/main" id="{F215B1B4-C258-D4A4-1967-2D861090A002}"/>
              </a:ext>
            </a:extLst>
          </p:cNvPr>
          <p:cNvGraphicFramePr>
            <a:graphicFrameLocks noGrp="1"/>
          </p:cNvGraphicFramePr>
          <p:nvPr>
            <p:extLst>
              <p:ext uri="{D42A27DB-BD31-4B8C-83A1-F6EECF244321}">
                <p14:modId xmlns:p14="http://schemas.microsoft.com/office/powerpoint/2010/main" val="3364267689"/>
              </p:ext>
            </p:extLst>
          </p:nvPr>
        </p:nvGraphicFramePr>
        <p:xfrm>
          <a:off x="5914534" y="2014719"/>
          <a:ext cx="5642728" cy="2828562"/>
        </p:xfrm>
        <a:graphic>
          <a:graphicData uri="http://schemas.openxmlformats.org/drawingml/2006/table">
            <a:tbl>
              <a:tblPr firstRow="1" bandRow="1">
                <a:tableStyleId>{5C22544A-7EE6-4342-B048-85BDC9FD1C3A}</a:tableStyleId>
              </a:tblPr>
              <a:tblGrid>
                <a:gridCol w="2821364">
                  <a:extLst>
                    <a:ext uri="{9D8B030D-6E8A-4147-A177-3AD203B41FA5}">
                      <a16:colId xmlns:a16="http://schemas.microsoft.com/office/drawing/2014/main" val="1564948543"/>
                    </a:ext>
                  </a:extLst>
                </a:gridCol>
                <a:gridCol w="2821364">
                  <a:extLst>
                    <a:ext uri="{9D8B030D-6E8A-4147-A177-3AD203B41FA5}">
                      <a16:colId xmlns:a16="http://schemas.microsoft.com/office/drawing/2014/main" val="1741410838"/>
                    </a:ext>
                  </a:extLst>
                </a:gridCol>
              </a:tblGrid>
              <a:tr h="634002">
                <a:tc gridSpan="2">
                  <a:txBody>
                    <a:bodyPr/>
                    <a:lstStyle/>
                    <a:p>
                      <a:pPr algn="ctr"/>
                      <a:r>
                        <a:rPr lang="en-US" altLang="zh-CN" sz="2400" dirty="0"/>
                        <a:t>Key Methods</a:t>
                      </a:r>
                      <a:endParaRPr lang="zh-CN" altLang="en-US" sz="2400" dirty="0"/>
                    </a:p>
                  </a:txBody>
                  <a:tcPr anchor="ctr" anchorCtr="1"/>
                </a:tc>
                <a:tc hMerge="1">
                  <a:txBody>
                    <a:bodyPr/>
                    <a:lstStyle/>
                    <a:p>
                      <a:endParaRPr lang="zh-CN" altLang="en-US" dirty="0"/>
                    </a:p>
                  </a:txBody>
                  <a:tcPr/>
                </a:tc>
                <a:extLst>
                  <a:ext uri="{0D108BD9-81ED-4DB2-BD59-A6C34878D82A}">
                    <a16:rowId xmlns:a16="http://schemas.microsoft.com/office/drawing/2014/main" val="1077515538"/>
                  </a:ext>
                </a:extLst>
              </a:tr>
              <a:tr h="639803">
                <a:tc>
                  <a:txBody>
                    <a:bodyPr/>
                    <a:lstStyle/>
                    <a:p>
                      <a:pPr algn="ctr"/>
                      <a:r>
                        <a:rPr lang="en-US" altLang="zh-CN" sz="2000" b="1" kern="1200" dirty="0">
                          <a:solidFill>
                            <a:schemeClr val="dk1"/>
                          </a:solidFill>
                          <a:latin typeface="+mn-lt"/>
                          <a:ea typeface="+mn-ea"/>
                          <a:cs typeface="+mn-cs"/>
                        </a:rPr>
                        <a:t>Find()</a:t>
                      </a:r>
                      <a:endParaRPr lang="zh-CN" altLang="en-US" sz="2000" b="1" kern="1200" dirty="0">
                        <a:solidFill>
                          <a:schemeClr val="dk1"/>
                        </a:solidFill>
                        <a:latin typeface="+mn-lt"/>
                        <a:ea typeface="+mn-ea"/>
                        <a:cs typeface="+mn-cs"/>
                      </a:endParaRPr>
                    </a:p>
                  </a:txBody>
                  <a:tcPr anchor="ctr" anchorCtr="1"/>
                </a:tc>
                <a:tc>
                  <a:txBody>
                    <a:bodyPr/>
                    <a:lstStyle/>
                    <a:p>
                      <a:pPr algn="ctr"/>
                      <a:r>
                        <a:rPr lang="en-US" altLang="zh-CN" sz="1800" kern="1200" dirty="0">
                          <a:solidFill>
                            <a:schemeClr val="dk1"/>
                          </a:solidFill>
                          <a:latin typeface="+mn-lt"/>
                          <a:ea typeface="+mn-ea"/>
                          <a:cs typeface="+mn-cs"/>
                        </a:rPr>
                        <a:t>Find the root of the tree to which the element belongs to</a:t>
                      </a:r>
                      <a:endParaRPr lang="zh-CN" altLang="en-US" dirty="0"/>
                    </a:p>
                  </a:txBody>
                  <a:tcPr anchor="ctr" anchorCtr="1"/>
                </a:tc>
                <a:extLst>
                  <a:ext uri="{0D108BD9-81ED-4DB2-BD59-A6C34878D82A}">
                    <a16:rowId xmlns:a16="http://schemas.microsoft.com/office/drawing/2014/main" val="3291362190"/>
                  </a:ext>
                </a:extLst>
              </a:tr>
              <a:tr h="639803">
                <a:tc>
                  <a:txBody>
                    <a:bodyPr/>
                    <a:lstStyle/>
                    <a:p>
                      <a:pPr algn="ctr"/>
                      <a:r>
                        <a:rPr lang="en-US" altLang="zh-CN" sz="2000" b="1" kern="1200" dirty="0">
                          <a:solidFill>
                            <a:schemeClr val="dk1"/>
                          </a:solidFill>
                          <a:latin typeface="+mn-lt"/>
                          <a:ea typeface="+mn-ea"/>
                          <a:cs typeface="+mn-cs"/>
                        </a:rPr>
                        <a:t>Differ()</a:t>
                      </a:r>
                      <a:endParaRPr lang="zh-CN" altLang="en-US" sz="2000" b="1" kern="1200" dirty="0">
                        <a:solidFill>
                          <a:schemeClr val="dk1"/>
                        </a:solidFill>
                        <a:latin typeface="+mn-lt"/>
                        <a:ea typeface="+mn-ea"/>
                        <a:cs typeface="+mn-cs"/>
                      </a:endParaRPr>
                    </a:p>
                  </a:txBody>
                  <a:tcPr anchor="ctr" anchorCtr="1"/>
                </a:tc>
                <a:tc>
                  <a:txBody>
                    <a:bodyPr/>
                    <a:lstStyle/>
                    <a:p>
                      <a:pPr algn="ctr"/>
                      <a:r>
                        <a:rPr lang="en-US" altLang="zh-CN" sz="1800" kern="1200" dirty="0">
                          <a:solidFill>
                            <a:schemeClr val="dk1"/>
                          </a:solidFill>
                          <a:latin typeface="+mn-lt"/>
                          <a:ea typeface="+mn-ea"/>
                          <a:cs typeface="+mn-cs"/>
                        </a:rPr>
                        <a:t> Determines whether two elements belong to the same tree.</a:t>
                      </a:r>
                      <a:endParaRPr lang="zh-CN" altLang="en-US" dirty="0"/>
                    </a:p>
                  </a:txBody>
                  <a:tcPr anchor="ctr" anchorCtr="1"/>
                </a:tc>
                <a:extLst>
                  <a:ext uri="{0D108BD9-81ED-4DB2-BD59-A6C34878D82A}">
                    <a16:rowId xmlns:a16="http://schemas.microsoft.com/office/drawing/2014/main" val="3527742469"/>
                  </a:ext>
                </a:extLst>
              </a:tr>
              <a:tr h="639803">
                <a:tc>
                  <a:txBody>
                    <a:bodyPr/>
                    <a:lstStyle/>
                    <a:p>
                      <a:pPr algn="ctr"/>
                      <a:r>
                        <a:rPr lang="en-US" altLang="zh-CN" sz="2000" b="1" kern="1200" dirty="0">
                          <a:solidFill>
                            <a:schemeClr val="dk1"/>
                          </a:solidFill>
                          <a:latin typeface="+mn-lt"/>
                          <a:ea typeface="+mn-ea"/>
                          <a:cs typeface="+mn-cs"/>
                        </a:rPr>
                        <a:t>Union()</a:t>
                      </a:r>
                      <a:endParaRPr lang="zh-CN" altLang="en-US" sz="2000" b="1" kern="1200" dirty="0">
                        <a:solidFill>
                          <a:schemeClr val="dk1"/>
                        </a:solidFill>
                        <a:latin typeface="+mn-lt"/>
                        <a:ea typeface="+mn-ea"/>
                        <a:cs typeface="+mn-cs"/>
                      </a:endParaRPr>
                    </a:p>
                  </a:txBody>
                  <a:tcPr anchor="ctr" anchorCtr="1"/>
                </a:tc>
                <a:tc>
                  <a:txBody>
                    <a:bodyPr/>
                    <a:lstStyle/>
                    <a:p>
                      <a:pPr algn="ctr"/>
                      <a:r>
                        <a:rPr lang="en-US" altLang="zh-CN" sz="1800" kern="1200" dirty="0">
                          <a:solidFill>
                            <a:schemeClr val="dk1"/>
                          </a:solidFill>
                          <a:latin typeface="+mn-lt"/>
                          <a:ea typeface="+mn-ea"/>
                          <a:cs typeface="+mn-cs"/>
                        </a:rPr>
                        <a:t>Add two elements to the same tree</a:t>
                      </a:r>
                      <a:endParaRPr lang="zh-CN" altLang="en-US" dirty="0"/>
                    </a:p>
                  </a:txBody>
                  <a:tcPr anchor="ctr" anchorCtr="1"/>
                </a:tc>
                <a:extLst>
                  <a:ext uri="{0D108BD9-81ED-4DB2-BD59-A6C34878D82A}">
                    <a16:rowId xmlns:a16="http://schemas.microsoft.com/office/drawing/2014/main" val="129629093"/>
                  </a:ext>
                </a:extLst>
              </a:tr>
            </a:tbl>
          </a:graphicData>
        </a:graphic>
      </p:graphicFrame>
    </p:spTree>
    <p:extLst>
      <p:ext uri="{BB962C8B-B14F-4D97-AF65-F5344CB8AC3E}">
        <p14:creationId xmlns:p14="http://schemas.microsoft.com/office/powerpoint/2010/main" val="33760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85A63D-D168-5F11-4B1B-E2C405A8D992}"/>
              </a:ext>
            </a:extLst>
          </p:cNvPr>
          <p:cNvSpPr txBox="1"/>
          <p:nvPr/>
        </p:nvSpPr>
        <p:spPr>
          <a:xfrm>
            <a:off x="2765589" y="674006"/>
            <a:ext cx="6660822" cy="391389"/>
          </a:xfrm>
          <a:prstGeom prst="rect">
            <a:avLst/>
          </a:prstGeom>
          <a:noFill/>
        </p:spPr>
        <p:txBody>
          <a:bodyPr wrap="square">
            <a:spAutoFit/>
          </a:bodyPr>
          <a:lstStyle/>
          <a:p>
            <a:pPr algn="ctr">
              <a:lnSpc>
                <a:spcPts val="2000"/>
              </a:lnSpc>
            </a:pPr>
            <a:r>
              <a:rPr lang="en-US" altLang="zh-CN" sz="3200" b="1" kern="100" dirty="0">
                <a:effectLst/>
                <a:latin typeface="Times New Roman" panose="02020603050405020304" pitchFamily="18" charset="0"/>
                <a:ea typeface="等线" panose="02010600030101010101" pitchFamily="2" charset="-122"/>
                <a:cs typeface="Times New Roman" panose="02020603050405020304" pitchFamily="18" charset="0"/>
              </a:rPr>
              <a:t>Most </a:t>
            </a:r>
            <a:r>
              <a:rPr lang="en-US" altLang="zh-CN" sz="3200" b="1" kern="100" dirty="0">
                <a:latin typeface="Times New Roman" panose="02020603050405020304" pitchFamily="18" charset="0"/>
                <a:ea typeface="等线" panose="02010600030101010101" pitchFamily="2" charset="-122"/>
                <a:cs typeface="Times New Roman" panose="02020603050405020304" pitchFamily="18" charset="0"/>
              </a:rPr>
              <a:t>challenging parts of our project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8A5F7BF8-533C-C41E-D91B-AFB6B182D0EB}"/>
              </a:ext>
            </a:extLst>
          </p:cNvPr>
          <p:cNvSpPr txBox="1"/>
          <p:nvPr/>
        </p:nvSpPr>
        <p:spPr>
          <a:xfrm>
            <a:off x="2907973" y="1843950"/>
            <a:ext cx="6376054" cy="3170099"/>
          </a:xfrm>
          <a:prstGeom prst="rect">
            <a:avLst/>
          </a:prstGeom>
          <a:noFill/>
        </p:spPr>
        <p:txBody>
          <a:bodyPr wrap="square">
            <a:spAutoFit/>
          </a:bodyPr>
          <a:lstStyle/>
          <a:p>
            <a:pPr marL="342900" indent="-342900">
              <a:buAutoNum type="arabicPeriod"/>
            </a:pPr>
            <a:r>
              <a:rPr lang="en-US" altLang="zh-CN" sz="2000" dirty="0">
                <a:effectLst/>
                <a:latin typeface="Times New Roman" panose="02020603050405020304" pitchFamily="18" charset="0"/>
                <a:ea typeface="宋体" panose="02010600030101010101" pitchFamily="2" charset="-122"/>
              </a:rPr>
              <a:t>It is hard to solve the problem that when the number of animals is very large, the program will run slowly and even crash.</a:t>
            </a:r>
          </a:p>
          <a:p>
            <a:pPr marL="342900" indent="-342900">
              <a:buAutoNum type="arabicPeriod"/>
            </a:pPr>
            <a:endParaRPr lang="en-US" altLang="zh-CN" sz="2000" dirty="0">
              <a:effectLst/>
              <a:latin typeface="Times New Roman" panose="02020603050405020304" pitchFamily="18" charset="0"/>
              <a:ea typeface="宋体" panose="02010600030101010101" pitchFamily="2" charset="-122"/>
            </a:endParaRPr>
          </a:p>
          <a:p>
            <a:pPr marL="342900" indent="-342900">
              <a:buAutoNum type="arabicPeriod"/>
            </a:pPr>
            <a:r>
              <a:rPr lang="en-US" altLang="zh-CN" sz="2000" dirty="0">
                <a:latin typeface="Times New Roman" panose="02020603050405020304" pitchFamily="18" charset="0"/>
                <a:ea typeface="宋体" panose="02010600030101010101" pitchFamily="2" charset="-122"/>
              </a:rPr>
              <a:t>I</a:t>
            </a:r>
            <a:r>
              <a:rPr lang="en-US" altLang="zh-CN" sz="2000" dirty="0">
                <a:effectLst/>
                <a:latin typeface="Times New Roman" panose="02020603050405020304" pitchFamily="18" charset="0"/>
                <a:ea typeface="宋体" panose="02010600030101010101" pitchFamily="2" charset="-122"/>
              </a:rPr>
              <a:t>t is hard to make sure that </a:t>
            </a:r>
            <a:r>
              <a:rPr lang="en-US" altLang="zh-CN" sz="2000" dirty="0">
                <a:latin typeface="Times New Roman" panose="02020603050405020304" pitchFamily="18" charset="0"/>
                <a:ea typeface="宋体" panose="02010600030101010101" pitchFamily="2" charset="-122"/>
              </a:rPr>
              <a:t>our </a:t>
            </a:r>
            <a:r>
              <a:rPr lang="en-US" altLang="zh-CN" sz="2000" dirty="0">
                <a:effectLst/>
                <a:latin typeface="Times New Roman" panose="02020603050405020304" pitchFamily="18" charset="0"/>
                <a:ea typeface="宋体" panose="02010600030101010101" pitchFamily="2" charset="-122"/>
              </a:rPr>
              <a:t>ecosystem can keep relatively stable for a long time.</a:t>
            </a:r>
          </a:p>
          <a:p>
            <a:pPr marL="342900" indent="-342900">
              <a:buAutoNum type="arabicPeriod"/>
            </a:pPr>
            <a:endParaRPr lang="en-US" altLang="zh-CN" sz="2000" dirty="0">
              <a:effectLst/>
              <a:latin typeface="Times New Roman" panose="02020603050405020304" pitchFamily="18" charset="0"/>
              <a:ea typeface="宋体" panose="02010600030101010101" pitchFamily="2" charset="-122"/>
            </a:endParaRPr>
          </a:p>
          <a:p>
            <a:pPr marL="342900" indent="-342900">
              <a:buAutoNum type="arabicPeriod"/>
            </a:pPr>
            <a:r>
              <a:rPr lang="en-US" altLang="zh-CN" sz="2000" dirty="0">
                <a:latin typeface="Times New Roman" panose="02020603050405020304" pitchFamily="18" charset="0"/>
                <a:ea typeface="宋体" panose="02010600030101010101" pitchFamily="2" charset="-122"/>
              </a:rPr>
              <a:t>It is hard to realize the clustering algorithm and propagating mechanism appropriately (including selecting the suitable data structures).</a:t>
            </a:r>
          </a:p>
        </p:txBody>
      </p:sp>
    </p:spTree>
    <p:extLst>
      <p:ext uri="{BB962C8B-B14F-4D97-AF65-F5344CB8AC3E}">
        <p14:creationId xmlns:p14="http://schemas.microsoft.com/office/powerpoint/2010/main" val="1897052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A136C3-2F79-4DAD-6115-598913393AA1}"/>
              </a:ext>
            </a:extLst>
          </p:cNvPr>
          <p:cNvSpPr/>
          <p:nvPr/>
        </p:nvSpPr>
        <p:spPr>
          <a:xfrm>
            <a:off x="1453543" y="2921168"/>
            <a:ext cx="9284914" cy="1015663"/>
          </a:xfrm>
          <a:prstGeom prst="rect">
            <a:avLst/>
          </a:prstGeom>
          <a:noFill/>
        </p:spPr>
        <p:txBody>
          <a:bodyPr wrap="none" lIns="91440" tIns="45720" rIns="91440" bIns="45720">
            <a:spAutoFit/>
          </a:bodyPr>
          <a:lstStyle/>
          <a:p>
            <a:pPr algn="ctr"/>
            <a:r>
              <a:rPr lang="en-US" altLang="zh-CN"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It’s time to show our demo!</a:t>
            </a:r>
            <a:endParaRPr lang="zh-CN" altLang="en-US"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9552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836257-428C-23A0-A73F-2C97A2405FD3}"/>
              </a:ext>
            </a:extLst>
          </p:cNvPr>
          <p:cNvSpPr txBox="1"/>
          <p:nvPr/>
        </p:nvSpPr>
        <p:spPr>
          <a:xfrm>
            <a:off x="1589987" y="2059394"/>
            <a:ext cx="9012025" cy="2739211"/>
          </a:xfrm>
          <a:prstGeom prst="rect">
            <a:avLst/>
          </a:prstGeom>
          <a:noFill/>
        </p:spPr>
        <p:txBody>
          <a:bodyPr wrap="square" rtlCol="0">
            <a:spAutoFit/>
          </a:bodyPr>
          <a:lstStyle/>
          <a:p>
            <a:pPr algn="ctr"/>
            <a:r>
              <a:rPr lang="en-US" altLang="zh-CN" sz="3200" dirty="0"/>
              <a:t>Language: </a:t>
            </a:r>
            <a:r>
              <a:rPr lang="en-US" altLang="zh-CN" sz="3600" dirty="0"/>
              <a:t>C#</a:t>
            </a:r>
            <a:endParaRPr lang="en-US" altLang="zh-CN" sz="3200" dirty="0"/>
          </a:p>
          <a:p>
            <a:pPr algn="ctr"/>
            <a:endParaRPr lang="en-US" altLang="zh-CN" sz="3200" dirty="0"/>
          </a:p>
          <a:p>
            <a:pPr algn="ctr"/>
            <a:r>
              <a:rPr lang="en-US" altLang="zh-CN" sz="3200" dirty="0"/>
              <a:t>UI Framework: </a:t>
            </a:r>
            <a:r>
              <a:rPr lang="en-US" altLang="zh-CN" sz="3600" dirty="0"/>
              <a:t>WPF</a:t>
            </a:r>
          </a:p>
          <a:p>
            <a:pPr algn="ctr"/>
            <a:endParaRPr lang="en-US" altLang="zh-CN" sz="3200" dirty="0"/>
          </a:p>
          <a:p>
            <a:pPr algn="ctr"/>
            <a:r>
              <a:rPr lang="en-US" altLang="zh-CN" sz="3200" dirty="0"/>
              <a:t>Total Codes: </a:t>
            </a:r>
            <a:r>
              <a:rPr lang="en-US" altLang="zh-CN" sz="3600"/>
              <a:t>6500 lines</a:t>
            </a:r>
            <a:endParaRPr lang="zh-CN" altLang="en-US" sz="3200" dirty="0"/>
          </a:p>
        </p:txBody>
      </p:sp>
    </p:spTree>
    <p:extLst>
      <p:ext uri="{BB962C8B-B14F-4D97-AF65-F5344CB8AC3E}">
        <p14:creationId xmlns:p14="http://schemas.microsoft.com/office/powerpoint/2010/main" val="182395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00C333D-86FE-DE0E-DB57-A1432F7C6D75}"/>
              </a:ext>
            </a:extLst>
          </p:cNvPr>
          <p:cNvPicPr>
            <a:picLocks noChangeAspect="1"/>
          </p:cNvPicPr>
          <p:nvPr/>
        </p:nvPicPr>
        <p:blipFill rotWithShape="1">
          <a:blip r:embed="rId2"/>
          <a:srcRect l="1368" t="15084" r="1763" b="1199"/>
          <a:stretch/>
        </p:blipFill>
        <p:spPr>
          <a:xfrm>
            <a:off x="1239520" y="905741"/>
            <a:ext cx="9491314" cy="4863637"/>
          </a:xfrm>
          <a:prstGeom prst="rect">
            <a:avLst/>
          </a:prstGeom>
        </p:spPr>
      </p:pic>
      <p:pic>
        <p:nvPicPr>
          <p:cNvPr id="4" name="图片 3">
            <a:extLst>
              <a:ext uri="{FF2B5EF4-FFF2-40B4-BE49-F238E27FC236}">
                <a16:creationId xmlns:a16="http://schemas.microsoft.com/office/drawing/2014/main" id="{76100682-0F4C-600B-E9A6-378F1E041D07}"/>
              </a:ext>
            </a:extLst>
          </p:cNvPr>
          <p:cNvPicPr>
            <a:picLocks noChangeAspect="1"/>
          </p:cNvPicPr>
          <p:nvPr/>
        </p:nvPicPr>
        <p:blipFill>
          <a:blip r:embed="rId3"/>
          <a:stretch>
            <a:fillRect/>
          </a:stretch>
        </p:blipFill>
        <p:spPr>
          <a:xfrm>
            <a:off x="10122019" y="1399391"/>
            <a:ext cx="533400" cy="552450"/>
          </a:xfrm>
          <a:prstGeom prst="rect">
            <a:avLst/>
          </a:prstGeom>
        </p:spPr>
      </p:pic>
    </p:spTree>
    <p:extLst>
      <p:ext uri="{BB962C8B-B14F-4D97-AF65-F5344CB8AC3E}">
        <p14:creationId xmlns:p14="http://schemas.microsoft.com/office/powerpoint/2010/main" val="397087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DA631A-7F26-2700-4253-B0739C398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237" y="1097822"/>
            <a:ext cx="8471526" cy="4662355"/>
          </a:xfrm>
          <a:prstGeom prst="rect">
            <a:avLst/>
          </a:prstGeom>
        </p:spPr>
      </p:pic>
    </p:spTree>
    <p:extLst>
      <p:ext uri="{BB962C8B-B14F-4D97-AF65-F5344CB8AC3E}">
        <p14:creationId xmlns:p14="http://schemas.microsoft.com/office/powerpoint/2010/main" val="37660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42934BE-58F7-286E-12A6-3920E66ACBF8}"/>
              </a:ext>
            </a:extLst>
          </p:cNvPr>
          <p:cNvPicPr>
            <a:picLocks noChangeAspect="1"/>
          </p:cNvPicPr>
          <p:nvPr/>
        </p:nvPicPr>
        <p:blipFill rotWithShape="1">
          <a:blip r:embed="rId2"/>
          <a:srcRect l="2354" t="3475" r="2546" b="3803"/>
          <a:stretch/>
        </p:blipFill>
        <p:spPr>
          <a:xfrm>
            <a:off x="1056639" y="548640"/>
            <a:ext cx="10058401" cy="5740400"/>
          </a:xfrm>
          <a:prstGeom prst="rect">
            <a:avLst/>
          </a:prstGeom>
        </p:spPr>
      </p:pic>
      <p:pic>
        <p:nvPicPr>
          <p:cNvPr id="4" name="图片 3">
            <a:extLst>
              <a:ext uri="{FF2B5EF4-FFF2-40B4-BE49-F238E27FC236}">
                <a16:creationId xmlns:a16="http://schemas.microsoft.com/office/drawing/2014/main" id="{7AFC8611-B261-CC1A-DCF1-E6F7F3D21073}"/>
              </a:ext>
            </a:extLst>
          </p:cNvPr>
          <p:cNvPicPr>
            <a:picLocks noChangeAspect="1"/>
          </p:cNvPicPr>
          <p:nvPr/>
        </p:nvPicPr>
        <p:blipFill>
          <a:blip r:embed="rId3"/>
          <a:stretch>
            <a:fillRect/>
          </a:stretch>
        </p:blipFill>
        <p:spPr>
          <a:xfrm>
            <a:off x="1238740" y="1201721"/>
            <a:ext cx="373243" cy="388173"/>
          </a:xfrm>
          <a:prstGeom prst="rect">
            <a:avLst/>
          </a:prstGeom>
        </p:spPr>
      </p:pic>
    </p:spTree>
    <p:extLst>
      <p:ext uri="{BB962C8B-B14F-4D97-AF65-F5344CB8AC3E}">
        <p14:creationId xmlns:p14="http://schemas.microsoft.com/office/powerpoint/2010/main" val="11874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DF6CBE-90BE-021B-264F-0473A923C54F}"/>
              </a:ext>
            </a:extLst>
          </p:cNvPr>
          <p:cNvPicPr>
            <a:picLocks noChangeAspect="1"/>
          </p:cNvPicPr>
          <p:nvPr/>
        </p:nvPicPr>
        <p:blipFill rotWithShape="1">
          <a:blip r:embed="rId2"/>
          <a:srcRect l="2814" t="4571" r="2240" b="3589"/>
          <a:stretch/>
        </p:blipFill>
        <p:spPr>
          <a:xfrm>
            <a:off x="1056640" y="579119"/>
            <a:ext cx="10078720" cy="5699761"/>
          </a:xfrm>
          <a:prstGeom prst="rect">
            <a:avLst/>
          </a:prstGeom>
        </p:spPr>
      </p:pic>
      <p:pic>
        <p:nvPicPr>
          <p:cNvPr id="4" name="图片 3">
            <a:extLst>
              <a:ext uri="{FF2B5EF4-FFF2-40B4-BE49-F238E27FC236}">
                <a16:creationId xmlns:a16="http://schemas.microsoft.com/office/drawing/2014/main" id="{E6164FDA-E84B-392B-CE41-0DD6CC31696B}"/>
              </a:ext>
            </a:extLst>
          </p:cNvPr>
          <p:cNvPicPr>
            <a:picLocks noChangeAspect="1"/>
          </p:cNvPicPr>
          <p:nvPr/>
        </p:nvPicPr>
        <p:blipFill>
          <a:blip r:embed="rId3"/>
          <a:stretch>
            <a:fillRect/>
          </a:stretch>
        </p:blipFill>
        <p:spPr>
          <a:xfrm>
            <a:off x="1194900" y="1159251"/>
            <a:ext cx="367563" cy="330184"/>
          </a:xfrm>
          <a:prstGeom prst="rect">
            <a:avLst/>
          </a:prstGeom>
        </p:spPr>
      </p:pic>
    </p:spTree>
    <p:extLst>
      <p:ext uri="{BB962C8B-B14F-4D97-AF65-F5344CB8AC3E}">
        <p14:creationId xmlns:p14="http://schemas.microsoft.com/office/powerpoint/2010/main" val="245186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9FEE24-8816-BA75-596F-ADAD90FFF1AC}"/>
              </a:ext>
            </a:extLst>
          </p:cNvPr>
          <p:cNvPicPr>
            <a:picLocks noChangeAspect="1"/>
          </p:cNvPicPr>
          <p:nvPr/>
        </p:nvPicPr>
        <p:blipFill rotWithShape="1">
          <a:blip r:embed="rId2"/>
          <a:srcRect t="2604"/>
          <a:stretch/>
        </p:blipFill>
        <p:spPr>
          <a:xfrm>
            <a:off x="532448" y="891540"/>
            <a:ext cx="8458200" cy="4749800"/>
          </a:xfrm>
          <a:prstGeom prst="rect">
            <a:avLst/>
          </a:prstGeom>
        </p:spPr>
      </p:pic>
      <p:pic>
        <p:nvPicPr>
          <p:cNvPr id="6" name="图片 5">
            <a:extLst>
              <a:ext uri="{FF2B5EF4-FFF2-40B4-BE49-F238E27FC236}">
                <a16:creationId xmlns:a16="http://schemas.microsoft.com/office/drawing/2014/main" id="{39DB0060-6800-1B0A-2B63-7DC3BB14A725}"/>
              </a:ext>
            </a:extLst>
          </p:cNvPr>
          <p:cNvPicPr>
            <a:picLocks noChangeAspect="1"/>
          </p:cNvPicPr>
          <p:nvPr/>
        </p:nvPicPr>
        <p:blipFill rotWithShape="1">
          <a:blip r:embed="rId3"/>
          <a:srcRect l="4339" t="5228" b="2009"/>
          <a:stretch/>
        </p:blipFill>
        <p:spPr>
          <a:xfrm>
            <a:off x="9062720" y="1209040"/>
            <a:ext cx="2596832" cy="4338320"/>
          </a:xfrm>
          <a:prstGeom prst="rect">
            <a:avLst/>
          </a:prstGeom>
        </p:spPr>
      </p:pic>
      <p:pic>
        <p:nvPicPr>
          <p:cNvPr id="5" name="图片 4">
            <a:extLst>
              <a:ext uri="{FF2B5EF4-FFF2-40B4-BE49-F238E27FC236}">
                <a16:creationId xmlns:a16="http://schemas.microsoft.com/office/drawing/2014/main" id="{20D5E1AE-EB46-D290-1ECB-26A4ED3227C6}"/>
              </a:ext>
            </a:extLst>
          </p:cNvPr>
          <p:cNvPicPr>
            <a:picLocks noChangeAspect="1"/>
          </p:cNvPicPr>
          <p:nvPr/>
        </p:nvPicPr>
        <p:blipFill>
          <a:blip r:embed="rId4"/>
          <a:stretch>
            <a:fillRect/>
          </a:stretch>
        </p:blipFill>
        <p:spPr>
          <a:xfrm>
            <a:off x="11121264" y="1199613"/>
            <a:ext cx="398150" cy="412370"/>
          </a:xfrm>
          <a:prstGeom prst="rect">
            <a:avLst/>
          </a:prstGeom>
        </p:spPr>
      </p:pic>
      <p:pic>
        <p:nvPicPr>
          <p:cNvPr id="3" name="图片 2">
            <a:extLst>
              <a:ext uri="{FF2B5EF4-FFF2-40B4-BE49-F238E27FC236}">
                <a16:creationId xmlns:a16="http://schemas.microsoft.com/office/drawing/2014/main" id="{E4C24EB6-9E5B-B70F-CEA9-ACC695B2A52A}"/>
              </a:ext>
            </a:extLst>
          </p:cNvPr>
          <p:cNvPicPr>
            <a:picLocks noChangeAspect="1"/>
          </p:cNvPicPr>
          <p:nvPr/>
        </p:nvPicPr>
        <p:blipFill>
          <a:blip r:embed="rId5"/>
          <a:stretch>
            <a:fillRect/>
          </a:stretch>
        </p:blipFill>
        <p:spPr>
          <a:xfrm>
            <a:off x="700868" y="1358064"/>
            <a:ext cx="307802" cy="313837"/>
          </a:xfrm>
          <a:prstGeom prst="rect">
            <a:avLst/>
          </a:prstGeom>
        </p:spPr>
      </p:pic>
    </p:spTree>
    <p:extLst>
      <p:ext uri="{BB962C8B-B14F-4D97-AF65-F5344CB8AC3E}">
        <p14:creationId xmlns:p14="http://schemas.microsoft.com/office/powerpoint/2010/main" val="310273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C83BB1-3D4D-6193-683A-70CE9CBDD8C5}"/>
              </a:ext>
            </a:extLst>
          </p:cNvPr>
          <p:cNvPicPr>
            <a:picLocks noChangeAspect="1"/>
          </p:cNvPicPr>
          <p:nvPr/>
        </p:nvPicPr>
        <p:blipFill rotWithShape="1">
          <a:blip r:embed="rId2"/>
          <a:srcRect t="9353" b="3647"/>
          <a:stretch/>
        </p:blipFill>
        <p:spPr>
          <a:xfrm>
            <a:off x="6642160" y="601978"/>
            <a:ext cx="3790163" cy="5654041"/>
          </a:xfrm>
          <a:prstGeom prst="rect">
            <a:avLst/>
          </a:prstGeom>
        </p:spPr>
      </p:pic>
      <p:pic>
        <p:nvPicPr>
          <p:cNvPr id="5" name="图片 4">
            <a:extLst>
              <a:ext uri="{FF2B5EF4-FFF2-40B4-BE49-F238E27FC236}">
                <a16:creationId xmlns:a16="http://schemas.microsoft.com/office/drawing/2014/main" id="{DEAD6650-8385-698D-EFFC-2FA39CD12433}"/>
              </a:ext>
            </a:extLst>
          </p:cNvPr>
          <p:cNvPicPr>
            <a:picLocks noChangeAspect="1"/>
          </p:cNvPicPr>
          <p:nvPr/>
        </p:nvPicPr>
        <p:blipFill rotWithShape="1">
          <a:blip r:embed="rId3"/>
          <a:srcRect l="536" t="9678" r="-536" b="3002"/>
          <a:stretch/>
        </p:blipFill>
        <p:spPr>
          <a:xfrm>
            <a:off x="1200877" y="523239"/>
            <a:ext cx="3790164" cy="5811520"/>
          </a:xfrm>
          <a:prstGeom prst="rect">
            <a:avLst/>
          </a:prstGeom>
        </p:spPr>
      </p:pic>
      <p:pic>
        <p:nvPicPr>
          <p:cNvPr id="4" name="图片 3">
            <a:extLst>
              <a:ext uri="{FF2B5EF4-FFF2-40B4-BE49-F238E27FC236}">
                <a16:creationId xmlns:a16="http://schemas.microsoft.com/office/drawing/2014/main" id="{E635D9B6-DE99-E238-FB31-D5A5806E407F}"/>
              </a:ext>
            </a:extLst>
          </p:cNvPr>
          <p:cNvPicPr>
            <a:picLocks noChangeAspect="1"/>
          </p:cNvPicPr>
          <p:nvPr/>
        </p:nvPicPr>
        <p:blipFill>
          <a:blip r:embed="rId4"/>
          <a:stretch>
            <a:fillRect/>
          </a:stretch>
        </p:blipFill>
        <p:spPr>
          <a:xfrm>
            <a:off x="4277401" y="466681"/>
            <a:ext cx="505098" cy="523138"/>
          </a:xfrm>
          <a:prstGeom prst="rect">
            <a:avLst/>
          </a:prstGeom>
        </p:spPr>
      </p:pic>
      <p:pic>
        <p:nvPicPr>
          <p:cNvPr id="7" name="图片 6">
            <a:extLst>
              <a:ext uri="{FF2B5EF4-FFF2-40B4-BE49-F238E27FC236}">
                <a16:creationId xmlns:a16="http://schemas.microsoft.com/office/drawing/2014/main" id="{F4484D0C-7807-0129-4569-30D686E70DC5}"/>
              </a:ext>
            </a:extLst>
          </p:cNvPr>
          <p:cNvPicPr>
            <a:picLocks noChangeAspect="1"/>
          </p:cNvPicPr>
          <p:nvPr/>
        </p:nvPicPr>
        <p:blipFill>
          <a:blip r:embed="rId4"/>
          <a:stretch>
            <a:fillRect/>
          </a:stretch>
        </p:blipFill>
        <p:spPr>
          <a:xfrm>
            <a:off x="9708814" y="485531"/>
            <a:ext cx="505098" cy="523138"/>
          </a:xfrm>
          <a:prstGeom prst="rect">
            <a:avLst/>
          </a:prstGeom>
        </p:spPr>
      </p:pic>
    </p:spTree>
    <p:extLst>
      <p:ext uri="{BB962C8B-B14F-4D97-AF65-F5344CB8AC3E}">
        <p14:creationId xmlns:p14="http://schemas.microsoft.com/office/powerpoint/2010/main" val="3929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2668F1-DFEF-FAAE-09A7-9076B79146BE}"/>
              </a:ext>
            </a:extLst>
          </p:cNvPr>
          <p:cNvPicPr>
            <a:picLocks noChangeAspect="1"/>
          </p:cNvPicPr>
          <p:nvPr/>
        </p:nvPicPr>
        <p:blipFill>
          <a:blip r:embed="rId3"/>
          <a:stretch>
            <a:fillRect/>
          </a:stretch>
        </p:blipFill>
        <p:spPr>
          <a:xfrm>
            <a:off x="549912" y="2562224"/>
            <a:ext cx="1419225" cy="1733550"/>
          </a:xfrm>
          <a:prstGeom prst="rect">
            <a:avLst/>
          </a:prstGeom>
        </p:spPr>
      </p:pic>
      <p:pic>
        <p:nvPicPr>
          <p:cNvPr id="5" name="图片 4">
            <a:extLst>
              <a:ext uri="{FF2B5EF4-FFF2-40B4-BE49-F238E27FC236}">
                <a16:creationId xmlns:a16="http://schemas.microsoft.com/office/drawing/2014/main" id="{537BB4CD-22B8-EE4B-1C42-6E8C2749655B}"/>
              </a:ext>
            </a:extLst>
          </p:cNvPr>
          <p:cNvPicPr>
            <a:picLocks noChangeAspect="1"/>
          </p:cNvPicPr>
          <p:nvPr/>
        </p:nvPicPr>
        <p:blipFill>
          <a:blip r:embed="rId4"/>
          <a:stretch>
            <a:fillRect/>
          </a:stretch>
        </p:blipFill>
        <p:spPr>
          <a:xfrm>
            <a:off x="2378637" y="914066"/>
            <a:ext cx="8085116" cy="5029866"/>
          </a:xfrm>
          <a:prstGeom prst="rect">
            <a:avLst/>
          </a:prstGeom>
        </p:spPr>
      </p:pic>
    </p:spTree>
    <p:extLst>
      <p:ext uri="{BB962C8B-B14F-4D97-AF65-F5344CB8AC3E}">
        <p14:creationId xmlns:p14="http://schemas.microsoft.com/office/powerpoint/2010/main" val="1236859248"/>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积分</Template>
  <TotalTime>189</TotalTime>
  <Words>473</Words>
  <Application>Microsoft Office PowerPoint</Application>
  <PresentationFormat>宽屏</PresentationFormat>
  <Paragraphs>55</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等线</vt:lpstr>
      <vt:lpstr>宋体</vt:lpstr>
      <vt:lpstr>Arial</vt:lpstr>
      <vt:lpstr>Calibri</vt:lpstr>
      <vt:lpstr>Calibri Light</vt:lpstr>
      <vt:lpstr>Garamond</vt:lpstr>
      <vt:lpstr>Times New Roman</vt:lpstr>
      <vt:lpstr>Wingdings 2</vt:lpstr>
      <vt:lpstr>HDOfficeLightV0</vt:lpstr>
      <vt:lpstr>环保</vt:lpstr>
      <vt:lpstr>DS Course Design  Ecosphere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Course Design Ecosphere</dc:title>
  <dc:creator>赵 旻昆</dc:creator>
  <cp:lastModifiedBy>赵 旻昆</cp:lastModifiedBy>
  <cp:revision>96</cp:revision>
  <dcterms:created xsi:type="dcterms:W3CDTF">2022-05-19T15:22:34Z</dcterms:created>
  <dcterms:modified xsi:type="dcterms:W3CDTF">2022-05-22T06:50:38Z</dcterms:modified>
</cp:coreProperties>
</file>