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3" r:id="rId5"/>
    <p:sldId id="268" r:id="rId6"/>
    <p:sldId id="271" r:id="rId7"/>
    <p:sldId id="270" r:id="rId8"/>
    <p:sldId id="265" r:id="rId9"/>
    <p:sldId id="275" r:id="rId10"/>
    <p:sldId id="273" r:id="rId11"/>
    <p:sldId id="272" r:id="rId12"/>
    <p:sldId id="276" r:id="rId13"/>
    <p:sldId id="277" r:id="rId14"/>
    <p:sldId id="279" r:id="rId15"/>
    <p:sldId id="280" r:id="rId16"/>
    <p:sldId id="278" r:id="rId17"/>
    <p:sldId id="266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 민균" initials="유민" lastIdx="1" clrIdx="0">
    <p:extLst>
      <p:ext uri="{19B8F6BF-5375-455C-9EA6-DF929625EA0E}">
        <p15:presenceInfo xmlns:p15="http://schemas.microsoft.com/office/powerpoint/2012/main" userId="df2ef35b48cf05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/>
    <p:restoredTop sz="94694"/>
  </p:normalViewPr>
  <p:slideViewPr>
    <p:cSldViewPr>
      <p:cViewPr varScale="1">
        <p:scale>
          <a:sx n="51" d="100"/>
          <a:sy n="51" d="100"/>
        </p:scale>
        <p:origin x="96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8T00:36:04.712" idx="1">
    <p:pos x="6519" y="502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04373-528B-C74A-A314-D3EF553EE64B}" type="datetimeFigureOut">
              <a:rPr kumimoji="1" lang="x-none" altLang="en-US" smtClean="0"/>
              <a:t>2022-05-17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43473-CD98-E446-ACE2-50809EAA0F8F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2913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43473-CD98-E446-ACE2-50809EAA0F8F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3962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43473-CD98-E446-ACE2-50809EAA0F8F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8067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43473-CD98-E446-ACE2-50809EAA0F8F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7411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hyperlink" Target="https://velog.io/@euisuk-chung/%ED%8C%8C%EC%9D%B4%ED%86%A0%EC%B9%98-%ED%8C%8C%EC%9D%B4%ED%86%A0%EC%B9%98%EB%A1%9C-CNN-%EB%AA%A8%EB%8D%B8%EC%9D%84-%EA%B5%AC%ED%98%84%ED%95%B4%EB%B3%B4%EC%9E%90-VGGNet%ED%8E%B8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honeyjamtech.tistory.com/6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ltizone-quant/System_trading_ex/blob/main/get_upbit_ticks.py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24020FD-27C7-ECF2-6DA0-1089B782F8F8}"/>
              </a:ext>
            </a:extLst>
          </p:cNvPr>
          <p:cNvSpPr txBox="1"/>
          <p:nvPr/>
        </p:nvSpPr>
        <p:spPr>
          <a:xfrm>
            <a:off x="2113634" y="3543300"/>
            <a:ext cx="82798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CNN</a:t>
            </a:r>
            <a:r>
              <a:rPr lang="ko-KR" altLang="en-US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활용한 주가예측 모델</a:t>
            </a:r>
            <a:endParaRPr lang="en-US" altLang="ko-KR" sz="66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-</a:t>
            </a:r>
            <a:r>
              <a:rPr lang="ko-KR" altLang="en-US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기술적 분석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8B538-17E7-0107-0DE6-818DE1313227}"/>
              </a:ext>
            </a:extLst>
          </p:cNvPr>
          <p:cNvSpPr txBox="1"/>
          <p:nvPr/>
        </p:nvSpPr>
        <p:spPr>
          <a:xfrm>
            <a:off x="2514600" y="7165379"/>
            <a:ext cx="6032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휴먼지능정보공학전공</a:t>
            </a:r>
            <a:r>
              <a:rPr lang="en-US" altLang="ko-KR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	</a:t>
            </a:r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안재우</a:t>
            </a:r>
            <a:endParaRPr lang="en-US" altLang="ko-KR" sz="3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컴퓨터과학전공</a:t>
            </a:r>
            <a:r>
              <a:rPr lang="en-US" altLang="ko-KR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	</a:t>
            </a:r>
            <a:r>
              <a:rPr lang="ko-KR" altLang="en-US" sz="32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김범식</a:t>
            </a:r>
            <a:endParaRPr lang="en-US" altLang="ko-KR" sz="3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경제금융학부</a:t>
            </a:r>
            <a:r>
              <a:rPr lang="en-US" altLang="ko-KR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	</a:t>
            </a:r>
            <a:r>
              <a:rPr lang="ko-KR" altLang="en-US" sz="32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유민균</a:t>
            </a:r>
            <a:endParaRPr lang="ko-KR" altLang="en-US" sz="3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7800" y="164058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4AFA72-FB38-75F2-3929-F711ED9308A5}"/>
              </a:ext>
            </a:extLst>
          </p:cNvPr>
          <p:cNvSpPr txBox="1"/>
          <p:nvPr/>
        </p:nvSpPr>
        <p:spPr>
          <a:xfrm>
            <a:off x="1295400" y="105644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전처리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19404-5F68-684F-9CF8-0FD39C458F1F}"/>
              </a:ext>
            </a:extLst>
          </p:cNvPr>
          <p:cNvSpPr txBox="1"/>
          <p:nvPr/>
        </p:nvSpPr>
        <p:spPr>
          <a:xfrm>
            <a:off x="990600" y="1960101"/>
            <a:ext cx="10742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이제 </a:t>
            </a:r>
            <a:r>
              <a:rPr kumimoji="1" lang="ko-KR" altLang="en-US" dirty="0" err="1"/>
              <a:t>딥러닝</a:t>
            </a:r>
            <a:r>
              <a:rPr kumimoji="1" lang="ko-KR" altLang="en-US" dirty="0"/>
              <a:t> 할 데이터는 모두 준비 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*</a:t>
            </a:r>
            <a:r>
              <a:rPr kumimoji="1" lang="ko-KR" altLang="en-US" dirty="0" err="1"/>
              <a:t>커스텀</a:t>
            </a:r>
            <a:r>
              <a:rPr kumimoji="1" lang="ko-KR" altLang="en-US" dirty="0"/>
              <a:t> 모델에 데이터를 집어 넣기 위해 </a:t>
            </a:r>
            <a:r>
              <a:rPr kumimoji="1" lang="en-US" altLang="ko-KR" dirty="0"/>
              <a:t>Dataset </a:t>
            </a:r>
            <a:r>
              <a:rPr kumimoji="1" lang="ko-KR" altLang="en-US" dirty="0"/>
              <a:t>클래스를 생성하였습니다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Train </a:t>
            </a:r>
            <a:r>
              <a:rPr kumimoji="1" lang="ko-KR" altLang="en-US" dirty="0"/>
              <a:t>데이터와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 데이터를 나누기 위해 </a:t>
            </a:r>
            <a:r>
              <a:rPr kumimoji="1" lang="en-US" altLang="ko-KR" dirty="0"/>
              <a:t>train </a:t>
            </a:r>
            <a:r>
              <a:rPr kumimoji="1" lang="ko-KR" altLang="en-US" dirty="0"/>
              <a:t>폴더 밑에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999</a:t>
            </a:r>
            <a:r>
              <a:rPr kumimoji="1" lang="ko-KR" altLang="en-US" dirty="0"/>
              <a:t>번까지 이미지를 저장하였고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번부터 </a:t>
            </a:r>
            <a:r>
              <a:rPr kumimoji="1" lang="en-US" altLang="ko-KR" dirty="0"/>
              <a:t>1676</a:t>
            </a:r>
            <a:r>
              <a:rPr kumimoji="1" lang="ko-KR" altLang="en-US" dirty="0"/>
              <a:t>번 이미지는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 폴더에 저장하였습니다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if</a:t>
            </a:r>
            <a:r>
              <a:rPr kumimoji="1" lang="ko-KR" altLang="en-US" dirty="0"/>
              <a:t>문을 활용해 경로상에 </a:t>
            </a:r>
            <a:r>
              <a:rPr kumimoji="1" lang="en-US" altLang="ko-KR" dirty="0"/>
              <a:t>train </a:t>
            </a:r>
            <a:r>
              <a:rPr kumimoji="1" lang="ko-KR" altLang="en-US" dirty="0" err="1"/>
              <a:t>폴더면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train </a:t>
            </a:r>
            <a:r>
              <a:rPr kumimoji="1" lang="ko-KR" altLang="en-US" dirty="0"/>
              <a:t>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test </a:t>
            </a:r>
            <a:r>
              <a:rPr kumimoji="1" lang="ko-KR" altLang="en-US" dirty="0"/>
              <a:t>폴더이면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 데이터로 나뉘게 설정하였습니다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다음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이미지의 </a:t>
            </a:r>
            <a:r>
              <a:rPr kumimoji="1" lang="en-US" altLang="ko-KR" dirty="0"/>
              <a:t>y</a:t>
            </a:r>
            <a:r>
              <a:rPr kumimoji="1" lang="ko-KR" altLang="en-US" dirty="0"/>
              <a:t>값을 </a:t>
            </a:r>
            <a:r>
              <a:rPr kumimoji="1" lang="en-US" altLang="ko-KR" dirty="0" err="1"/>
              <a:t>class_list</a:t>
            </a:r>
            <a:r>
              <a:rPr kumimoji="1" lang="ko-KR" altLang="en-US" dirty="0"/>
              <a:t>에 저장하고 </a:t>
            </a:r>
            <a:r>
              <a:rPr kumimoji="1" lang="en-US" altLang="ko-KR" dirty="0" err="1"/>
              <a:t>getitem</a:t>
            </a:r>
            <a:r>
              <a:rPr kumimoji="1" lang="ko-KR" altLang="en-US" dirty="0"/>
              <a:t>함수를 사용하여 이미지와 같이 </a:t>
            </a:r>
            <a:r>
              <a:rPr kumimoji="1" lang="ko-KR" altLang="en-US" dirty="0" err="1"/>
              <a:t>맵핑이</a:t>
            </a:r>
            <a:r>
              <a:rPr kumimoji="1" lang="ko-KR" altLang="en-US" dirty="0"/>
              <a:t> 될 수 있도록 설정하였습니다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다음 </a:t>
            </a:r>
            <a:r>
              <a:rPr kumimoji="1" lang="en-US" altLang="ko-KR" dirty="0" err="1"/>
              <a:t>vggnet</a:t>
            </a:r>
            <a:r>
              <a:rPr kumimoji="1" lang="ko-KR" altLang="en-US" dirty="0"/>
              <a:t> 모델에 들어가기 위해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함수를 활용하여 이미지의 크기를  </a:t>
            </a:r>
            <a:r>
              <a:rPr kumimoji="1" lang="en-US" altLang="ko-KR" dirty="0"/>
              <a:t>224</a:t>
            </a:r>
            <a:r>
              <a:rPr kumimoji="1" lang="ko-KR" altLang="en-US" dirty="0"/>
              <a:t>*</a:t>
            </a:r>
            <a:r>
              <a:rPr kumimoji="1" lang="en-US" altLang="ko-KR" dirty="0"/>
              <a:t>224</a:t>
            </a:r>
            <a:r>
              <a:rPr kumimoji="1" lang="ko-KR" altLang="en-US" dirty="0"/>
              <a:t> 로 조정하였고 오버 피팅을 막기 위해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 하였습니다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그렇게 설정을 마친 뒤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train_ds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test_ds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불러와 </a:t>
            </a:r>
            <a:r>
              <a:rPr kumimoji="1" lang="en-US" altLang="ko-KR" dirty="0" err="1"/>
              <a:t>DataLoader</a:t>
            </a:r>
            <a:r>
              <a:rPr kumimoji="1" lang="ko-KR" altLang="en-US" dirty="0"/>
              <a:t>함수를 활용해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커스텀</a:t>
            </a:r>
            <a:r>
              <a:rPr kumimoji="1" lang="ko-KR" altLang="en-US" dirty="0"/>
              <a:t> 데이터를 생성하였습니다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 </a:t>
            </a:r>
            <a:r>
              <a:rPr kumimoji="1" lang="en-US" altLang="ko-KR" dirty="0" err="1"/>
              <a:t>trainloader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testloader</a:t>
            </a:r>
            <a:r>
              <a:rPr kumimoji="1" lang="en-US" altLang="ko-KR" dirty="0"/>
              <a:t> </a:t>
            </a:r>
            <a:r>
              <a:rPr kumimoji="1" lang="ko-KR" altLang="en-US" dirty="0"/>
              <a:t>각각 데이터 셋 길이와 *</a:t>
            </a:r>
            <a:r>
              <a:rPr kumimoji="1" lang="en-US" altLang="ko-KR" dirty="0" err="1"/>
              <a:t>trainloader</a:t>
            </a:r>
            <a:r>
              <a:rPr kumimoji="1" lang="ko-KR" altLang="en-US" dirty="0"/>
              <a:t>중 임의의 데이터 가져오기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x-none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5AACD76-F430-224B-92F0-B8707CD16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648" y="876300"/>
            <a:ext cx="6365507" cy="6243814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4101DAB-14DA-1642-919B-469FCE41B2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648" y="7120110"/>
            <a:ext cx="6361112" cy="22143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EFA8B5-9205-8B42-94AE-8642647ED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91" y="7325604"/>
            <a:ext cx="2667000" cy="10414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EA5C8AA-3DFB-5149-A294-1DD33FEDA602}"/>
              </a:ext>
            </a:extLst>
          </p:cNvPr>
          <p:cNvGrpSpPr/>
          <p:nvPr/>
        </p:nvGrpSpPr>
        <p:grpSpPr>
          <a:xfrm>
            <a:off x="4267200" y="7325604"/>
            <a:ext cx="7268938" cy="2637246"/>
            <a:chOff x="5163136" y="8201860"/>
            <a:chExt cx="5951084" cy="205739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0C43401-8778-0B43-93F2-9B67FBE70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65"/>
            <a:stretch/>
          </p:blipFill>
          <p:spPr>
            <a:xfrm>
              <a:off x="7932437" y="8201860"/>
              <a:ext cx="3181783" cy="205739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BE8B43C-FAF0-004E-ACD5-6D1A8417E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534"/>
            <a:stretch/>
          </p:blipFill>
          <p:spPr>
            <a:xfrm>
              <a:off x="5163136" y="8201860"/>
              <a:ext cx="2769302" cy="205739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440238-6DAB-FE46-B539-AF9B1F7E0AB7}"/>
              </a:ext>
            </a:extLst>
          </p:cNvPr>
          <p:cNvSpPr txBox="1"/>
          <p:nvPr/>
        </p:nvSpPr>
        <p:spPr>
          <a:xfrm>
            <a:off x="11732191" y="9748024"/>
            <a:ext cx="6361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 err="1"/>
              <a:t>커스텀</a:t>
            </a:r>
            <a:r>
              <a:rPr kumimoji="1" lang="ko-KR" altLang="en-US" sz="900" dirty="0"/>
              <a:t> 모델을 만드는 방법 참조 </a:t>
            </a:r>
            <a:r>
              <a:rPr kumimoji="1" lang="en-US" altLang="ko-KR" sz="900" dirty="0"/>
              <a:t>-</a:t>
            </a:r>
            <a:r>
              <a:rPr kumimoji="1" lang="ko-KR" altLang="en-US" sz="900" dirty="0"/>
              <a:t> </a:t>
            </a:r>
            <a:r>
              <a:rPr lang="en" altLang="x-none" sz="900" dirty="0">
                <a:hlinkClick r:id="rId9"/>
              </a:rPr>
              <a:t>[Pytorch] </a:t>
            </a:r>
            <a:r>
              <a:rPr lang="ko-KR" altLang="en-US" sz="900" dirty="0">
                <a:hlinkClick r:id="rId9"/>
              </a:rPr>
              <a:t>진짜 커스텀 데이터셋 만들기</a:t>
            </a:r>
            <a:r>
              <a:rPr lang="en-US" altLang="ko-KR" sz="900" dirty="0">
                <a:hlinkClick r:id="rId9"/>
              </a:rPr>
              <a:t>, </a:t>
            </a:r>
            <a:r>
              <a:rPr lang="ko-KR" altLang="en-US" sz="900" dirty="0">
                <a:hlinkClick r:id="rId9"/>
              </a:rPr>
              <a:t>몇 가지 팁 </a:t>
            </a:r>
            <a:r>
              <a:rPr lang="en-US" altLang="ko-KR" sz="900" dirty="0">
                <a:hlinkClick r:id="rId9"/>
              </a:rPr>
              <a:t>:: </a:t>
            </a:r>
            <a:r>
              <a:rPr lang="ko-KR" altLang="en-US" sz="900" dirty="0">
                <a:hlinkClick r:id="rId9"/>
              </a:rPr>
              <a:t>취미생활하는 공대생 </a:t>
            </a:r>
            <a:r>
              <a:rPr lang="en-US" altLang="ko-KR" sz="900" dirty="0">
                <a:hlinkClick r:id="rId9"/>
              </a:rPr>
              <a:t>(</a:t>
            </a:r>
            <a:r>
              <a:rPr lang="en" altLang="x-none" sz="900" dirty="0">
                <a:hlinkClick r:id="rId9"/>
              </a:rPr>
              <a:t>tistory.com)</a:t>
            </a:r>
            <a:endParaRPr lang="en" altLang="x-non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altLang="x-non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데이터셋에서 랜덤 이미지 추출 코드 참조 </a:t>
            </a:r>
            <a:r>
              <a:rPr lang="en-US" altLang="ko-KR" sz="900" dirty="0">
                <a:hlinkClick r:id="rId10"/>
              </a:rPr>
              <a:t>[</a:t>
            </a:r>
            <a:r>
              <a:rPr lang="ko-KR" altLang="en-US" sz="900" dirty="0">
                <a:hlinkClick r:id="rId10"/>
              </a:rPr>
              <a:t>파이토치</a:t>
            </a:r>
            <a:r>
              <a:rPr lang="en-US" altLang="ko-KR" sz="900" dirty="0">
                <a:hlinkClick r:id="rId10"/>
              </a:rPr>
              <a:t>] </a:t>
            </a:r>
            <a:r>
              <a:rPr lang="ko-KR" altLang="en-US" sz="900" dirty="0">
                <a:hlinkClick r:id="rId10"/>
              </a:rPr>
              <a:t>파이토치로 </a:t>
            </a:r>
            <a:r>
              <a:rPr lang="en" altLang="x-none" sz="900" dirty="0">
                <a:hlinkClick r:id="rId10"/>
              </a:rPr>
              <a:t>CNN </a:t>
            </a:r>
            <a:r>
              <a:rPr lang="ko-KR" altLang="en-US" sz="900" dirty="0">
                <a:hlinkClick r:id="rId10"/>
              </a:rPr>
              <a:t>모델을 구현해보자</a:t>
            </a:r>
            <a:r>
              <a:rPr lang="en-US" altLang="ko-KR" sz="900" dirty="0">
                <a:hlinkClick r:id="rId10"/>
              </a:rPr>
              <a:t>! (</a:t>
            </a:r>
            <a:r>
              <a:rPr lang="en" altLang="x-none" sz="900" dirty="0">
                <a:hlinkClick r:id="rId10"/>
              </a:rPr>
              <a:t>VGGNet</a:t>
            </a:r>
            <a:r>
              <a:rPr lang="ko-KR" altLang="en-US" sz="900" dirty="0">
                <a:hlinkClick r:id="rId10"/>
              </a:rPr>
              <a:t>편</a:t>
            </a:r>
            <a:r>
              <a:rPr lang="en-US" altLang="ko-KR" sz="900" dirty="0">
                <a:hlinkClick r:id="rId10"/>
              </a:rPr>
              <a:t>) (</a:t>
            </a:r>
            <a:r>
              <a:rPr lang="en" altLang="x-none" sz="900" dirty="0">
                <a:hlinkClick r:id="rId10"/>
              </a:rPr>
              <a:t>velog.io)</a:t>
            </a:r>
            <a:endParaRPr kumimoji="1" lang="x-none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8563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7800" y="164058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4AFA72-FB38-75F2-3929-F711ED9308A5}"/>
              </a:ext>
            </a:extLst>
          </p:cNvPr>
          <p:cNvSpPr txBox="1"/>
          <p:nvPr/>
        </p:nvSpPr>
        <p:spPr>
          <a:xfrm>
            <a:off x="1295400" y="105644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837" y="1120674"/>
            <a:ext cx="71628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837" y="2933700"/>
            <a:ext cx="71628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837" y="5164621"/>
            <a:ext cx="71628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2654199"/>
            <a:ext cx="647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conv layer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개인 </a:t>
            </a:r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개인 </a:t>
            </a:r>
            <a:r>
              <a:rPr lang="en-US" altLang="ko-KR" dirty="0"/>
              <a:t>block</a:t>
            </a:r>
            <a:r>
              <a:rPr lang="ko-KR" altLang="en-US" dirty="0"/>
              <a:t>을 각각 선언하였습니다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267" y="5459883"/>
            <a:ext cx="642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VGG-NET16 </a:t>
            </a:r>
            <a:r>
              <a:rPr lang="ko-KR" altLang="en-US" dirty="0"/>
              <a:t>모델을 선언하였습니다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14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7800" y="164058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4AFA72-FB38-75F2-3929-F711ED9308A5}"/>
              </a:ext>
            </a:extLst>
          </p:cNvPr>
          <p:cNvSpPr txBox="1"/>
          <p:nvPr/>
        </p:nvSpPr>
        <p:spPr>
          <a:xfrm>
            <a:off x="1295400" y="105644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87" y="1296887"/>
            <a:ext cx="7124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87" y="2324100"/>
            <a:ext cx="7124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87" y="4229099"/>
            <a:ext cx="71247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399" y="2324100"/>
            <a:ext cx="632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batch_size</a:t>
            </a:r>
            <a:r>
              <a:rPr lang="ko-KR" altLang="en-US" dirty="0"/>
              <a:t>는 </a:t>
            </a:r>
            <a:r>
              <a:rPr lang="en-US" altLang="ko-KR" dirty="0"/>
              <a:t>100, </a:t>
            </a:r>
            <a:r>
              <a:rPr lang="en-US" altLang="ko-KR" dirty="0" err="1"/>
              <a:t>learning_rate</a:t>
            </a:r>
            <a:r>
              <a:rPr lang="ko-KR" altLang="en-US" dirty="0"/>
              <a:t>는 </a:t>
            </a:r>
            <a:r>
              <a:rPr lang="en-US" altLang="ko-KR" dirty="0"/>
              <a:t>0.001, </a:t>
            </a:r>
            <a:r>
              <a:rPr lang="en-US" altLang="ko-KR" dirty="0" err="1"/>
              <a:t>num_epoch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으로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4622" y="3515409"/>
            <a:ext cx="632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Device</a:t>
            </a:r>
            <a:r>
              <a:rPr lang="ko-KR" altLang="en-US" dirty="0"/>
              <a:t> 설정과 </a:t>
            </a:r>
            <a:r>
              <a:rPr lang="en-US" altLang="ko-KR" dirty="0"/>
              <a:t>VGG </a:t>
            </a:r>
            <a:r>
              <a:rPr lang="ko-KR" altLang="en-US" dirty="0"/>
              <a:t>클래스를 </a:t>
            </a:r>
            <a:r>
              <a:rPr lang="ko-KR" altLang="en-US" dirty="0" err="1"/>
              <a:t>인스턴스화</a:t>
            </a:r>
            <a:r>
              <a:rPr lang="ko-KR" altLang="en-US" dirty="0"/>
              <a:t> 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4617" y="5448299"/>
            <a:ext cx="632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trainloader</a:t>
            </a:r>
            <a:r>
              <a:rPr lang="ko-KR" altLang="en-US" dirty="0"/>
              <a:t>에서 </a:t>
            </a:r>
            <a:r>
              <a:rPr lang="en-US" altLang="ko-KR" dirty="0"/>
              <a:t>image</a:t>
            </a:r>
            <a:r>
              <a:rPr lang="ko-KR" altLang="en-US" dirty="0"/>
              <a:t>와 </a:t>
            </a:r>
            <a:r>
              <a:rPr lang="en-US" altLang="ko-KR" dirty="0"/>
              <a:t>label</a:t>
            </a:r>
            <a:r>
              <a:rPr lang="ko-KR" altLang="en-US" dirty="0"/>
              <a:t>을 불러온 뒤</a:t>
            </a:r>
            <a:r>
              <a:rPr lang="en-US" altLang="ko-KR" dirty="0"/>
              <a:t>, </a:t>
            </a:r>
            <a:r>
              <a:rPr lang="ko-KR" altLang="en-US" dirty="0"/>
              <a:t>두 데이터를 장치에 적용시킵니다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3331" y="6954320"/>
            <a:ext cx="632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모델에 데이터를 넣고 결과값을 얻습니다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62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7800" y="164058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4AFA72-FB38-75F2-3929-F711ED9308A5}"/>
              </a:ext>
            </a:extLst>
          </p:cNvPr>
          <p:cNvSpPr txBox="1"/>
          <p:nvPr/>
        </p:nvSpPr>
        <p:spPr>
          <a:xfrm>
            <a:off x="1295400" y="105644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74" y="1887437"/>
            <a:ext cx="104489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2134294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실제 모델을 돌린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33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데이터의 정확도는 최저 약 </a:t>
            </a:r>
            <a:r>
              <a:rPr lang="en-US" altLang="ko-KR" dirty="0"/>
              <a:t>27%, </a:t>
            </a:r>
            <a:r>
              <a:rPr lang="ko-KR" altLang="en-US" dirty="0"/>
              <a:t>최고 약 </a:t>
            </a:r>
            <a:r>
              <a:rPr lang="en-US" altLang="ko-KR" dirty="0"/>
              <a:t>38%</a:t>
            </a:r>
            <a:r>
              <a:rPr lang="ko-KR" altLang="en-US" dirty="0"/>
              <a:t>로 높은 정확도의 결과값을 도출하지 못하였습니다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15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706003" cy="9396032"/>
            <a:chOff x="-2395527" y="996349"/>
            <a:chExt cx="6706003" cy="93960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37577" t="9587"/>
            <a:stretch/>
          </p:blipFill>
          <p:spPr>
            <a:xfrm>
              <a:off x="-2395527" y="996349"/>
              <a:ext cx="6706003" cy="9396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2399" y="890968"/>
            <a:ext cx="1346667" cy="493714"/>
            <a:chOff x="2172763" y="3131979"/>
            <a:chExt cx="1346667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428564-964B-6F56-4DD8-17AC42EE4ED1}"/>
              </a:ext>
            </a:extLst>
          </p:cNvPr>
          <p:cNvSpPr txBox="1"/>
          <p:nvPr/>
        </p:nvSpPr>
        <p:spPr>
          <a:xfrm>
            <a:off x="844256" y="190500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한계점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02E4E6-FAA5-C72A-33FF-9B9CDBD9D5FF}"/>
              </a:ext>
            </a:extLst>
          </p:cNvPr>
          <p:cNvSpPr txBox="1"/>
          <p:nvPr/>
        </p:nvSpPr>
        <p:spPr>
          <a:xfrm>
            <a:off x="815227" y="1511989"/>
            <a:ext cx="7290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자연 </a:t>
            </a:r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선택률에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가까운 정확도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38%</a:t>
            </a:r>
            <a:endParaRPr lang="ko-KR" altLang="en-US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6402-5C65-00EF-CF9B-103AB310A37D}"/>
              </a:ext>
            </a:extLst>
          </p:cNvPr>
          <p:cNvSpPr txBox="1"/>
          <p:nvPr/>
        </p:nvSpPr>
        <p:spPr>
          <a:xfrm>
            <a:off x="862399" y="2533486"/>
            <a:ext cx="1024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원인</a:t>
            </a:r>
            <a:endParaRPr lang="ko-KR" altLang="en-US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D69E2-9AEC-D058-F98D-7CA4F1AAC833}"/>
              </a:ext>
            </a:extLst>
          </p:cNvPr>
          <p:cNvSpPr txBox="1"/>
          <p:nvPr/>
        </p:nvSpPr>
        <p:spPr>
          <a:xfrm>
            <a:off x="801372" y="3569459"/>
            <a:ext cx="13686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전날의 주가차트 한가지 자료로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다음날에 주가 상승 예측 </a:t>
            </a:r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한다는게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</a:p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기존에 없던 방식이며 적합하지 않은 것으로 파악 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9E4FDD-AA72-82D8-45AE-AF60D8653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983714"/>
            <a:ext cx="5914512" cy="45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855" y="0"/>
            <a:ext cx="6706003" cy="9396032"/>
            <a:chOff x="-2395527" y="996349"/>
            <a:chExt cx="6706003" cy="93960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37577" t="9587"/>
            <a:stretch/>
          </p:blipFill>
          <p:spPr>
            <a:xfrm>
              <a:off x="-2395527" y="996349"/>
              <a:ext cx="6706003" cy="9396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2399" y="890968"/>
            <a:ext cx="1346667" cy="493714"/>
            <a:chOff x="2172763" y="3131979"/>
            <a:chExt cx="1346667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428564-964B-6F56-4DD8-17AC42EE4ED1}"/>
              </a:ext>
            </a:extLst>
          </p:cNvPr>
          <p:cNvSpPr txBox="1"/>
          <p:nvPr/>
        </p:nvSpPr>
        <p:spPr>
          <a:xfrm>
            <a:off x="844256" y="190500"/>
            <a:ext cx="1470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시사점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D69E2-9AEC-D058-F98D-7CA4F1AAC833}"/>
              </a:ext>
            </a:extLst>
          </p:cNvPr>
          <p:cNvSpPr txBox="1"/>
          <p:nvPr/>
        </p:nvSpPr>
        <p:spPr>
          <a:xfrm>
            <a:off x="795031" y="1866900"/>
            <a:ext cx="152240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정확도가 높지 않지만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과거와 달리 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CNN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으로 기술적 분석을 시도했다는 것이</a:t>
            </a:r>
            <a:endParaRPr lang="en-US" altLang="ko-KR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의미 있으며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다양한 응용 방안이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E898E-3F84-E5DD-DC64-7D8C3BEFC7C8}"/>
              </a:ext>
            </a:extLst>
          </p:cNvPr>
          <p:cNvSpPr txBox="1"/>
          <p:nvPr/>
        </p:nvSpPr>
        <p:spPr>
          <a:xfrm>
            <a:off x="795031" y="3948919"/>
            <a:ext cx="1854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응용방안</a:t>
            </a:r>
            <a:endParaRPr lang="ko-KR" altLang="en-US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88EFC-4469-2D9A-BA8E-D4B456110943}"/>
              </a:ext>
            </a:extLst>
          </p:cNvPr>
          <p:cNvSpPr txBox="1"/>
          <p:nvPr/>
        </p:nvSpPr>
        <p:spPr>
          <a:xfrm>
            <a:off x="795030" y="5143500"/>
            <a:ext cx="172806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기술적 분석에서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패턴 분석을 </a:t>
            </a:r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하게되는데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위에 시도했던 방법을 살짝 변형시켜 </a:t>
            </a:r>
            <a:endParaRPr lang="en-US" altLang="ko-KR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CNN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으로 패턴분석이 가능할 것으로 파악됨 </a:t>
            </a:r>
            <a:endParaRPr lang="en-US" altLang="ko-KR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패턴 분석은 실제로 주가예측시에 시도되는 방법으로 학습 </a:t>
            </a:r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시킬경우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좀도 유의미한 결과</a:t>
            </a:r>
            <a:endParaRPr lang="en-US" altLang="ko-KR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도출 가능</a:t>
            </a:r>
          </a:p>
        </p:txBody>
      </p:sp>
    </p:spTree>
    <p:extLst>
      <p:ext uri="{BB962C8B-B14F-4D97-AF65-F5344CB8AC3E}">
        <p14:creationId xmlns:p14="http://schemas.microsoft.com/office/powerpoint/2010/main" val="181284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7800" y="164058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4AFA72-FB38-75F2-3929-F711ED9308A5}"/>
              </a:ext>
            </a:extLst>
          </p:cNvPr>
          <p:cNvSpPr txBox="1"/>
          <p:nvPr/>
        </p:nvSpPr>
        <p:spPr>
          <a:xfrm>
            <a:off x="1295400" y="105644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응용방안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9B321C-7C20-F699-CC48-A13A808FC5AA}"/>
              </a:ext>
            </a:extLst>
          </p:cNvPr>
          <p:cNvGrpSpPr/>
          <p:nvPr/>
        </p:nvGrpSpPr>
        <p:grpSpPr>
          <a:xfrm>
            <a:off x="1440873" y="2210004"/>
            <a:ext cx="10598381" cy="3949244"/>
            <a:chOff x="4546600" y="4400550"/>
            <a:chExt cx="9194800" cy="286195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3582E1C-2488-58E5-5DCF-333AE4C5E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6600" y="4400550"/>
              <a:ext cx="9194800" cy="14859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FCE1FFC-E10F-9C55-F8CE-F9B1006E9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5852807"/>
              <a:ext cx="9182100" cy="14097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52E565-88D6-762B-17AB-D0E331A5717D}"/>
              </a:ext>
            </a:extLst>
          </p:cNvPr>
          <p:cNvSpPr txBox="1"/>
          <p:nvPr/>
        </p:nvSpPr>
        <p:spPr>
          <a:xfrm>
            <a:off x="1447800" y="6470417"/>
            <a:ext cx="13358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이와 같은 이미지로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단순히 다음날 상승 여부로 분류하는 것이 아닌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</a:p>
          <a:p>
            <a:endParaRPr lang="en-US" altLang="ko-KR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08E62-A1BD-3E8B-60E1-A0FB169F5966}"/>
              </a:ext>
            </a:extLst>
          </p:cNvPr>
          <p:cNvSpPr txBox="1"/>
          <p:nvPr/>
        </p:nvSpPr>
        <p:spPr>
          <a:xfrm>
            <a:off x="622892" y="7736715"/>
            <a:ext cx="163697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1(</a:t>
            </a:r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상승패턴이며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상승마감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 2(</a:t>
            </a:r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상승패턴이며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하락마감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 3(</a:t>
            </a:r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하락패턴이며상승마감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 4(</a:t>
            </a:r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하락패턴이며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하락마감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  5(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횡보패턴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다음과 같이 </a:t>
            </a:r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5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가지 패턴으로 </a:t>
            </a:r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분류할경우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더 정확도 높은 유의미한 결과 도출 가능</a:t>
            </a:r>
          </a:p>
        </p:txBody>
      </p:sp>
    </p:spTree>
    <p:extLst>
      <p:ext uri="{BB962C8B-B14F-4D97-AF65-F5344CB8AC3E}">
        <p14:creationId xmlns:p14="http://schemas.microsoft.com/office/powerpoint/2010/main" val="367358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200" y="4896000"/>
            <a:ext cx="1346667" cy="493714"/>
            <a:chOff x="9820806" y="3131979"/>
            <a:chExt cx="134666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6691339" cy="8921905"/>
            <a:chOff x="0" y="0"/>
            <a:chExt cx="6691339" cy="8921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91339" cy="892190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C514DD-2B04-1EEC-CB5B-672235F8A4CC}"/>
              </a:ext>
            </a:extLst>
          </p:cNvPr>
          <p:cNvSpPr txBox="1"/>
          <p:nvPr/>
        </p:nvSpPr>
        <p:spPr>
          <a:xfrm>
            <a:off x="9466097" y="3580181"/>
            <a:ext cx="4979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THANK YOU</a:t>
            </a:r>
            <a:endParaRPr lang="ko-KR" altLang="en-US" sz="80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2" y="2009879"/>
            <a:ext cx="3361770" cy="11473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4EA524-FFE1-2F2B-9D39-710D40D2904D}"/>
              </a:ext>
            </a:extLst>
          </p:cNvPr>
          <p:cNvSpPr txBox="1"/>
          <p:nvPr/>
        </p:nvSpPr>
        <p:spPr>
          <a:xfrm>
            <a:off x="7010400" y="2247900"/>
            <a:ext cx="3374642" cy="96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54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배경</a:t>
            </a:r>
            <a:endParaRPr lang="en-US" altLang="ko-KR" sz="54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54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모델</a:t>
            </a:r>
            <a:endParaRPr lang="en-US" altLang="ko-KR" sz="54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5400" dirty="0" err="1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전처리</a:t>
            </a:r>
            <a:endParaRPr lang="en-US" altLang="ko-KR" sz="54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54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한계점</a:t>
            </a:r>
            <a:endParaRPr lang="en-US" altLang="ko-KR" sz="54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54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시사점</a:t>
            </a:r>
            <a:endParaRPr lang="en-US" altLang="ko-KR" sz="54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54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응용방안</a:t>
            </a:r>
            <a:endParaRPr lang="en-US" altLang="ko-KR" sz="54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54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54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기본적분석 따라 잡기">
            <a:extLst>
              <a:ext uri="{FF2B5EF4-FFF2-40B4-BE49-F238E27FC236}">
                <a16:creationId xmlns:a16="http://schemas.microsoft.com/office/drawing/2014/main" id="{3554EDF3-D233-E3F0-3AB9-41465C1B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65" y="190500"/>
            <a:ext cx="7388069" cy="55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6706003" cy="9396032"/>
            <a:chOff x="-2395527" y="996349"/>
            <a:chExt cx="6706003" cy="93960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37577" t="9587"/>
            <a:stretch/>
          </p:blipFill>
          <p:spPr>
            <a:xfrm>
              <a:off x="-2395527" y="996349"/>
              <a:ext cx="6706003" cy="9396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2399" y="890968"/>
            <a:ext cx="1346667" cy="493714"/>
            <a:chOff x="2172763" y="3131979"/>
            <a:chExt cx="1346667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428564-964B-6F56-4DD8-17AC42EE4ED1}"/>
              </a:ext>
            </a:extLst>
          </p:cNvPr>
          <p:cNvSpPr txBox="1"/>
          <p:nvPr/>
        </p:nvSpPr>
        <p:spPr>
          <a:xfrm>
            <a:off x="844256" y="190500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배경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02E4E6-FAA5-C72A-33FF-9B9CDBD9D5FF}"/>
              </a:ext>
            </a:extLst>
          </p:cNvPr>
          <p:cNvSpPr txBox="1"/>
          <p:nvPr/>
        </p:nvSpPr>
        <p:spPr>
          <a:xfrm>
            <a:off x="815227" y="1511989"/>
            <a:ext cx="8680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과거 주가 예측 모델 주로 기본적 분석 사용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187164-D1F1-A1BD-F37D-C238E733F90F}"/>
              </a:ext>
            </a:extLst>
          </p:cNvPr>
          <p:cNvSpPr txBox="1"/>
          <p:nvPr/>
        </p:nvSpPr>
        <p:spPr>
          <a:xfrm>
            <a:off x="1143000" y="3873894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1. 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기본적 분석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FEBB4E-914A-5DC4-73E9-5F9FE90FD344}"/>
              </a:ext>
            </a:extLst>
          </p:cNvPr>
          <p:cNvSpPr txBox="1"/>
          <p:nvPr/>
        </p:nvSpPr>
        <p:spPr>
          <a:xfrm>
            <a:off x="2195211" y="4939037"/>
            <a:ext cx="101200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ko-KR" altLang="en-US" sz="3200" b="0" i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주식의 본질가치를 구하는 방법으로 주식의 현재가격을 </a:t>
            </a:r>
            <a:endParaRPr lang="en-US" altLang="ko-KR" sz="3200" b="0" i="0" dirty="0">
              <a:effectLst/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l" fontAlgn="base"/>
            <a:r>
              <a:rPr lang="ko-KR" altLang="en-US" sz="3200" b="0" i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본질가치와 비교를 해서 주가의 움직임을 예상을 한다</a:t>
            </a:r>
            <a:r>
              <a:rPr lang="en-US" altLang="ko-KR" sz="3200" b="0" i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. </a:t>
            </a:r>
            <a:endParaRPr lang="ko-KR" altLang="en-US" sz="3200" b="0" i="0" dirty="0">
              <a:effectLst/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61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8919"/>
            <a:ext cx="6706003" cy="9396032"/>
            <a:chOff x="-2395527" y="996349"/>
            <a:chExt cx="6706003" cy="93960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37577" t="9587"/>
            <a:stretch/>
          </p:blipFill>
          <p:spPr>
            <a:xfrm>
              <a:off x="-2395527" y="996349"/>
              <a:ext cx="6706003" cy="9396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2399" y="890968"/>
            <a:ext cx="1346667" cy="493714"/>
            <a:chOff x="2172763" y="3131979"/>
            <a:chExt cx="1346667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428564-964B-6F56-4DD8-17AC42EE4ED1}"/>
              </a:ext>
            </a:extLst>
          </p:cNvPr>
          <p:cNvSpPr txBox="1"/>
          <p:nvPr/>
        </p:nvSpPr>
        <p:spPr>
          <a:xfrm>
            <a:off x="844256" y="190500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배경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187164-D1F1-A1BD-F37D-C238E733F90F}"/>
              </a:ext>
            </a:extLst>
          </p:cNvPr>
          <p:cNvSpPr txBox="1"/>
          <p:nvPr/>
        </p:nvSpPr>
        <p:spPr>
          <a:xfrm>
            <a:off x="2362200" y="2046748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1. 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기본적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69488F-A486-0A5A-CF77-2B5508DD5EA1}"/>
              </a:ext>
            </a:extLst>
          </p:cNvPr>
          <p:cNvSpPr txBox="1"/>
          <p:nvPr/>
        </p:nvSpPr>
        <p:spPr>
          <a:xfrm>
            <a:off x="2202035" y="3318794"/>
            <a:ext cx="109103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defRPr sz="3200" b="0" i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defRPr>
            </a:lvl1pPr>
          </a:lstStyle>
          <a:p>
            <a:r>
              <a:rPr lang="ko-KR" altLang="en-US" dirty="0"/>
              <a:t>현재 가치가 본질가치보다 낮으면  상승할 것으로 예측의 경우</a:t>
            </a:r>
            <a:endParaRPr lang="en-US" altLang="ko-KR" dirty="0"/>
          </a:p>
          <a:p>
            <a:r>
              <a:rPr lang="ko-KR" altLang="en-US" dirty="0"/>
              <a:t>주식 매입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가치가 본질가치보다 높으면  떨어질 것으로 예측의 경우</a:t>
            </a:r>
            <a:endParaRPr lang="en-US" altLang="ko-KR" dirty="0"/>
          </a:p>
          <a:p>
            <a:r>
              <a:rPr lang="ko-KR" altLang="en-US" dirty="0"/>
              <a:t>주식 매도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AF6242-9301-1FF4-E02C-D3A7EEC49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14" y="5616217"/>
            <a:ext cx="10058400" cy="4605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8095" y="2864376"/>
            <a:ext cx="16361905" cy="7642290"/>
            <a:chOff x="2158095" y="2864376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864376"/>
              <a:ext cx="16361905" cy="764229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69B442A-B712-CD35-447F-E0545DEB3EED}"/>
              </a:ext>
            </a:extLst>
          </p:cNvPr>
          <p:cNvSpPr txBox="1"/>
          <p:nvPr/>
        </p:nvSpPr>
        <p:spPr>
          <a:xfrm>
            <a:off x="1371600" y="1157108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기술적 분석</a:t>
            </a:r>
          </a:p>
        </p:txBody>
      </p:sp>
      <p:grpSp>
        <p:nvGrpSpPr>
          <p:cNvPr id="35" name="그룹 1005">
            <a:extLst>
              <a:ext uri="{FF2B5EF4-FFF2-40B4-BE49-F238E27FC236}">
                <a16:creationId xmlns:a16="http://schemas.microsoft.com/office/drawing/2014/main" id="{155254CD-4D5E-E9CC-5381-157A9F4151A8}"/>
              </a:ext>
            </a:extLst>
          </p:cNvPr>
          <p:cNvGrpSpPr/>
          <p:nvPr/>
        </p:nvGrpSpPr>
        <p:grpSpPr>
          <a:xfrm>
            <a:off x="851183" y="825002"/>
            <a:ext cx="1346667" cy="493714"/>
            <a:chOff x="2172763" y="3131979"/>
            <a:chExt cx="1346667" cy="493714"/>
          </a:xfrm>
        </p:grpSpPr>
        <p:pic>
          <p:nvPicPr>
            <p:cNvPr id="37" name="Object 16">
              <a:extLst>
                <a:ext uri="{FF2B5EF4-FFF2-40B4-BE49-F238E27FC236}">
                  <a16:creationId xmlns:a16="http://schemas.microsoft.com/office/drawing/2014/main" id="{0DF20951-2C08-F986-9E7E-5FA22CFB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F5FEC88-87AA-B24B-1BB1-D0B057F7939B}"/>
              </a:ext>
            </a:extLst>
          </p:cNvPr>
          <p:cNvSpPr txBox="1"/>
          <p:nvPr/>
        </p:nvSpPr>
        <p:spPr>
          <a:xfrm>
            <a:off x="844256" y="190500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배경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BD7BA8-9806-06BB-5237-182C4071D3D5}"/>
              </a:ext>
            </a:extLst>
          </p:cNvPr>
          <p:cNvSpPr txBox="1"/>
          <p:nvPr/>
        </p:nvSpPr>
        <p:spPr>
          <a:xfrm>
            <a:off x="1403063" y="2233351"/>
            <a:ext cx="98921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32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기술적분석방법은 본질가치는 무시를 하고 과거의 주가나 주가하고 관련된 변수들의 움직임을 분석을 해서 앞으로 나타날 주가의 움직임을 예측하는 방법이다</a:t>
            </a:r>
            <a:r>
              <a:rPr lang="en-US" altLang="ko-KR" sz="32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. </a:t>
            </a:r>
            <a:endParaRPr lang="ko-KR" altLang="en-US" sz="32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 descr="종합주가지수 차트 분석, 지수, 주가, 예측, 추세, 상승, 하락, 12월19일">
            <a:extLst>
              <a:ext uri="{FF2B5EF4-FFF2-40B4-BE49-F238E27FC236}">
                <a16:creationId xmlns:a16="http://schemas.microsoft.com/office/drawing/2014/main" id="{E4FD5D4E-831B-6D73-B941-0D396376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4076700"/>
            <a:ext cx="11506200" cy="59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80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4000" y="1741248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4178C9-D137-EAA7-FC50-AEBBDE9E2379}"/>
              </a:ext>
            </a:extLst>
          </p:cNvPr>
          <p:cNvSpPr txBox="1"/>
          <p:nvPr/>
        </p:nvSpPr>
        <p:spPr>
          <a:xfrm>
            <a:off x="1371600" y="1157108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기본적 분석과 기술적 분석 비교</a:t>
            </a:r>
            <a:endParaRPr lang="ko-KR" altLang="en-US" sz="4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72FA0A-A7D1-1A96-30F0-9FDE55272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658584"/>
            <a:ext cx="15136794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1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8095" y="2864375"/>
            <a:ext cx="40236927" cy="23784675"/>
            <a:chOff x="2158095" y="2864376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864376"/>
              <a:ext cx="16361905" cy="7642290"/>
            </a:xfrm>
            <a:prstGeom prst="rect">
              <a:avLst/>
            </a:prstGeom>
          </p:spPr>
        </p:pic>
      </p:grpSp>
      <p:grpSp>
        <p:nvGrpSpPr>
          <p:cNvPr id="35" name="그룹 1005">
            <a:extLst>
              <a:ext uri="{FF2B5EF4-FFF2-40B4-BE49-F238E27FC236}">
                <a16:creationId xmlns:a16="http://schemas.microsoft.com/office/drawing/2014/main" id="{155254CD-4D5E-E9CC-5381-157A9F4151A8}"/>
              </a:ext>
            </a:extLst>
          </p:cNvPr>
          <p:cNvGrpSpPr/>
          <p:nvPr/>
        </p:nvGrpSpPr>
        <p:grpSpPr>
          <a:xfrm>
            <a:off x="851183" y="825002"/>
            <a:ext cx="1346667" cy="493714"/>
            <a:chOff x="2172763" y="3131979"/>
            <a:chExt cx="1346667" cy="493714"/>
          </a:xfrm>
        </p:grpSpPr>
        <p:pic>
          <p:nvPicPr>
            <p:cNvPr id="37" name="Object 16">
              <a:extLst>
                <a:ext uri="{FF2B5EF4-FFF2-40B4-BE49-F238E27FC236}">
                  <a16:creationId xmlns:a16="http://schemas.microsoft.com/office/drawing/2014/main" id="{0DF20951-2C08-F986-9E7E-5FA22CFB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F5FEC88-87AA-B24B-1BB1-D0B057F7939B}"/>
              </a:ext>
            </a:extLst>
          </p:cNvPr>
          <p:cNvSpPr txBox="1"/>
          <p:nvPr/>
        </p:nvSpPr>
        <p:spPr>
          <a:xfrm>
            <a:off x="844256" y="190500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배경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BD7BA8-9806-06BB-5237-182C4071D3D5}"/>
              </a:ext>
            </a:extLst>
          </p:cNvPr>
          <p:cNvSpPr txBox="1"/>
          <p:nvPr/>
        </p:nvSpPr>
        <p:spPr>
          <a:xfrm>
            <a:off x="1403063" y="2233351"/>
            <a:ext cx="989214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</a:t>
            </a:r>
            <a:endParaRPr lang="ko-KR" altLang="en-US" sz="32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24005-CA67-EA05-8369-19D9B6A9AB66}"/>
              </a:ext>
            </a:extLst>
          </p:cNvPr>
          <p:cNvSpPr txBox="1"/>
          <p:nvPr/>
        </p:nvSpPr>
        <p:spPr>
          <a:xfrm>
            <a:off x="1375354" y="1717866"/>
            <a:ext cx="15087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기존과 다르게 기술적 분석으로 주가 예측 모델을 개발도 필요함</a:t>
            </a:r>
          </a:p>
        </p:txBody>
      </p:sp>
      <p:pic>
        <p:nvPicPr>
          <p:cNvPr id="4102" name="Picture 6" descr="CNN, Convolutional Neural Network 요약">
            <a:extLst>
              <a:ext uri="{FF2B5EF4-FFF2-40B4-BE49-F238E27FC236}">
                <a16:creationId xmlns:a16="http://schemas.microsoft.com/office/drawing/2014/main" id="{E3460A5E-3C1F-0666-6EF9-55D5C63D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25045"/>
            <a:ext cx="12553716" cy="53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8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2">
            <a:extLst>
              <a:ext uri="{FF2B5EF4-FFF2-40B4-BE49-F238E27FC236}">
                <a16:creationId xmlns:a16="http://schemas.microsoft.com/office/drawing/2014/main" id="{05817D90-513D-5541-AEA2-4F2A327ED1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7577" t="9587"/>
          <a:stretch/>
        </p:blipFill>
        <p:spPr>
          <a:xfrm>
            <a:off x="0" y="-18919"/>
            <a:ext cx="6706003" cy="9396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0600" y="1313770"/>
            <a:ext cx="1346667" cy="493714"/>
            <a:chOff x="2172763" y="3131979"/>
            <a:chExt cx="134666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6366893-805C-2899-44E5-CAB1E594F78D}"/>
              </a:ext>
            </a:extLst>
          </p:cNvPr>
          <p:cNvSpPr txBox="1"/>
          <p:nvPr/>
        </p:nvSpPr>
        <p:spPr>
          <a:xfrm>
            <a:off x="990600" y="6477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전처리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08889-1652-E64B-88CE-5DE217DD1DAB}"/>
              </a:ext>
            </a:extLst>
          </p:cNvPr>
          <p:cNvSpPr txBox="1"/>
          <p:nvPr/>
        </p:nvSpPr>
        <p:spPr>
          <a:xfrm>
            <a:off x="990600" y="1938870"/>
            <a:ext cx="11201400" cy="85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x-none" altLang="en-US"/>
              <a:t>비트코인</a:t>
            </a:r>
            <a:r>
              <a:rPr kumimoji="1" lang="ko-KR" altLang="en-US"/>
              <a:t> 차트 이미지 </a:t>
            </a:r>
            <a:r>
              <a:rPr kumimoji="1" lang="ko-KR" altLang="en-US" dirty="0"/>
              <a:t>데이터를 구할 수 없어서 직접 데이터를 만들기로 결정하였습니다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그래프를 그리기 위해서는 먼저 그래프를 그릴 데이터가 필요한데 저희는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분에 한 </a:t>
            </a:r>
            <a:r>
              <a:rPr kumimoji="1" lang="ko-KR" altLang="en-US" dirty="0" err="1"/>
              <a:t>캔들씩</a:t>
            </a:r>
            <a:r>
              <a:rPr kumimoji="1" lang="ko-KR" altLang="en-US" dirty="0"/>
              <a:t> 생성되는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분봉 비트코인 차트 데이터를 *</a:t>
            </a:r>
            <a:r>
              <a:rPr kumimoji="1" lang="ko-KR" altLang="en-US" dirty="0" err="1"/>
              <a:t>업비트에서</a:t>
            </a:r>
            <a:r>
              <a:rPr kumimoji="1" lang="ko-KR" altLang="en-US" dirty="0"/>
              <a:t> 제공하는 </a:t>
            </a:r>
            <a:r>
              <a:rPr kumimoji="1" lang="en-US" altLang="ko-KR" dirty="0" err="1"/>
              <a:t>pyupbit</a:t>
            </a:r>
            <a:r>
              <a:rPr kumimoji="1" lang="ko-KR" altLang="en-US" dirty="0"/>
              <a:t>라이브러리를 통해 가져왔습니다</a:t>
            </a:r>
            <a:r>
              <a:rPr kumimoji="1" lang="en-US" altLang="ko-KR" dirty="0"/>
              <a:t>.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endParaRPr kumimoji="1" lang="en-US" altLang="x-none" dirty="0"/>
          </a:p>
          <a:p>
            <a:endParaRPr kumimoji="1" lang="en-US" altLang="x-none" dirty="0"/>
          </a:p>
          <a:p>
            <a:endParaRPr kumimoji="1" lang="en-US" altLang="x-none" dirty="0"/>
          </a:p>
          <a:p>
            <a:endParaRPr kumimoji="1" lang="en-US" altLang="x-none" dirty="0"/>
          </a:p>
          <a:p>
            <a:endParaRPr kumimoji="1" lang="en-US" altLang="x-none" dirty="0"/>
          </a:p>
          <a:p>
            <a:endParaRPr kumimoji="1" lang="en-US" altLang="x-none" dirty="0"/>
          </a:p>
          <a:p>
            <a:endParaRPr kumimoji="1" lang="en-US" altLang="x-none" dirty="0"/>
          </a:p>
          <a:p>
            <a:endParaRPr kumimoji="1" lang="en-US" altLang="x-none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그렇게 </a:t>
            </a:r>
            <a:r>
              <a:rPr kumimoji="1" lang="en-US" altLang="ko-KR" dirty="0"/>
              <a:t>2017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26</a:t>
            </a:r>
            <a:r>
              <a:rPr kumimoji="1" lang="ko-KR" altLang="en-US" dirty="0"/>
              <a:t>일부터 </a:t>
            </a:r>
            <a:r>
              <a:rPr kumimoji="1" lang="en-US" altLang="ko-KR" dirty="0"/>
              <a:t>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29</a:t>
            </a:r>
            <a:r>
              <a:rPr kumimoji="1" lang="ko-KR" altLang="en-US" dirty="0"/>
              <a:t>일까지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분 간격으로 비트코인 가격을 나타내는 데이터를 생성하였습니다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80496</a:t>
            </a:r>
            <a:r>
              <a:rPr kumimoji="1" lang="ko-KR" altLang="en-US" dirty="0"/>
              <a:t>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x-none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58D84-9078-064F-8CA1-AC80F1986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1313770"/>
            <a:ext cx="5105400" cy="550548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2E6FB4-8EE0-BE46-B6DB-6FD35FF133DB}"/>
              </a:ext>
            </a:extLst>
          </p:cNvPr>
          <p:cNvGrpSpPr/>
          <p:nvPr/>
        </p:nvGrpSpPr>
        <p:grpSpPr>
          <a:xfrm>
            <a:off x="1371600" y="7588071"/>
            <a:ext cx="6825527" cy="1905000"/>
            <a:chOff x="10866331" y="8039100"/>
            <a:chExt cx="6825527" cy="1905000"/>
          </a:xfrm>
        </p:grpSpPr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C5494DEF-7D4C-DF4C-9BAD-07200CAFD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093"/>
            <a:stretch/>
          </p:blipFill>
          <p:spPr>
            <a:xfrm>
              <a:off x="10884658" y="9029700"/>
              <a:ext cx="6807200" cy="914400"/>
            </a:xfrm>
            <a:prstGeom prst="rect">
              <a:avLst/>
            </a:prstGeom>
          </p:spPr>
        </p:pic>
        <p:pic>
          <p:nvPicPr>
            <p:cNvPr id="10" name="그림 9" descr="테이블이(가) 표시된 사진&#10;&#10;자동 생성된 설명">
              <a:extLst>
                <a:ext uri="{FF2B5EF4-FFF2-40B4-BE49-F238E27FC236}">
                  <a16:creationId xmlns:a16="http://schemas.microsoft.com/office/drawing/2014/main" id="{6C8070D4-5670-F546-A1A0-84F39CBA1E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73" t="2" r="373" b="69766"/>
            <a:stretch/>
          </p:blipFill>
          <p:spPr>
            <a:xfrm>
              <a:off x="10866331" y="8039100"/>
              <a:ext cx="6807200" cy="99060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A75B92-CC00-8545-A9C0-2DDF6DC4E81F}"/>
              </a:ext>
            </a:extLst>
          </p:cNvPr>
          <p:cNvGrpSpPr/>
          <p:nvPr/>
        </p:nvGrpSpPr>
        <p:grpSpPr>
          <a:xfrm>
            <a:off x="1371600" y="3212045"/>
            <a:ext cx="5052510" cy="3529041"/>
            <a:chOff x="7848600" y="2949872"/>
            <a:chExt cx="10160000" cy="7541195"/>
          </a:xfrm>
        </p:grpSpPr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C637E216-F5C4-D243-86C9-77778F190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" b="45551"/>
            <a:stretch/>
          </p:blipFill>
          <p:spPr>
            <a:xfrm>
              <a:off x="7848600" y="2949872"/>
              <a:ext cx="10160000" cy="4189070"/>
            </a:xfrm>
            <a:prstGeom prst="rect">
              <a:avLst/>
            </a:prstGeom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D0F27278-6CF5-E647-99E5-0A64A4989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718" b="-1059"/>
            <a:stretch/>
          </p:blipFill>
          <p:spPr>
            <a:xfrm>
              <a:off x="7848600" y="7138942"/>
              <a:ext cx="10160000" cy="33521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8BC9B9-5108-EF40-B290-4C72A26E07BC}"/>
              </a:ext>
            </a:extLst>
          </p:cNvPr>
          <p:cNvSpPr txBox="1"/>
          <p:nvPr/>
        </p:nvSpPr>
        <p:spPr>
          <a:xfrm>
            <a:off x="11959389" y="9622622"/>
            <a:ext cx="655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200" dirty="0"/>
              <a:t>*</a:t>
            </a:r>
            <a:r>
              <a:rPr kumimoji="1" lang="ko-KR" altLang="en-US" sz="1200" dirty="0"/>
              <a:t> </a:t>
            </a:r>
            <a:r>
              <a:rPr lang="ko-KR" altLang="en-US" sz="1200" dirty="0" err="1"/>
              <a:t>업비트에서</a:t>
            </a:r>
            <a:r>
              <a:rPr lang="ko-KR" altLang="en-US" sz="1200" dirty="0"/>
              <a:t> 과거 데이터를 연속으로 가져오는 </a:t>
            </a:r>
            <a:r>
              <a:rPr lang="ko-KR" altLang="en-US" sz="1200"/>
              <a:t>코드 참조    </a:t>
            </a:r>
            <a:endParaRPr lang="en-US" altLang="ko-KR" sz="1200" dirty="0"/>
          </a:p>
          <a:p>
            <a:r>
              <a:rPr lang="en" altLang="x-none" sz="1200" dirty="0">
                <a:hlinkClick r:id="rId8"/>
              </a:rPr>
              <a:t>System_trading_ex/get_upbit_ticks.py at main · multizone-quant/System_trading_ex (github.com)</a:t>
            </a:r>
            <a:endParaRPr kumimoji="1" lang="x-none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8919"/>
            <a:ext cx="6706003" cy="9396032"/>
            <a:chOff x="-2395527" y="996349"/>
            <a:chExt cx="6706003" cy="93960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37577" t="9587"/>
            <a:stretch/>
          </p:blipFill>
          <p:spPr>
            <a:xfrm>
              <a:off x="-2395527" y="996349"/>
              <a:ext cx="6706003" cy="9396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2399" y="890968"/>
            <a:ext cx="1346667" cy="493714"/>
            <a:chOff x="2172763" y="3131979"/>
            <a:chExt cx="1346667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56C273-48A1-6343-922B-7F7BA6780DBB}"/>
              </a:ext>
            </a:extLst>
          </p:cNvPr>
          <p:cNvSpPr txBox="1"/>
          <p:nvPr/>
        </p:nvSpPr>
        <p:spPr>
          <a:xfrm>
            <a:off x="685800" y="306828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전처리</a:t>
            </a:r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B5DAB-2D1C-2146-8254-D0D1740088E6}"/>
              </a:ext>
            </a:extLst>
          </p:cNvPr>
          <p:cNvSpPr txBox="1"/>
          <p:nvPr/>
        </p:nvSpPr>
        <p:spPr>
          <a:xfrm>
            <a:off x="685800" y="1384682"/>
            <a:ext cx="11201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x-none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 데이터를 하루치 단위로 나누기 위해 </a:t>
            </a:r>
            <a:r>
              <a:rPr kumimoji="1" lang="en-US" altLang="ko-KR" dirty="0"/>
              <a:t>48</a:t>
            </a:r>
            <a:r>
              <a:rPr kumimoji="1" lang="ko-KR" altLang="en-US" dirty="0"/>
              <a:t>행을 한개의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로 나누는 작업을 진행하였습니다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      그 결과 </a:t>
            </a:r>
            <a:r>
              <a:rPr kumimoji="1" lang="en-US" altLang="ko-KR" dirty="0"/>
              <a:t>1677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파일을 생성하였습니다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x-none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다음 </a:t>
            </a:r>
            <a:r>
              <a:rPr kumimoji="1" lang="en-US" altLang="ko-KR" dirty="0"/>
              <a:t>1677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파일을 그래프화하는 작업을 진행하였습니다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r>
              <a:rPr kumimoji="1" lang="en-US" altLang="ko-KR" dirty="0" err="1"/>
              <a:t>mplfinanace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라이브러리를 활용하여 각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파일 당 한개의 그래프를 생성하고 저장하였습니다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결과 </a:t>
            </a:r>
            <a:r>
              <a:rPr kumimoji="1" lang="en-US" altLang="ko-KR" dirty="0"/>
              <a:t>1677</a:t>
            </a:r>
            <a:r>
              <a:rPr kumimoji="1" lang="ko-KR" altLang="en-US" dirty="0"/>
              <a:t>개의 이미지 데이터를 만들었습니다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마지막으로 저희의 프로젝트는 지도학습이기 때문에 </a:t>
            </a:r>
            <a:r>
              <a:rPr kumimoji="1" lang="en-US" altLang="ko-KR" dirty="0"/>
              <a:t>y</a:t>
            </a:r>
            <a:r>
              <a:rPr kumimoji="1" lang="ko-KR" altLang="en-US" dirty="0"/>
              <a:t>값이 필요하였습니다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</a:t>
            </a:r>
            <a:r>
              <a:rPr kumimoji="1" lang="en-US" altLang="ko-KR" dirty="0" err="1"/>
              <a:t>investing.com</a:t>
            </a:r>
            <a:r>
              <a:rPr kumimoji="1" lang="ko-KR" altLang="en-US" dirty="0"/>
              <a:t> 사이트에 </a:t>
            </a:r>
            <a:r>
              <a:rPr kumimoji="1" lang="en-US" altLang="ko-KR" dirty="0"/>
              <a:t>historical data </a:t>
            </a:r>
            <a:r>
              <a:rPr kumimoji="1" lang="ko-KR" altLang="en-US" dirty="0"/>
              <a:t>기능을 통해 </a:t>
            </a:r>
            <a:r>
              <a:rPr kumimoji="1" lang="en-US" altLang="ko-KR" dirty="0"/>
              <a:t>2017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26</a:t>
            </a:r>
            <a:r>
              <a:rPr kumimoji="1" lang="ko-KR" altLang="en-US" dirty="0"/>
              <a:t>일부터 </a:t>
            </a:r>
            <a:r>
              <a:rPr kumimoji="1" lang="en-US" altLang="ko-KR" dirty="0"/>
              <a:t>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29</a:t>
            </a:r>
            <a:r>
              <a:rPr kumimoji="1" lang="ko-KR" altLang="en-US" dirty="0"/>
              <a:t>일까지 비트코인 가격 데이터를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파일 형태로 받아와 전날 대비 등락을 알려주는 </a:t>
            </a:r>
            <a:r>
              <a:rPr kumimoji="1" lang="en-US" altLang="ko-KR" dirty="0"/>
              <a:t>Change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column</a:t>
            </a:r>
            <a:r>
              <a:rPr kumimoji="1" lang="ko-KR" altLang="en-US" dirty="0"/>
              <a:t>을 활용하여 </a:t>
            </a:r>
            <a:r>
              <a:rPr kumimoji="1" lang="en-US" altLang="ko-KR" dirty="0"/>
              <a:t>1</a:t>
            </a:r>
            <a:r>
              <a:rPr kumimoji="1" lang="ko-KR" altLang="en-US" dirty="0"/>
              <a:t>프로 이상 상승하면 </a:t>
            </a:r>
            <a:r>
              <a:rPr kumimoji="1" lang="en-US" altLang="ko-KR" dirty="0"/>
              <a:t>‘2’,</a:t>
            </a:r>
            <a:r>
              <a:rPr kumimoji="1" lang="ko-KR" altLang="en-US" dirty="0"/>
              <a:t> </a:t>
            </a:r>
            <a:r>
              <a:rPr kumimoji="1" lang="en-US" altLang="ko-KR" dirty="0"/>
              <a:t>-1</a:t>
            </a:r>
            <a:r>
              <a:rPr kumimoji="1" lang="ko-KR" altLang="en-US" dirty="0"/>
              <a:t>프로에서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프로 사이이면 </a:t>
            </a:r>
            <a:r>
              <a:rPr kumimoji="1" lang="en-US" altLang="ko-KR" dirty="0"/>
              <a:t>‘1’,</a:t>
            </a:r>
            <a:r>
              <a:rPr kumimoji="1" lang="ko-KR" altLang="en-US" dirty="0"/>
              <a:t> </a:t>
            </a:r>
            <a:r>
              <a:rPr kumimoji="1" lang="en-US" altLang="ko-KR" dirty="0"/>
              <a:t>-1</a:t>
            </a:r>
            <a:r>
              <a:rPr kumimoji="1" lang="ko-KR" altLang="en-US" dirty="0"/>
              <a:t>프로보다 떨어지면 </a:t>
            </a:r>
            <a:r>
              <a:rPr kumimoji="1" lang="en-US" altLang="ko-KR" dirty="0"/>
              <a:t>‘0’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라벨링을</a:t>
            </a:r>
            <a:r>
              <a:rPr kumimoji="1" lang="ko-KR" altLang="en-US" dirty="0"/>
              <a:t> 진행하였습니다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en-US" altLang="x-none" dirty="0"/>
          </a:p>
          <a:p>
            <a:pPr marL="285750" indent="-285750">
              <a:buFontTx/>
              <a:buChar char="-"/>
            </a:pPr>
            <a:endParaRPr kumimoji="1" lang="x-none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D6F93A-CD97-504F-B0CD-E96338186C5A}"/>
              </a:ext>
            </a:extLst>
          </p:cNvPr>
          <p:cNvGrpSpPr/>
          <p:nvPr/>
        </p:nvGrpSpPr>
        <p:grpSpPr>
          <a:xfrm>
            <a:off x="1066800" y="2340620"/>
            <a:ext cx="5867400" cy="2039743"/>
            <a:chOff x="4470400" y="4830939"/>
            <a:chExt cx="9295431" cy="28730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E4A25C-164A-9F41-8507-C5CB8F68D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47" t="35365" r="172"/>
            <a:stretch/>
          </p:blipFill>
          <p:spPr>
            <a:xfrm>
              <a:off x="4470400" y="4830939"/>
              <a:ext cx="9271001" cy="14365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9581F30-DCE7-5945-A6FE-FA2BB74AD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71"/>
            <a:stretch/>
          </p:blipFill>
          <p:spPr>
            <a:xfrm>
              <a:off x="4494831" y="6267450"/>
              <a:ext cx="9271000" cy="143651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D99F63-F721-9448-810A-B170042CEF79}"/>
              </a:ext>
            </a:extLst>
          </p:cNvPr>
          <p:cNvGrpSpPr/>
          <p:nvPr/>
        </p:nvGrpSpPr>
        <p:grpSpPr>
          <a:xfrm>
            <a:off x="1082221" y="5134054"/>
            <a:ext cx="6157380" cy="1982744"/>
            <a:chOff x="4546600" y="4400550"/>
            <a:chExt cx="9194800" cy="286195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09C42CB-6239-BE45-88C6-49704BC6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6600" y="4400550"/>
              <a:ext cx="9194800" cy="14859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587CEE5-D09D-604F-B2A4-6F85E6A7E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5852807"/>
              <a:ext cx="9182100" cy="140970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6DB3A1AC-8CF8-9944-B8BC-942A2F7797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599" y="1137825"/>
            <a:ext cx="4471601" cy="4411444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BD51B-6E65-0B46-BFE0-CDF72183A09A}"/>
              </a:ext>
            </a:extLst>
          </p:cNvPr>
          <p:cNvGrpSpPr/>
          <p:nvPr/>
        </p:nvGrpSpPr>
        <p:grpSpPr>
          <a:xfrm>
            <a:off x="1038726" y="8376592"/>
            <a:ext cx="6692900" cy="1123950"/>
            <a:chOff x="5791200" y="4794250"/>
            <a:chExt cx="6692900" cy="112395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40BE5FF-9128-6E45-8D41-A5DBA2C5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900" y="4794250"/>
              <a:ext cx="6680200" cy="6985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820602B-D818-2148-B5EF-D94C096A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5448300"/>
              <a:ext cx="66802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20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767</Words>
  <Application>Microsoft Office PowerPoint</Application>
  <PresentationFormat>사용자 지정</PresentationFormat>
  <Paragraphs>136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나눔명조OTF ExtraBold</vt:lpstr>
      <vt:lpstr>배달의민족 연성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 민균</cp:lastModifiedBy>
  <cp:revision>18</cp:revision>
  <dcterms:created xsi:type="dcterms:W3CDTF">2022-05-16T23:42:30Z</dcterms:created>
  <dcterms:modified xsi:type="dcterms:W3CDTF">2022-05-17T15:37:06Z</dcterms:modified>
</cp:coreProperties>
</file>