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10287000" cx="18288000"/>
  <p:notesSz cx="10287000" cy="18288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onqIcMoWjIAFq8vUZRIFkASq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310E3-1658-4BC8-BC0D-AD150032DC18}">
  <a:tblStyle styleId="{E98310E3-1658-4BC8-BC0D-AD150032DC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 b="off" i="off"/>
      <a:tcStyle>
        <a:fill>
          <a:solidFill>
            <a:srgbClr val="DEE7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E7D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6787F4F2-DE78-4298-94C4-2342138E831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elog.io/@chulhongsung/RBM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af00ad8a2_0_4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12af00ad8a2_0_4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af00ad8a2_0_6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12af00ad8a2_0_6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af00ad8a2_0_7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12af00ad8a2_0_7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af00ad8a2_0_13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g12af00ad8a2_0_13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af00ad8a2_0_16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12af00ad8a2_0_16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af00ad8a2_0_15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1300" u="sng">
                <a:solidFill>
                  <a:schemeClr val="hlink"/>
                </a:solidFill>
                <a:hlinkClick r:id="rId2"/>
              </a:rPr>
              <a:t>https://velog.io/@chulhongsung/RBM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 sz="1300">
                <a:solidFill>
                  <a:schemeClr val="dk1"/>
                </a:solidFill>
              </a:rPr>
              <a:t>https://medium.com/@ahnchan2/%EC%B4%88%EB%B3%B4%EC%9E%90%EC%9A%A9-rbm-restricted-boltzmann-machines-%ED%8A%9C%ED%86%A0%EB%A6%AC%EC%96%BC-791ce740a2f0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448" name="Google Shape;448;g12af00ad8a2_0_15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2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2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p2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p2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0.png"/><Relationship Id="rId4" Type="http://schemas.openxmlformats.org/officeDocument/2006/relationships/image" Target="../media/image6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1.png"/><Relationship Id="rId5" Type="http://schemas.openxmlformats.org/officeDocument/2006/relationships/image" Target="../media/image7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3.png"/><Relationship Id="rId5" Type="http://schemas.openxmlformats.org/officeDocument/2006/relationships/image" Target="../media/image7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0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0.png"/><Relationship Id="rId4" Type="http://schemas.openxmlformats.org/officeDocument/2006/relationships/image" Target="../media/image78.png"/><Relationship Id="rId5" Type="http://schemas.openxmlformats.org/officeDocument/2006/relationships/image" Target="../media/image8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0.png"/><Relationship Id="rId4" Type="http://schemas.openxmlformats.org/officeDocument/2006/relationships/image" Target="../media/image77.png"/><Relationship Id="rId5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Relationship Id="rId4" Type="http://schemas.openxmlformats.org/officeDocument/2006/relationships/image" Target="../media/image81.png"/><Relationship Id="rId5" Type="http://schemas.openxmlformats.org/officeDocument/2006/relationships/image" Target="../media/image63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0.png"/><Relationship Id="rId4" Type="http://schemas.openxmlformats.org/officeDocument/2006/relationships/image" Target="../media/image79.png"/><Relationship Id="rId9" Type="http://schemas.openxmlformats.org/officeDocument/2006/relationships/image" Target="../media/image8.png"/><Relationship Id="rId5" Type="http://schemas.openxmlformats.org/officeDocument/2006/relationships/image" Target="../media/image85.png"/><Relationship Id="rId6" Type="http://schemas.openxmlformats.org/officeDocument/2006/relationships/image" Target="../media/image84.png"/><Relationship Id="rId7" Type="http://schemas.openxmlformats.org/officeDocument/2006/relationships/image" Target="../media/image80.png"/><Relationship Id="rId8" Type="http://schemas.openxmlformats.org/officeDocument/2006/relationships/image" Target="../media/image6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0.png"/><Relationship Id="rId4" Type="http://schemas.openxmlformats.org/officeDocument/2006/relationships/image" Target="../media/image8.png"/><Relationship Id="rId5" Type="http://schemas.openxmlformats.org/officeDocument/2006/relationships/image" Target="../media/image8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0.png"/><Relationship Id="rId4" Type="http://schemas.openxmlformats.org/officeDocument/2006/relationships/image" Target="../media/image8.png"/><Relationship Id="rId5" Type="http://schemas.openxmlformats.org/officeDocument/2006/relationships/image" Target="../media/image83.png"/><Relationship Id="rId6" Type="http://schemas.openxmlformats.org/officeDocument/2006/relationships/hyperlink" Target="https://deeplearning4j.org/linear-regress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60.png"/><Relationship Id="rId5" Type="http://schemas.openxmlformats.org/officeDocument/2006/relationships/hyperlink" Target="https://ko.wikipedia.org/wiki/%EC%82%AC%EC%9A%A9%EC%9E%90_(%EC%BB%B4%ED%93%A8%ED%8C%85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9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8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11" Type="http://schemas.openxmlformats.org/officeDocument/2006/relationships/image" Target="../media/image96.png"/><Relationship Id="rId10" Type="http://schemas.openxmlformats.org/officeDocument/2006/relationships/image" Target="../media/image94.pn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6.png"/><Relationship Id="rId22" Type="http://schemas.openxmlformats.org/officeDocument/2006/relationships/image" Target="../media/image116.png"/><Relationship Id="rId21" Type="http://schemas.openxmlformats.org/officeDocument/2006/relationships/image" Target="../media/image109.png"/><Relationship Id="rId24" Type="http://schemas.openxmlformats.org/officeDocument/2006/relationships/image" Target="../media/image118.png"/><Relationship Id="rId23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3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Relationship Id="rId26" Type="http://schemas.openxmlformats.org/officeDocument/2006/relationships/image" Target="../media/image114.png"/><Relationship Id="rId25" Type="http://schemas.openxmlformats.org/officeDocument/2006/relationships/image" Target="../media/image117.png"/><Relationship Id="rId5" Type="http://schemas.openxmlformats.org/officeDocument/2006/relationships/image" Target="../media/image95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106.png"/><Relationship Id="rId11" Type="http://schemas.openxmlformats.org/officeDocument/2006/relationships/image" Target="../media/image100.png"/><Relationship Id="rId10" Type="http://schemas.openxmlformats.org/officeDocument/2006/relationships/image" Target="../media/image102.png"/><Relationship Id="rId13" Type="http://schemas.openxmlformats.org/officeDocument/2006/relationships/image" Target="../media/image103.png"/><Relationship Id="rId12" Type="http://schemas.openxmlformats.org/officeDocument/2006/relationships/image" Target="../media/image104.png"/><Relationship Id="rId15" Type="http://schemas.openxmlformats.org/officeDocument/2006/relationships/image" Target="../media/image107.png"/><Relationship Id="rId14" Type="http://schemas.openxmlformats.org/officeDocument/2006/relationships/image" Target="../media/image105.png"/><Relationship Id="rId17" Type="http://schemas.openxmlformats.org/officeDocument/2006/relationships/image" Target="../media/image110.png"/><Relationship Id="rId16" Type="http://schemas.openxmlformats.org/officeDocument/2006/relationships/image" Target="../media/image108.png"/><Relationship Id="rId19" Type="http://schemas.openxmlformats.org/officeDocument/2006/relationships/image" Target="../media/image112.png"/><Relationship Id="rId18" Type="http://schemas.openxmlformats.org/officeDocument/2006/relationships/image" Target="../media/image111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4.png"/><Relationship Id="rId22" Type="http://schemas.openxmlformats.org/officeDocument/2006/relationships/image" Target="../media/image136.png"/><Relationship Id="rId21" Type="http://schemas.openxmlformats.org/officeDocument/2006/relationships/image" Target="../media/image135.png"/><Relationship Id="rId24" Type="http://schemas.openxmlformats.org/officeDocument/2006/relationships/image" Target="../media/image133.png"/><Relationship Id="rId23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5.png"/><Relationship Id="rId4" Type="http://schemas.openxmlformats.org/officeDocument/2006/relationships/image" Target="../media/image122.png"/><Relationship Id="rId9" Type="http://schemas.openxmlformats.org/officeDocument/2006/relationships/image" Target="../media/image124.png"/><Relationship Id="rId26" Type="http://schemas.openxmlformats.org/officeDocument/2006/relationships/image" Target="../media/image8.png"/><Relationship Id="rId25" Type="http://schemas.openxmlformats.org/officeDocument/2006/relationships/image" Target="../media/image151.png"/><Relationship Id="rId5" Type="http://schemas.openxmlformats.org/officeDocument/2006/relationships/image" Target="../media/image13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11" Type="http://schemas.openxmlformats.org/officeDocument/2006/relationships/image" Target="../media/image125.png"/><Relationship Id="rId10" Type="http://schemas.openxmlformats.org/officeDocument/2006/relationships/image" Target="../media/image123.png"/><Relationship Id="rId13" Type="http://schemas.openxmlformats.org/officeDocument/2006/relationships/image" Target="../media/image128.png"/><Relationship Id="rId12" Type="http://schemas.openxmlformats.org/officeDocument/2006/relationships/image" Target="../media/image130.png"/><Relationship Id="rId15" Type="http://schemas.openxmlformats.org/officeDocument/2006/relationships/image" Target="../media/image139.png"/><Relationship Id="rId14" Type="http://schemas.openxmlformats.org/officeDocument/2006/relationships/image" Target="../media/image127.png"/><Relationship Id="rId17" Type="http://schemas.openxmlformats.org/officeDocument/2006/relationships/image" Target="../media/image129.png"/><Relationship Id="rId16" Type="http://schemas.openxmlformats.org/officeDocument/2006/relationships/image" Target="../media/image143.png"/><Relationship Id="rId19" Type="http://schemas.openxmlformats.org/officeDocument/2006/relationships/image" Target="../media/image131.png"/><Relationship Id="rId18" Type="http://schemas.openxmlformats.org/officeDocument/2006/relationships/image" Target="../media/image1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2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11" Type="http://schemas.openxmlformats.org/officeDocument/2006/relationships/image" Target="../media/image150.png"/><Relationship Id="rId10" Type="http://schemas.openxmlformats.org/officeDocument/2006/relationships/image" Target="../media/image146.png"/><Relationship Id="rId13" Type="http://schemas.openxmlformats.org/officeDocument/2006/relationships/image" Target="../media/image152.png"/><Relationship Id="rId12" Type="http://schemas.openxmlformats.org/officeDocument/2006/relationships/image" Target="../media/image14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6.png"/><Relationship Id="rId13" Type="http://schemas.openxmlformats.org/officeDocument/2006/relationships/image" Target="../media/image1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22" Type="http://schemas.openxmlformats.org/officeDocument/2006/relationships/image" Target="../media/image48.png"/><Relationship Id="rId21" Type="http://schemas.openxmlformats.org/officeDocument/2006/relationships/image" Target="../media/image54.png"/><Relationship Id="rId24" Type="http://schemas.openxmlformats.org/officeDocument/2006/relationships/image" Target="../media/image42.png"/><Relationship Id="rId2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26" Type="http://schemas.openxmlformats.org/officeDocument/2006/relationships/image" Target="../media/image55.png"/><Relationship Id="rId25" Type="http://schemas.openxmlformats.org/officeDocument/2006/relationships/image" Target="../media/image46.png"/><Relationship Id="rId28" Type="http://schemas.openxmlformats.org/officeDocument/2006/relationships/image" Target="../media/image45.png"/><Relationship Id="rId27" Type="http://schemas.openxmlformats.org/officeDocument/2006/relationships/image" Target="../media/image43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29" Type="http://schemas.openxmlformats.org/officeDocument/2006/relationships/image" Target="../media/image44.png"/><Relationship Id="rId7" Type="http://schemas.openxmlformats.org/officeDocument/2006/relationships/image" Target="../media/image22.png"/><Relationship Id="rId8" Type="http://schemas.openxmlformats.org/officeDocument/2006/relationships/image" Target="../media/image31.png"/><Relationship Id="rId31" Type="http://schemas.openxmlformats.org/officeDocument/2006/relationships/image" Target="../media/image8.png"/><Relationship Id="rId30" Type="http://schemas.openxmlformats.org/officeDocument/2006/relationships/image" Target="../media/image50.png"/><Relationship Id="rId11" Type="http://schemas.openxmlformats.org/officeDocument/2006/relationships/image" Target="../media/image32.png"/><Relationship Id="rId10" Type="http://schemas.openxmlformats.org/officeDocument/2006/relationships/image" Target="../media/image38.png"/><Relationship Id="rId13" Type="http://schemas.openxmlformats.org/officeDocument/2006/relationships/image" Target="../media/image36.png"/><Relationship Id="rId12" Type="http://schemas.openxmlformats.org/officeDocument/2006/relationships/image" Target="../media/image29.png"/><Relationship Id="rId15" Type="http://schemas.openxmlformats.org/officeDocument/2006/relationships/image" Target="../media/image33.png"/><Relationship Id="rId14" Type="http://schemas.openxmlformats.org/officeDocument/2006/relationships/image" Target="../media/image28.pn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9" Type="http://schemas.openxmlformats.org/officeDocument/2006/relationships/image" Target="../media/image39.png"/><Relationship Id="rId18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62.png"/><Relationship Id="rId5" Type="http://schemas.openxmlformats.org/officeDocument/2006/relationships/image" Target="../media/image49.png"/><Relationship Id="rId6" Type="http://schemas.openxmlformats.org/officeDocument/2006/relationships/image" Target="../media/image53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10" Type="http://schemas.openxmlformats.org/officeDocument/2006/relationships/image" Target="../media/image5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7.png"/><Relationship Id="rId7" Type="http://schemas.openxmlformats.org/officeDocument/2006/relationships/image" Target="../media/image6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0.png"/><Relationship Id="rId4" Type="http://schemas.openxmlformats.org/officeDocument/2006/relationships/image" Target="../media/image68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794" y="-1517407"/>
            <a:ext cx="15488986" cy="1332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7587" y="-140084"/>
            <a:ext cx="11709833" cy="1007045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164366" y="2584748"/>
            <a:ext cx="6934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배달의 민족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분석을 통한 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다속성별 추천 시스템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164366" y="2573863"/>
            <a:ext cx="6934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배달의 민족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분석을 통한 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다속성별 추천 시스템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164366" y="6334829"/>
            <a:ext cx="1170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2022년 5월 18일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Imagine AI 팀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경제금융학부 팀장 유민균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컴퓨터공학과 팀원 강주영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휴먼지능정보공학과 팀원 구화목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10"/>
          <p:cNvGraphicFramePr/>
          <p:nvPr/>
        </p:nvGraphicFramePr>
        <p:xfrm>
          <a:off x="488380" y="22786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{E98310E3-1658-4BC8-BC0D-AD150032DC18}</a:tableStyleId>
              </a:tblPr>
              <a:tblGrid>
                <a:gridCol w="1732125"/>
                <a:gridCol w="1368375"/>
                <a:gridCol w="1034350"/>
                <a:gridCol w="13047750"/>
              </a:tblGrid>
              <a:tr h="5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링링링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설렁탕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처음시켜봤는데 리뷰이벤트 참여 한다 했는데 무시를 하셨네요. 불쾌하네요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절대미식가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설렁탕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3.0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돼지국밥에 돼지고기는 별루없고 고기도 퍽퍽 국물만! 이런 돼지국밥 처음임 별 세개도 아까움!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ㅇㅇ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설렁탕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3.0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5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찡구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설렁탕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4.0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무척 맛있었어요 아쉬운 건 수저세트를 주지 않은거요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김민성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설렁탕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4.0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술먹은 다음날 해장하기 딱좋네요ㅜㅜ 자주 시켜먹고있습니다ㅎㅎ 설렁탕 존맛탱!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10"/>
          <p:cNvGraphicFramePr/>
          <p:nvPr/>
        </p:nvGraphicFramePr>
        <p:xfrm>
          <a:off x="5105400" y="6056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{6787F4F2-DE78-4298-94C4-2342138E8319}</a:tableStyleId>
              </a:tblPr>
              <a:tblGrid>
                <a:gridCol w="1661150"/>
                <a:gridCol w="1661150"/>
                <a:gridCol w="1661150"/>
                <a:gridCol w="1661150"/>
                <a:gridCol w="1661150"/>
              </a:tblGrid>
              <a:tr h="7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불쾌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무시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퍽퍽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맛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냄새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질음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리뷰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돼지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고기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새우젓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갭사인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국물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배달시간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배달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u="none" cap="none" strike="noStrike"/>
                        <a:t>건더기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10"/>
          <p:cNvSpPr/>
          <p:nvPr/>
        </p:nvSpPr>
        <p:spPr>
          <a:xfrm>
            <a:off x="470230" y="8691628"/>
            <a:ext cx="17218884" cy="97872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결측치 제외, 장난 리뷰 제외, 용어 추출, 불용어 처리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0"/>
          <p:cNvCxnSpPr/>
          <p:nvPr/>
        </p:nvCxnSpPr>
        <p:spPr>
          <a:xfrm>
            <a:off x="9144000" y="5295900"/>
            <a:ext cx="0" cy="659102"/>
          </a:xfrm>
          <a:prstGeom prst="straightConnector1">
            <a:avLst/>
          </a:prstGeom>
          <a:noFill/>
          <a:ln cap="flat" cmpd="sng" w="5715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10"/>
          <p:cNvSpPr txBox="1"/>
          <p:nvPr/>
        </p:nvSpPr>
        <p:spPr>
          <a:xfrm>
            <a:off x="470225" y="770125"/>
            <a:ext cx="1020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텍스트 마이닝 - 데이터 전처리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프로젝트 문서 아이콘, 문서 클립 아트, 문서 아이콘, 프로젝트 아이콘 PNG, 일러스트 및 벡터 에 대한 무료 다운로드 -  Pngtree" id="257" name="Google Shape;2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806" y="3128617"/>
            <a:ext cx="4029765" cy="402976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 txBox="1"/>
          <p:nvPr/>
        </p:nvSpPr>
        <p:spPr>
          <a:xfrm>
            <a:off x="12573000" y="3165240"/>
            <a:ext cx="381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맛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진함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12573000" y="6558281"/>
            <a:ext cx="381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배달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따뜻함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6705600" y="4266337"/>
            <a:ext cx="381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토픽 모델링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12573000" y="2227229"/>
            <a:ext cx="381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12573000" y="5443584"/>
            <a:ext cx="381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1"/>
          <p:cNvCxnSpPr/>
          <p:nvPr/>
        </p:nvCxnSpPr>
        <p:spPr>
          <a:xfrm>
            <a:off x="4571996" y="4796575"/>
            <a:ext cx="2011200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11"/>
          <p:cNvCxnSpPr/>
          <p:nvPr/>
        </p:nvCxnSpPr>
        <p:spPr>
          <a:xfrm flipH="1" rot="10800000">
            <a:off x="10515600" y="3615215"/>
            <a:ext cx="2057400" cy="1301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11"/>
          <p:cNvCxnSpPr/>
          <p:nvPr/>
        </p:nvCxnSpPr>
        <p:spPr>
          <a:xfrm>
            <a:off x="10515600" y="4870200"/>
            <a:ext cx="2057400" cy="12234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11"/>
          <p:cNvSpPr/>
          <p:nvPr/>
        </p:nvSpPr>
        <p:spPr>
          <a:xfrm>
            <a:off x="488380" y="8494878"/>
            <a:ext cx="17218884" cy="97872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토픽 모델링을 통해 속성 추출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10201427" y="9778985"/>
            <a:ext cx="8086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https://ko.wikipedia.org/wiki/%ED%86%A0%ED%94%BD_%EB%AA%A8%EB%8D%B8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488375" y="688850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텍스트 마이닝 – LDA 이용한 토픽 모델링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/>
        </p:nvSpPr>
        <p:spPr>
          <a:xfrm>
            <a:off x="12573000" y="3165240"/>
            <a:ext cx="381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맛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진함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12573000" y="6558281"/>
            <a:ext cx="381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배달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따뜻함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10201427" y="9778985"/>
            <a:ext cx="80865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https://ko.wikipedia.org/wiki/%ED%86%A0%ED%94%BD_%EB%AA%A8%EB%8D%B8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6705600" y="4266337"/>
            <a:ext cx="381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토픽 모델링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12573000" y="2227229"/>
            <a:ext cx="381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“음식”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12573000" y="5443584"/>
            <a:ext cx="3810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“배달”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488380" y="8494878"/>
            <a:ext cx="17218884" cy="97872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키워드 네이밍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488375" y="688850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텍스트 마이닝 – LDA 이용한 토픽 모델링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프로젝트 문서 아이콘, 문서 클립 아트, 문서 아이콘, 프로젝트 아이콘 PNG, 일러스트 및 벡터 에 대한 무료 다운로드 -  Pngtree"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806" y="3128617"/>
            <a:ext cx="4029765" cy="40297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12"/>
          <p:cNvCxnSpPr/>
          <p:nvPr/>
        </p:nvCxnSpPr>
        <p:spPr>
          <a:xfrm>
            <a:off x="4571996" y="4796575"/>
            <a:ext cx="2011200" cy="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2"/>
          <p:cNvCxnSpPr/>
          <p:nvPr/>
        </p:nvCxnSpPr>
        <p:spPr>
          <a:xfrm flipH="1" rot="10800000">
            <a:off x="10515600" y="3615215"/>
            <a:ext cx="2057400" cy="13011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2"/>
          <p:cNvCxnSpPr/>
          <p:nvPr/>
        </p:nvCxnSpPr>
        <p:spPr>
          <a:xfrm>
            <a:off x="10515600" y="4870200"/>
            <a:ext cx="2057400" cy="1223400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/>
          <p:nvPr/>
        </p:nvSpPr>
        <p:spPr>
          <a:xfrm>
            <a:off x="488380" y="8494878"/>
            <a:ext cx="17218884" cy="97872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별 키워드 선정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9925551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047" y="2634914"/>
            <a:ext cx="1425964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/>
          <p:nvPr/>
        </p:nvSpPr>
        <p:spPr>
          <a:xfrm>
            <a:off x="488375" y="688850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텍스트 마이닝 – LDA 이용한 토픽 모델링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488374" y="633175"/>
            <a:ext cx="17452800" cy="1431063"/>
            <a:chOff x="488374" y="633175"/>
            <a:chExt cx="17452800" cy="1431063"/>
          </a:xfrm>
        </p:grpSpPr>
        <p:pic>
          <p:nvPicPr>
            <p:cNvPr id="298" name="Google Shape;29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380" y="1570524"/>
              <a:ext cx="1346667" cy="493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4"/>
            <p:cNvSpPr txBox="1"/>
            <p:nvPr/>
          </p:nvSpPr>
          <p:spPr>
            <a:xfrm>
              <a:off x="488374" y="633175"/>
              <a:ext cx="17452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텍스트 마이닝 – LDA(Latent Dirichlet Allocation)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4"/>
          <p:cNvSpPr txBox="1"/>
          <p:nvPr/>
        </p:nvSpPr>
        <p:spPr>
          <a:xfrm>
            <a:off x="1139900" y="7335025"/>
            <a:ext cx="162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885150" y="6728425"/>
            <a:ext cx="130098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α: 문서들의 토픽 분포를 얼마나 밀집되게 할 것인지에 대한 설정 값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θ: 문서의 토픽 디리클레 분포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Z: 해당 단어가 속한 토픽의 번호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W: 특정 문서의 n번째 단어, 실제 관측 가능한 값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φ: 주제의 단어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β: 문서내 단어들의 토픽 분포를 얼마나 밀집되게 할 것인지에 대한 설정 값입니다.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K:  토픽을 몇개로 설정할 것인지에 대한 설정 값으로 되어 있습니다.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4950" y="1940325"/>
            <a:ext cx="8520750" cy="45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4"/>
          <p:cNvSpPr txBox="1"/>
          <p:nvPr/>
        </p:nvSpPr>
        <p:spPr>
          <a:xfrm>
            <a:off x="6409275" y="9805625"/>
            <a:ext cx="117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엠포스 데이터랩(2020.07.24), 텍스트분석 -토픽 모델링(LDA) http://bigdata.emforce.co.kr/index.php/2020072401/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g12af00ad8a2_0_43"/>
          <p:cNvGrpSpPr/>
          <p:nvPr/>
        </p:nvGrpSpPr>
        <p:grpSpPr>
          <a:xfrm>
            <a:off x="488380" y="633171"/>
            <a:ext cx="14249400" cy="1431067"/>
            <a:chOff x="488380" y="633171"/>
            <a:chExt cx="14249400" cy="1431067"/>
          </a:xfrm>
        </p:grpSpPr>
        <p:pic>
          <p:nvPicPr>
            <p:cNvPr id="309" name="Google Shape;309;g12af00ad8a2_0_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380" y="1570524"/>
              <a:ext cx="1346667" cy="493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g12af00ad8a2_0_43"/>
            <p:cNvSpPr txBox="1"/>
            <p:nvPr/>
          </p:nvSpPr>
          <p:spPr>
            <a:xfrm>
              <a:off x="488380" y="633171"/>
              <a:ext cx="14249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텍스트 마이닝 – LDA 과정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12af00ad8a2_0_43"/>
          <p:cNvSpPr txBox="1"/>
          <p:nvPr/>
        </p:nvSpPr>
        <p:spPr>
          <a:xfrm>
            <a:off x="1139900" y="7335025"/>
            <a:ext cx="162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2af00ad8a2_0_43"/>
          <p:cNvSpPr txBox="1"/>
          <p:nvPr/>
        </p:nvSpPr>
        <p:spPr>
          <a:xfrm>
            <a:off x="564575" y="2396925"/>
            <a:ext cx="130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모든 단어를 k개 중 하나의 토픽에 할당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2af00ad8a2_0_43"/>
          <p:cNvSpPr txBox="1"/>
          <p:nvPr/>
        </p:nvSpPr>
        <p:spPr>
          <a:xfrm>
            <a:off x="564575" y="6139500"/>
            <a:ext cx="130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토픽-문서의 단어 분포 계산 (토픽 + α)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af00ad8a2_0_43"/>
          <p:cNvSpPr txBox="1"/>
          <p:nvPr/>
        </p:nvSpPr>
        <p:spPr>
          <a:xfrm>
            <a:off x="6409275" y="9805625"/>
            <a:ext cx="117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엠포스 데이터랩(2020.07.24), 텍스트분석 -토픽 모델링(LDA) http://bigdata.emforce.co.kr/index.php/2020072401/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g12af00ad8a2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0" y="3587938"/>
            <a:ext cx="111061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2af00ad8a2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38" y="7335025"/>
            <a:ext cx="10778481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12af00ad8a2_0_60"/>
          <p:cNvGrpSpPr/>
          <p:nvPr/>
        </p:nvGrpSpPr>
        <p:grpSpPr>
          <a:xfrm>
            <a:off x="488380" y="633171"/>
            <a:ext cx="14249400" cy="1431067"/>
            <a:chOff x="488380" y="633171"/>
            <a:chExt cx="14249400" cy="1431067"/>
          </a:xfrm>
        </p:grpSpPr>
        <p:pic>
          <p:nvPicPr>
            <p:cNvPr id="322" name="Google Shape;322;g12af00ad8a2_0_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380" y="1570524"/>
              <a:ext cx="1346667" cy="493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g12af00ad8a2_0_60"/>
            <p:cNvSpPr txBox="1"/>
            <p:nvPr/>
          </p:nvSpPr>
          <p:spPr>
            <a:xfrm>
              <a:off x="488380" y="633171"/>
              <a:ext cx="14249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텍스트 마이닝 – LDA 과정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g12af00ad8a2_0_60"/>
          <p:cNvSpPr txBox="1"/>
          <p:nvPr/>
        </p:nvSpPr>
        <p:spPr>
          <a:xfrm>
            <a:off x="1139900" y="7335025"/>
            <a:ext cx="162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2af00ad8a2_0_60"/>
          <p:cNvSpPr txBox="1"/>
          <p:nvPr/>
        </p:nvSpPr>
        <p:spPr>
          <a:xfrm>
            <a:off x="564575" y="2396925"/>
            <a:ext cx="130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토픽-단어 분포 계산 (토픽 + 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af00ad8a2_0_60"/>
          <p:cNvSpPr txBox="1"/>
          <p:nvPr/>
        </p:nvSpPr>
        <p:spPr>
          <a:xfrm>
            <a:off x="564575" y="6121075"/>
            <a:ext cx="130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단어 하나 제외하고 토픽 단어, 문서의 분포 고정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2af00ad8a2_0_60"/>
          <p:cNvSpPr txBox="1"/>
          <p:nvPr/>
        </p:nvSpPr>
        <p:spPr>
          <a:xfrm>
            <a:off x="6409275" y="9805625"/>
            <a:ext cx="117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엠포스 데이터랩(2020.07.24), 텍스트분석 -토픽 모델링(LDA) http://bigdata.emforce.co.kr/index.php/2020072401/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12af00ad8a2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5" y="3519238"/>
            <a:ext cx="111061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2af00ad8a2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75" y="7335025"/>
            <a:ext cx="11009034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12af00ad8a2_0_76"/>
          <p:cNvGrpSpPr/>
          <p:nvPr/>
        </p:nvGrpSpPr>
        <p:grpSpPr>
          <a:xfrm>
            <a:off x="488380" y="633171"/>
            <a:ext cx="14249400" cy="1431067"/>
            <a:chOff x="488380" y="633171"/>
            <a:chExt cx="14249400" cy="1431067"/>
          </a:xfrm>
        </p:grpSpPr>
        <p:pic>
          <p:nvPicPr>
            <p:cNvPr id="335" name="Google Shape;335;g12af00ad8a2_0_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380" y="1570524"/>
              <a:ext cx="1346667" cy="493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g12af00ad8a2_0_76"/>
            <p:cNvSpPr txBox="1"/>
            <p:nvPr/>
          </p:nvSpPr>
          <p:spPr>
            <a:xfrm>
              <a:off x="488380" y="633171"/>
              <a:ext cx="14249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텍스트 마이닝 – LDA 과정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g12af00ad8a2_0_76"/>
          <p:cNvSpPr txBox="1"/>
          <p:nvPr/>
        </p:nvSpPr>
        <p:spPr>
          <a:xfrm>
            <a:off x="1139900" y="6950375"/>
            <a:ext cx="162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2af00ad8a2_0_76"/>
          <p:cNvSpPr txBox="1"/>
          <p:nvPr/>
        </p:nvSpPr>
        <p:spPr>
          <a:xfrm>
            <a:off x="564575" y="2012275"/>
            <a:ext cx="130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 토픽 선정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af00ad8a2_0_76"/>
          <p:cNvSpPr txBox="1"/>
          <p:nvPr/>
        </p:nvSpPr>
        <p:spPr>
          <a:xfrm>
            <a:off x="6409275" y="9805625"/>
            <a:ext cx="117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엠포스 데이터랩(2020.07.24), 텍스트분석 -토픽 모델링(LDA) http://bigdata.emforce.co.kr/index.php/2020072401/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2af00ad8a2_0_76"/>
          <p:cNvSpPr txBox="1"/>
          <p:nvPr/>
        </p:nvSpPr>
        <p:spPr>
          <a:xfrm>
            <a:off x="564575" y="8483700"/>
            <a:ext cx="1300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반복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2af00ad8a2_0_76"/>
          <p:cNvSpPr txBox="1"/>
          <p:nvPr/>
        </p:nvSpPr>
        <p:spPr>
          <a:xfrm>
            <a:off x="703225" y="2877538"/>
            <a:ext cx="16395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1번 문서 내 topic1이 있을 확률 : 1.01/3.03 = 0.333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(이 때 분모의 경우 1번 토픽 내 문서 분포 합입니다. )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1번 토픽 내 단어가 ‘문고리’일 확률 : 1.001/3.007 = 0.332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(이 때 분모의 경우 1번 토픽 내 키워드 분포 합입니다.)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마지막으로 1번 문서의 ‘문고리’가 topic1일 확률 0.333*0.332=0.110이 됩니다.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위처럼 1번 문서 내 topic2이 있을 확률,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1번 문서 내 topic3이 있을 확률 모두 구해줍니다.</a:t>
            </a:r>
            <a:endParaRPr sz="2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해당 과정을 모두 반복하면 가장 높은 확률을 가진 토픽에 해당 단어와 문서가 분류됨으로써 LDA학습은 완료가 됩니다.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9925551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618" y="8193157"/>
            <a:ext cx="11104764" cy="125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7246" y="2064238"/>
            <a:ext cx="9893508" cy="4537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15"/>
          <p:cNvCxnSpPr/>
          <p:nvPr/>
        </p:nvCxnSpPr>
        <p:spPr>
          <a:xfrm>
            <a:off x="9107688" y="6861724"/>
            <a:ext cx="0" cy="1329776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15"/>
          <p:cNvSpPr txBox="1"/>
          <p:nvPr/>
        </p:nvSpPr>
        <p:spPr>
          <a:xfrm>
            <a:off x="488375" y="77012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텍스트 마이닝 – 속성별로 리뷰 분류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9925551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618" y="2345880"/>
            <a:ext cx="11104764" cy="1254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6"/>
          <p:cNvCxnSpPr/>
          <p:nvPr/>
        </p:nvCxnSpPr>
        <p:spPr>
          <a:xfrm>
            <a:off x="9107688" y="3600183"/>
            <a:ext cx="0" cy="1329776"/>
          </a:xfrm>
          <a:prstGeom prst="straightConnector1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9" name="Google Shape;35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6815" y="5143500"/>
            <a:ext cx="3841745" cy="418172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6"/>
          <p:cNvSpPr txBox="1"/>
          <p:nvPr/>
        </p:nvSpPr>
        <p:spPr>
          <a:xfrm>
            <a:off x="488375" y="77012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텍스트 마이닝 – 속성별로 리뷰 분류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880000">
            <a:off x="10357972" y="-3723706"/>
            <a:ext cx="9405562" cy="1476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312" y="3164870"/>
            <a:ext cx="1346667" cy="4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2209800" y="2241540"/>
            <a:ext cx="6934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839200" y="2857500"/>
            <a:ext cx="80010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회사소개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문제점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해결방법 Our Advantages 강점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Flowchart 시스템 플로우차트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구현 상세 설명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Perspective 발전계획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1" i="0" lang="ko-K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계획표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/>
          <p:nvPr/>
        </p:nvSpPr>
        <p:spPr>
          <a:xfrm>
            <a:off x="383828" y="6872372"/>
            <a:ext cx="17444145" cy="169905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383828" y="3711001"/>
            <a:ext cx="17444145" cy="16163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17"/>
          <p:cNvGrpSpPr/>
          <p:nvPr/>
        </p:nvGrpSpPr>
        <p:grpSpPr>
          <a:xfrm>
            <a:off x="383827" y="1257300"/>
            <a:ext cx="2852921" cy="838200"/>
            <a:chOff x="383827" y="2927866"/>
            <a:chExt cx="2852921" cy="838200"/>
          </a:xfrm>
        </p:grpSpPr>
        <p:sp>
          <p:nvSpPr>
            <p:cNvPr id="370" name="Google Shape;370;p17"/>
            <p:cNvSpPr/>
            <p:nvPr/>
          </p:nvSpPr>
          <p:spPr>
            <a:xfrm>
              <a:off x="383827" y="2927866"/>
              <a:ext cx="2852921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7"/>
            <p:cNvSpPr txBox="1"/>
            <p:nvPr/>
          </p:nvSpPr>
          <p:spPr>
            <a:xfrm>
              <a:off x="533400" y="3107362"/>
              <a:ext cx="2557110" cy="633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리뷰 DB 구축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17"/>
          <p:cNvGrpSpPr/>
          <p:nvPr/>
        </p:nvGrpSpPr>
        <p:grpSpPr>
          <a:xfrm>
            <a:off x="383827" y="2961707"/>
            <a:ext cx="2926295" cy="838200"/>
            <a:chOff x="383827" y="2927866"/>
            <a:chExt cx="2926295" cy="838200"/>
          </a:xfrm>
        </p:grpSpPr>
        <p:sp>
          <p:nvSpPr>
            <p:cNvPr id="373" name="Google Shape;373;p17"/>
            <p:cNvSpPr/>
            <p:nvPr/>
          </p:nvSpPr>
          <p:spPr>
            <a:xfrm>
              <a:off x="383827" y="2927866"/>
              <a:ext cx="2926295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533400" y="3105067"/>
              <a:ext cx="2776722" cy="432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텍스트 마이닝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383828" y="6237828"/>
            <a:ext cx="2208149" cy="838200"/>
            <a:chOff x="383828" y="2927866"/>
            <a:chExt cx="2208149" cy="838200"/>
          </a:xfrm>
        </p:grpSpPr>
        <p:sp>
          <p:nvSpPr>
            <p:cNvPr id="376" name="Google Shape;376;p17"/>
            <p:cNvSpPr/>
            <p:nvPr/>
          </p:nvSpPr>
          <p:spPr>
            <a:xfrm>
              <a:off x="383828" y="2927866"/>
              <a:ext cx="2208149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7"/>
            <p:cNvSpPr txBox="1"/>
            <p:nvPr/>
          </p:nvSpPr>
          <p:spPr>
            <a:xfrm>
              <a:off x="533400" y="3107362"/>
              <a:ext cx="2058577" cy="633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점포 추천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17"/>
          <p:cNvSpPr txBox="1"/>
          <p:nvPr/>
        </p:nvSpPr>
        <p:spPr>
          <a:xfrm>
            <a:off x="1210765" y="4287444"/>
            <a:ext cx="277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데이터 전처리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7276853" y="4049384"/>
            <a:ext cx="31289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토픽모델링(LDA)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속성 추출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13792200" y="4263713"/>
            <a:ext cx="31357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3.속성별 리뷰 분류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914400" y="7526314"/>
            <a:ext cx="32175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1.속성 별 평점 부여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7456249" y="7310869"/>
            <a:ext cx="32993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속성별 점포 평점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매트릭스 구성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14034253" y="7489101"/>
            <a:ext cx="29754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점포 추천(RBM)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631078">
            <a:off x="2734611" y="2010334"/>
            <a:ext cx="20054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631078">
            <a:off x="15065113" y="5129458"/>
            <a:ext cx="20054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352">
            <a:off x="4332670" y="4404543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352">
            <a:off x="10773040" y="4404543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352">
            <a:off x="4389068" y="7635973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352">
            <a:off x="10804324" y="7643413"/>
            <a:ext cx="2386619" cy="28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9925551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008448"/>
            <a:ext cx="4191000" cy="6705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18"/>
          <p:cNvGraphicFramePr/>
          <p:nvPr/>
        </p:nvGraphicFramePr>
        <p:xfrm>
          <a:off x="11521827" y="317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{6787F4F2-DE78-4298-94C4-2342138E8319}</a:tableStyleId>
              </a:tblPr>
              <a:tblGrid>
                <a:gridCol w="1938125"/>
                <a:gridCol w="14146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속성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위생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가격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양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위생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4.6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가격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양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위생, 가격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7" name="Google Shape;39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5352">
            <a:off x="8149004" y="4741883"/>
            <a:ext cx="2386619" cy="28902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8"/>
          <p:cNvSpPr txBox="1"/>
          <p:nvPr/>
        </p:nvSpPr>
        <p:spPr>
          <a:xfrm>
            <a:off x="488375" y="83377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점포 추천 - 속성별 평점 부여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9925551"/>
            <a:ext cx="14412436" cy="2250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19"/>
          <p:cNvGraphicFramePr/>
          <p:nvPr/>
        </p:nvGraphicFramePr>
        <p:xfrm>
          <a:off x="10668000" y="3554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{6787F4F2-DE78-4298-94C4-2342138E8319}</a:tableStyleId>
              </a:tblPr>
              <a:tblGrid>
                <a:gridCol w="1304925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위생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양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배달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가게1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가게2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가게3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2.3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가게4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가게5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가게6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2.3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2.3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19"/>
          <p:cNvGraphicFramePr/>
          <p:nvPr/>
        </p:nvGraphicFramePr>
        <p:xfrm>
          <a:off x="3200400" y="317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{6787F4F2-DE78-4298-94C4-2342138E8319}</a:tableStyleId>
              </a:tblPr>
              <a:tblGrid>
                <a:gridCol w="1938125"/>
                <a:gridCol w="141467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속성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위생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가격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양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위생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4.6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가격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양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음식, 배달, 위생, 가격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7" name="Google Shape;4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5352">
            <a:off x="7775779" y="4741883"/>
            <a:ext cx="2386619" cy="28902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9"/>
          <p:cNvSpPr txBox="1"/>
          <p:nvPr/>
        </p:nvSpPr>
        <p:spPr>
          <a:xfrm>
            <a:off x="488375" y="82202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점포 추천 - 속성별 점포 평점 매트릭스 구성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9925551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9650" y="6759161"/>
            <a:ext cx="3452033" cy="9409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0"/>
          <p:cNvGrpSpPr/>
          <p:nvPr/>
        </p:nvGrpSpPr>
        <p:grpSpPr>
          <a:xfrm>
            <a:off x="7105310" y="2270889"/>
            <a:ext cx="4276589" cy="4259703"/>
            <a:chOff x="13029840" y="2246339"/>
            <a:chExt cx="4276589" cy="4259703"/>
          </a:xfrm>
        </p:grpSpPr>
        <p:pic>
          <p:nvPicPr>
            <p:cNvPr id="417" name="Google Shape;417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29840" y="2246339"/>
              <a:ext cx="2814947" cy="3338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322756" y="3420328"/>
              <a:ext cx="1983673" cy="3085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360851" y="4565719"/>
              <a:ext cx="1899536" cy="1047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35354">
            <a:off x="4828437" y="4843570"/>
            <a:ext cx="1887103" cy="2890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20"/>
          <p:cNvGraphicFramePr/>
          <p:nvPr/>
        </p:nvGraphicFramePr>
        <p:xfrm>
          <a:off x="591763" y="4050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{6787F4F2-DE78-4298-94C4-2342138E8319}</a:tableStyleId>
              </a:tblPr>
              <a:tblGrid>
                <a:gridCol w="856050"/>
                <a:gridCol w="624825"/>
                <a:gridCol w="624825"/>
                <a:gridCol w="624825"/>
                <a:gridCol w="624825"/>
                <a:gridCol w="624825"/>
              </a:tblGrid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음식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위생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양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배달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점포1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점포2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점포3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2.3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점포4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점포5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3.4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점포6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3.2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2.3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2.3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4.5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20"/>
          <p:cNvSpPr txBox="1"/>
          <p:nvPr/>
        </p:nvSpPr>
        <p:spPr>
          <a:xfrm>
            <a:off x="488375" y="85077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점포 추천 - 추천모델 적용 (RBM)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35354">
            <a:off x="12159987" y="4843570"/>
            <a:ext cx="1887103" cy="28903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/>
          <p:nvPr/>
        </p:nvSpPr>
        <p:spPr>
          <a:xfrm>
            <a:off x="14048525" y="4235388"/>
            <a:ext cx="3135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점포2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점포4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점포5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g12af00ad8a2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sp>
        <p:nvSpPr>
          <p:cNvPr descr="Untitled" id="431" name="Google Shape;431;g12af00ad8a2_0_135"/>
          <p:cNvSpPr/>
          <p:nvPr/>
        </p:nvSpPr>
        <p:spPr>
          <a:xfrm>
            <a:off x="8991600" y="49911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2af00ad8a2_0_135"/>
          <p:cNvSpPr txBox="1"/>
          <p:nvPr/>
        </p:nvSpPr>
        <p:spPr>
          <a:xfrm>
            <a:off x="488375" y="85077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제한된 볼츠만 머신(RBM: Restricted Boltzmann Machine)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g12af00ad8a2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12af00ad8a2_0_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8400" y="2849313"/>
            <a:ext cx="7975599" cy="45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12af00ad8a2_0_135"/>
          <p:cNvSpPr txBox="1"/>
          <p:nvPr/>
        </p:nvSpPr>
        <p:spPr>
          <a:xfrm>
            <a:off x="4749900" y="8200250"/>
            <a:ext cx="87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4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두 개의 층(입력층 1개, 은닉층 1개)으로 구성된 머신</a:t>
            </a:r>
            <a:endParaRPr b="0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g12af00ad8a2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sp>
        <p:nvSpPr>
          <p:cNvPr descr="Untitled" id="441" name="Google Shape;441;g12af00ad8a2_0_166"/>
          <p:cNvSpPr/>
          <p:nvPr/>
        </p:nvSpPr>
        <p:spPr>
          <a:xfrm>
            <a:off x="8991600" y="49911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2af00ad8a2_0_166"/>
          <p:cNvSpPr txBox="1"/>
          <p:nvPr/>
        </p:nvSpPr>
        <p:spPr>
          <a:xfrm>
            <a:off x="488375" y="85077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RBM 모델을 사용하는 이유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g12af00ad8a2_0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12af00ad8a2_0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2850" y="5156625"/>
            <a:ext cx="9635900" cy="4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12af00ad8a2_0_166"/>
          <p:cNvSpPr txBox="1"/>
          <p:nvPr/>
        </p:nvSpPr>
        <p:spPr>
          <a:xfrm>
            <a:off x="915550" y="1868775"/>
            <a:ext cx="14412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RBM(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제한된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볼츠만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머신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, Restricted Boltzmann machine)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은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차원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감소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분류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0" lang="ko-KR" sz="25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선형 회귀 분석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협업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필터링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(collaborative filtering),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특징값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(feature learning)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및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(topic modelling)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에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사용할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b="1" i="0" lang="ko-KR" sz="2500" u="none" cap="none" strike="noStrik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ko-KR" sz="25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titled" id="450" name="Google Shape;450;g12af00ad8a2_0_154"/>
          <p:cNvSpPr/>
          <p:nvPr/>
        </p:nvSpPr>
        <p:spPr>
          <a:xfrm>
            <a:off x="8991600" y="49911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2af00ad8a2_0_154"/>
          <p:cNvSpPr txBox="1"/>
          <p:nvPr/>
        </p:nvSpPr>
        <p:spPr>
          <a:xfrm>
            <a:off x="488375" y="850775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RBM 이용한 협업 필터링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12af00ad8a2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80" y="1570524"/>
            <a:ext cx="1346667" cy="4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2af00ad8a2_0_154"/>
          <p:cNvSpPr txBox="1"/>
          <p:nvPr/>
        </p:nvSpPr>
        <p:spPr>
          <a:xfrm>
            <a:off x="488375" y="9672325"/>
            <a:ext cx="1779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안종찬(2018.07.18),초보자용 RBM 튜토리올 https://medium.com/@ahnchan2/%EC%B4%88%EB%B3%B4%EC%9E%90%EC%9A%A9-rbm-restricted-boltzmann-machines-%ED%8A%9C%ED%86%A0%EB%A6%AC%EC%96%BC-791ce740a2f0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g12af00ad8a2_0_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12af00ad8a2_0_154"/>
          <p:cNvSpPr txBox="1"/>
          <p:nvPr/>
        </p:nvSpPr>
        <p:spPr>
          <a:xfrm>
            <a:off x="1404275" y="1651163"/>
            <a:ext cx="16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협업 필터링 이란?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2af00ad8a2_0_154"/>
          <p:cNvSpPr txBox="1"/>
          <p:nvPr/>
        </p:nvSpPr>
        <p:spPr>
          <a:xfrm>
            <a:off x="1625075" y="2451575"/>
            <a:ext cx="15526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1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협업 필터링</a:t>
            </a: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(collaborative filtering)은 많은 </a:t>
            </a:r>
            <a:r>
              <a:rPr b="0" i="0" lang="ko-KR" sz="2750" u="none" cap="none" strike="noStrike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사용자</a:t>
            </a: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들로부터 얻은 기호정보(taste information)에 따라 사용자들의 관심사들을 자동적으로 예측하게 해주는 방법이다. </a:t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협력 필터링 접근법의 근본적인 가정은 사용자들의 과거의 경향이 미래에서도 그대로 유지 될 것이라는 전제에 있다. </a:t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t/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 시스템은 특정 사용자의 정보에만 국한 된 것이 아니라 많은 사용자들로부터 수집한 정보를 사용한다는 것이 특징이다. </a:t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고객들의 선호도와 관심 표현을 바탕으로 선호도, 관심에서 비슷한 패턴을 가진 고객들을 식별해 내</a:t>
            </a:r>
            <a:endParaRPr b="0" i="0" sz="27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750" u="none" cap="none" strike="noStrike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비슷한 취향을 가진 고객들에게 서로 아직 구매하지 않은 상품들은 교차 추천하거나 분류된 고객의 취향이나 생활 형태에 따라 관련 상품을 추천하는 형태의 서비스를 제공하기 위해 사용된다.</a:t>
            </a:r>
            <a:endParaRPr b="0" i="0" sz="44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340000">
            <a:off x="-3152453" y="-1469142"/>
            <a:ext cx="11811780" cy="1476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898" y="3613791"/>
            <a:ext cx="3214441" cy="75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6898" y="6632354"/>
            <a:ext cx="2188860" cy="8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11819" y="1980440"/>
            <a:ext cx="1346667" cy="49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51879" y="2573602"/>
            <a:ext cx="5669074" cy="378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46199" y="6031502"/>
            <a:ext cx="5693055" cy="387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5944" y="4282973"/>
            <a:ext cx="3975148" cy="180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95944" y="7282715"/>
            <a:ext cx="5944529" cy="1809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35648" y="10090667"/>
            <a:ext cx="14412427" cy="24267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5"/>
          <p:cNvSpPr txBox="1"/>
          <p:nvPr/>
        </p:nvSpPr>
        <p:spPr>
          <a:xfrm>
            <a:off x="2871328" y="412549"/>
            <a:ext cx="142494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Future Perspectives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발전 계획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608" y="576735"/>
            <a:ext cx="2933392" cy="101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239" y="7213160"/>
            <a:ext cx="2270330" cy="73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1631" y="8010560"/>
            <a:ext cx="3130664" cy="58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74275" y="3116265"/>
            <a:ext cx="2125320" cy="66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95107" y="9019021"/>
            <a:ext cx="3295406" cy="66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35658" y="9602938"/>
            <a:ext cx="4809871" cy="575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26293" y="6073821"/>
            <a:ext cx="2504148" cy="25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23023" y="5637141"/>
            <a:ext cx="2143804" cy="2650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26"/>
          <p:cNvGrpSpPr/>
          <p:nvPr/>
        </p:nvGrpSpPr>
        <p:grpSpPr>
          <a:xfrm>
            <a:off x="14454710" y="6476080"/>
            <a:ext cx="2737755" cy="3115731"/>
            <a:chOff x="14454710" y="6476080"/>
            <a:chExt cx="2737755" cy="3115731"/>
          </a:xfrm>
        </p:grpSpPr>
        <p:pic>
          <p:nvPicPr>
            <p:cNvPr id="484" name="Google Shape;484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454710" y="6476080"/>
              <a:ext cx="2737755" cy="3115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5049801" y="7165664"/>
              <a:ext cx="1368877" cy="15578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6" name="Google Shape;486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992658" y="5442225"/>
            <a:ext cx="1636887" cy="166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07105" y="4579589"/>
            <a:ext cx="3911040" cy="266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5400000">
            <a:off x="8543606" y="3813738"/>
            <a:ext cx="2464516" cy="195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5664351" y="7191268"/>
            <a:ext cx="1931312" cy="37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828980" y="1186510"/>
            <a:ext cx="2275142" cy="3914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10101906" y="7381744"/>
            <a:ext cx="4283291" cy="37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52616" y="6438811"/>
            <a:ext cx="801769" cy="7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975404" y="6902258"/>
            <a:ext cx="3377212" cy="37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303765" y="6777432"/>
            <a:ext cx="2216544" cy="37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-5400000">
            <a:off x="10250715" y="5262685"/>
            <a:ext cx="1449643" cy="195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1571500" y="5042378"/>
            <a:ext cx="828198" cy="79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879653" y="6271531"/>
            <a:ext cx="1027889" cy="1000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3285935" y="3744502"/>
            <a:ext cx="3518167" cy="1160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36059" y="1544530"/>
            <a:ext cx="8766557" cy="243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612" y="243757"/>
            <a:ext cx="18997468" cy="1307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126569" y="3744056"/>
            <a:ext cx="11373497" cy="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4126569" y="4858214"/>
            <a:ext cx="11348379" cy="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4126569" y="5972372"/>
            <a:ext cx="11323261" cy="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0800000">
            <a:off x="4126569" y="7086530"/>
            <a:ext cx="11348379" cy="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4126569" y="8200688"/>
            <a:ext cx="11348379" cy="7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603725" y="8469922"/>
            <a:ext cx="1896340" cy="5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82979" y="3040143"/>
            <a:ext cx="4749367" cy="5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60925" y="7439624"/>
            <a:ext cx="6620788" cy="5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07136" y="4132877"/>
            <a:ext cx="6001456" cy="5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56522" y="6349067"/>
            <a:ext cx="4925191" cy="5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860925" y="5218210"/>
            <a:ext cx="5027782" cy="50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43745" y="2998239"/>
            <a:ext cx="2610996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984486" y="3657362"/>
            <a:ext cx="3074967" cy="99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16946" y="5255114"/>
            <a:ext cx="1748101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617912" y="6340710"/>
            <a:ext cx="1962910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43029" y="7454863"/>
            <a:ext cx="1661434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643029" y="8607111"/>
            <a:ext cx="1828120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397335" y="9457402"/>
            <a:ext cx="952101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495212" y="9451821"/>
            <a:ext cx="813062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266363" y="9454611"/>
            <a:ext cx="916329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2428439" y="9457402"/>
            <a:ext cx="645748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126922" y="9454611"/>
            <a:ext cx="823977" cy="51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57140" y="1741793"/>
            <a:ext cx="1346667" cy="4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7"/>
          <p:cNvSpPr txBox="1"/>
          <p:nvPr/>
        </p:nvSpPr>
        <p:spPr>
          <a:xfrm>
            <a:off x="1370512" y="885638"/>
            <a:ext cx="14249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일정 계획표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839" y="3189988"/>
            <a:ext cx="1346667" cy="493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3"/>
          <p:cNvGrpSpPr/>
          <p:nvPr/>
        </p:nvGrpSpPr>
        <p:grpSpPr>
          <a:xfrm>
            <a:off x="8518267" y="-4608014"/>
            <a:ext cx="12919234" cy="19949077"/>
            <a:chOff x="8518267" y="-4608014"/>
            <a:chExt cx="12919234" cy="19949077"/>
          </a:xfrm>
        </p:grpSpPr>
        <p:pic>
          <p:nvPicPr>
            <p:cNvPr id="103" name="Google Shape;10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18267" y="-4608014"/>
              <a:ext cx="12919234" cy="19949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4829" y="134521"/>
              <a:ext cx="6459617" cy="99745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1365" y="5097500"/>
            <a:ext cx="9344050" cy="38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681365" y="1866900"/>
            <a:ext cx="6934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7E7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407" y="3927581"/>
            <a:ext cx="4734884" cy="9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8427" y="5789335"/>
            <a:ext cx="7879076" cy="206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5666" y="7876786"/>
            <a:ext cx="5081670" cy="88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0417" y="1159690"/>
            <a:ext cx="204592" cy="19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1046" y="1045303"/>
            <a:ext cx="1912235" cy="47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97541" y="1045303"/>
            <a:ext cx="1332730" cy="44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86930" y="1149120"/>
            <a:ext cx="196778" cy="19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596424" y="1159690"/>
            <a:ext cx="204592" cy="19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907065" y="1045303"/>
            <a:ext cx="1542158" cy="44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6190" y="209524"/>
            <a:ext cx="4570006" cy="98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5400000">
            <a:off x="5642434" y="5417166"/>
            <a:ext cx="712482" cy="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806" y="2343767"/>
            <a:ext cx="1346667" cy="493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4"/>
          <p:cNvGrpSpPr/>
          <p:nvPr/>
        </p:nvGrpSpPr>
        <p:grpSpPr>
          <a:xfrm>
            <a:off x="252555" y="1623956"/>
            <a:ext cx="7976555" cy="8597564"/>
            <a:chOff x="252555" y="1623956"/>
            <a:chExt cx="7976555" cy="8597564"/>
          </a:xfrm>
        </p:grpSpPr>
        <p:pic>
          <p:nvPicPr>
            <p:cNvPr id="113" name="Google Shape;11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2555" y="1623956"/>
              <a:ext cx="7976555" cy="8597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86373" y="3513026"/>
              <a:ext cx="3988278" cy="42987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4"/>
          <p:cNvGrpSpPr/>
          <p:nvPr/>
        </p:nvGrpSpPr>
        <p:grpSpPr>
          <a:xfrm>
            <a:off x="5475315" y="1620129"/>
            <a:ext cx="7976555" cy="8597564"/>
            <a:chOff x="5475315" y="1620129"/>
            <a:chExt cx="7976555" cy="8597564"/>
          </a:xfrm>
        </p:grpSpPr>
        <p:pic>
          <p:nvPicPr>
            <p:cNvPr id="116" name="Google Shape;11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5315" y="1620129"/>
              <a:ext cx="7976555" cy="8597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09134" y="3509199"/>
              <a:ext cx="3988278" cy="42987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4"/>
          <p:cNvGrpSpPr/>
          <p:nvPr/>
        </p:nvGrpSpPr>
        <p:grpSpPr>
          <a:xfrm>
            <a:off x="10595695" y="1581302"/>
            <a:ext cx="8166132" cy="8801900"/>
            <a:chOff x="10595695" y="1581302"/>
            <a:chExt cx="8166132" cy="8801900"/>
          </a:xfrm>
        </p:grpSpPr>
        <p:pic>
          <p:nvPicPr>
            <p:cNvPr id="119" name="Google Shape;119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95695" y="1581302"/>
              <a:ext cx="8166132" cy="880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370721" y="3515270"/>
              <a:ext cx="4083066" cy="4400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08171" y="8490447"/>
            <a:ext cx="2680214" cy="560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03812" y="8490449"/>
            <a:ext cx="3818300" cy="63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370403" y="8490447"/>
            <a:ext cx="4186186" cy="63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05329" y="9666624"/>
            <a:ext cx="12400022" cy="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118806" y="837225"/>
            <a:ext cx="69342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문제점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7E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143" y="2116727"/>
            <a:ext cx="1346667" cy="49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2855" y="5194004"/>
            <a:ext cx="13242303" cy="462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0550" y="9915975"/>
            <a:ext cx="15454851" cy="3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1397143" y="1179374"/>
            <a:ext cx="14249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Solution 해결방법 Our Advantages 강점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397143" y="2545899"/>
            <a:ext cx="142494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🡪"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다속성별 추천 시스템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상품의 속성별 평가 정보를 제공함으로써 리뷰추천 정확도를 높일 수 있다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허위 리뷰 탐지 AI 오류를 줄일 수 있다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20" y="1893830"/>
            <a:ext cx="1432426" cy="110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952" y="4282150"/>
            <a:ext cx="1717012" cy="172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0412" y="9557704"/>
            <a:ext cx="2155328" cy="6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450" y="6760816"/>
            <a:ext cx="3045338" cy="63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23076" y="7591756"/>
            <a:ext cx="1066886" cy="107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32267" y="7651563"/>
            <a:ext cx="943615" cy="1425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6"/>
          <p:cNvGrpSpPr/>
          <p:nvPr/>
        </p:nvGrpSpPr>
        <p:grpSpPr>
          <a:xfrm>
            <a:off x="1217553" y="5117739"/>
            <a:ext cx="2123810" cy="1283845"/>
            <a:chOff x="1217553" y="5117739"/>
            <a:chExt cx="2123810" cy="1283845"/>
          </a:xfrm>
        </p:grpSpPr>
        <p:pic>
          <p:nvPicPr>
            <p:cNvPr id="146" name="Google Shape;146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5400000">
              <a:off x="1825642" y="5386831"/>
              <a:ext cx="907631" cy="112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17553" y="5117739"/>
              <a:ext cx="2123810" cy="12171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6"/>
          <p:cNvGrpSpPr/>
          <p:nvPr/>
        </p:nvGrpSpPr>
        <p:grpSpPr>
          <a:xfrm>
            <a:off x="8408549" y="2447136"/>
            <a:ext cx="1449570" cy="876266"/>
            <a:chOff x="8408549" y="2447136"/>
            <a:chExt cx="1449570" cy="876266"/>
          </a:xfrm>
        </p:grpSpPr>
        <p:pic>
          <p:nvPicPr>
            <p:cNvPr id="149" name="Google Shape;149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rot="-5400000">
              <a:off x="8823590" y="2630800"/>
              <a:ext cx="619488" cy="765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08549" y="2447136"/>
              <a:ext cx="1449570" cy="830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6"/>
          <p:cNvGrpSpPr/>
          <p:nvPr/>
        </p:nvGrpSpPr>
        <p:grpSpPr>
          <a:xfrm>
            <a:off x="8420568" y="8152664"/>
            <a:ext cx="1444579" cy="873250"/>
            <a:chOff x="8420568" y="8152664"/>
            <a:chExt cx="1444579" cy="873250"/>
          </a:xfrm>
        </p:grpSpPr>
        <p:pic>
          <p:nvPicPr>
            <p:cNvPr id="152" name="Google Shape;152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-5400000">
              <a:off x="8834180" y="8335696"/>
              <a:ext cx="617355" cy="763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420568" y="8152664"/>
              <a:ext cx="1444579" cy="8279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4" name="Google Shape;154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184670" y="3694744"/>
            <a:ext cx="3897327" cy="306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53154" y="9557704"/>
            <a:ext cx="6040680" cy="6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25685" y="3194758"/>
            <a:ext cx="1771300" cy="63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365490" y="9562534"/>
            <a:ext cx="3373880" cy="64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444180" y="6734611"/>
            <a:ext cx="3452033" cy="94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794355" y="3316862"/>
            <a:ext cx="970205" cy="965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6"/>
          <p:cNvGrpSpPr/>
          <p:nvPr/>
        </p:nvGrpSpPr>
        <p:grpSpPr>
          <a:xfrm>
            <a:off x="13029840" y="2246339"/>
            <a:ext cx="4276589" cy="4259703"/>
            <a:chOff x="13029840" y="2246339"/>
            <a:chExt cx="4276589" cy="4259703"/>
          </a:xfrm>
        </p:grpSpPr>
        <p:pic>
          <p:nvPicPr>
            <p:cNvPr id="161" name="Google Shape;161;p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3029840" y="2246339"/>
              <a:ext cx="2814947" cy="3338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5322756" y="3420328"/>
              <a:ext cx="1983673" cy="3085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5360851" y="4565719"/>
              <a:ext cx="1899536" cy="1047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027169" y="8913321"/>
            <a:ext cx="2142405" cy="63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939954" y="6647725"/>
            <a:ext cx="4371014" cy="90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 rot="-1740000">
            <a:off x="3176750" y="3144024"/>
            <a:ext cx="4497211" cy="96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 rot="5400000">
            <a:off x="10345025" y="3467650"/>
            <a:ext cx="20152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 rot="5400000">
            <a:off x="10345025" y="6470771"/>
            <a:ext cx="20152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 rot="-2340000">
            <a:off x="10917882" y="7129507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935648" y="10090667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954076" y="1825241"/>
            <a:ext cx="1346667" cy="49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843751" y="413793"/>
            <a:ext cx="14249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System Flowchart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플로우차트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383828" y="7966617"/>
            <a:ext cx="17444145" cy="169905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83828" y="4805246"/>
            <a:ext cx="17444145" cy="16163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4900" y="9856468"/>
            <a:ext cx="14412425" cy="43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7"/>
          <p:cNvGrpSpPr/>
          <p:nvPr/>
        </p:nvGrpSpPr>
        <p:grpSpPr>
          <a:xfrm>
            <a:off x="488380" y="633171"/>
            <a:ext cx="14249400" cy="1431067"/>
            <a:chOff x="488380" y="633171"/>
            <a:chExt cx="14249400" cy="1431067"/>
          </a:xfrm>
        </p:grpSpPr>
        <p:pic>
          <p:nvPicPr>
            <p:cNvPr id="181" name="Google Shape;18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8380" y="1570524"/>
              <a:ext cx="1346667" cy="493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7"/>
            <p:cNvSpPr txBox="1"/>
            <p:nvPr/>
          </p:nvSpPr>
          <p:spPr>
            <a:xfrm>
              <a:off x="488380" y="633171"/>
              <a:ext cx="14249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ko-KR" sz="5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 기술 구현 상세 설명</a:t>
              </a:r>
              <a:endPara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383827" y="2351545"/>
            <a:ext cx="2852921" cy="838200"/>
            <a:chOff x="383827" y="2927866"/>
            <a:chExt cx="2852921" cy="838200"/>
          </a:xfrm>
        </p:grpSpPr>
        <p:sp>
          <p:nvSpPr>
            <p:cNvPr id="184" name="Google Shape;184;p7"/>
            <p:cNvSpPr/>
            <p:nvPr/>
          </p:nvSpPr>
          <p:spPr>
            <a:xfrm>
              <a:off x="383827" y="2927866"/>
              <a:ext cx="2852921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533400" y="3107362"/>
              <a:ext cx="2557110" cy="633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리뷰 DB 구축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383827" y="4055952"/>
            <a:ext cx="2926295" cy="838200"/>
            <a:chOff x="383827" y="2927866"/>
            <a:chExt cx="2926295" cy="838200"/>
          </a:xfrm>
        </p:grpSpPr>
        <p:sp>
          <p:nvSpPr>
            <p:cNvPr id="187" name="Google Shape;187;p7"/>
            <p:cNvSpPr/>
            <p:nvPr/>
          </p:nvSpPr>
          <p:spPr>
            <a:xfrm>
              <a:off x="383827" y="2927866"/>
              <a:ext cx="2926295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533400" y="3105067"/>
              <a:ext cx="2776722" cy="432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텍스트 마이닝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7"/>
          <p:cNvGrpSpPr/>
          <p:nvPr/>
        </p:nvGrpSpPr>
        <p:grpSpPr>
          <a:xfrm>
            <a:off x="383828" y="7332073"/>
            <a:ext cx="2208149" cy="838200"/>
            <a:chOff x="383828" y="2927866"/>
            <a:chExt cx="2208149" cy="838200"/>
          </a:xfrm>
        </p:grpSpPr>
        <p:sp>
          <p:nvSpPr>
            <p:cNvPr id="190" name="Google Shape;190;p7"/>
            <p:cNvSpPr/>
            <p:nvPr/>
          </p:nvSpPr>
          <p:spPr>
            <a:xfrm>
              <a:off x="383828" y="2927866"/>
              <a:ext cx="2208149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533400" y="3107362"/>
              <a:ext cx="2058577" cy="633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점포 추천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7"/>
          <p:cNvSpPr txBox="1"/>
          <p:nvPr/>
        </p:nvSpPr>
        <p:spPr>
          <a:xfrm>
            <a:off x="1210765" y="5381689"/>
            <a:ext cx="277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데이터 전처리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7325326" y="5225609"/>
            <a:ext cx="31289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토픽모델링(LDA)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속성 추출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13792200" y="5357958"/>
            <a:ext cx="31357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3.속성별 리뷰 분류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914400" y="8620559"/>
            <a:ext cx="32175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1.속성 별 평점 부여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7325326" y="8405114"/>
            <a:ext cx="32993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속성별 점포 평점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매트릭스 구성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14034253" y="8583346"/>
            <a:ext cx="29754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점포 추천(RBM)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631078">
            <a:off x="2734611" y="3104579"/>
            <a:ext cx="20054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631078">
            <a:off x="15065113" y="6223703"/>
            <a:ext cx="20054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5352">
            <a:off x="4332670" y="5498788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35352">
            <a:off x="10773040" y="5498788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35352">
            <a:off x="4389068" y="8730218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35352">
            <a:off x="10804324" y="8737658"/>
            <a:ext cx="2386619" cy="28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47" y="4181017"/>
            <a:ext cx="3189016" cy="37015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39367">
            <a:off x="6722423" y="4228246"/>
            <a:ext cx="3598838" cy="88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0867" y="2262248"/>
            <a:ext cx="3113087" cy="35022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89731" y="1905263"/>
            <a:ext cx="7010400" cy="696068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581247" y="8546307"/>
            <a:ext cx="17218884" cy="97872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웹 크롤링 등을 통한 리뷰 데이터 수집 및 정규화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581250" y="468825"/>
            <a:ext cx="418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AutoNum type="arabicPeriod"/>
            </a:pPr>
            <a:r>
              <a:rPr b="1" i="0" lang="ko-KR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리뷰 DB 구축</a:t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383828" y="6878516"/>
            <a:ext cx="17444145" cy="169905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383828" y="3717145"/>
            <a:ext cx="17444145" cy="16163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647" y="10090672"/>
            <a:ext cx="14412436" cy="225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9"/>
          <p:cNvGrpSpPr/>
          <p:nvPr/>
        </p:nvGrpSpPr>
        <p:grpSpPr>
          <a:xfrm>
            <a:off x="383827" y="1263444"/>
            <a:ext cx="2852921" cy="838200"/>
            <a:chOff x="383827" y="2927866"/>
            <a:chExt cx="2852921" cy="838200"/>
          </a:xfrm>
        </p:grpSpPr>
        <p:sp>
          <p:nvSpPr>
            <p:cNvPr id="223" name="Google Shape;223;p9"/>
            <p:cNvSpPr/>
            <p:nvPr/>
          </p:nvSpPr>
          <p:spPr>
            <a:xfrm>
              <a:off x="383827" y="2927866"/>
              <a:ext cx="2852921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533400" y="3107362"/>
              <a:ext cx="2557110" cy="633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리뷰 DB 구축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383827" y="2967851"/>
            <a:ext cx="2926295" cy="838200"/>
            <a:chOff x="383827" y="2927866"/>
            <a:chExt cx="2926295" cy="838200"/>
          </a:xfrm>
        </p:grpSpPr>
        <p:sp>
          <p:nvSpPr>
            <p:cNvPr id="226" name="Google Shape;226;p9"/>
            <p:cNvSpPr/>
            <p:nvPr/>
          </p:nvSpPr>
          <p:spPr>
            <a:xfrm>
              <a:off x="383827" y="2927866"/>
              <a:ext cx="2926295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533400" y="3105067"/>
              <a:ext cx="2776722" cy="432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텍스트 마이닝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9"/>
          <p:cNvGrpSpPr/>
          <p:nvPr/>
        </p:nvGrpSpPr>
        <p:grpSpPr>
          <a:xfrm>
            <a:off x="383828" y="6243972"/>
            <a:ext cx="2208149" cy="838200"/>
            <a:chOff x="383828" y="2927866"/>
            <a:chExt cx="2208149" cy="838200"/>
          </a:xfrm>
        </p:grpSpPr>
        <p:sp>
          <p:nvSpPr>
            <p:cNvPr id="229" name="Google Shape;229;p9"/>
            <p:cNvSpPr/>
            <p:nvPr/>
          </p:nvSpPr>
          <p:spPr>
            <a:xfrm>
              <a:off x="383828" y="2927866"/>
              <a:ext cx="2208149" cy="838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92C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533400" y="3107362"/>
              <a:ext cx="2058577" cy="633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ko-K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점포 추천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9"/>
          <p:cNvSpPr txBox="1"/>
          <p:nvPr/>
        </p:nvSpPr>
        <p:spPr>
          <a:xfrm>
            <a:off x="1210765" y="4293588"/>
            <a:ext cx="27767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데이터 전처리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7221752" y="4093628"/>
            <a:ext cx="333618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토픽모델링(LDA)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속성 추출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13792200" y="4269857"/>
            <a:ext cx="31357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3.속성별 리뷰 분류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914400" y="7532458"/>
            <a:ext cx="32175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1.속성 별 평점 부여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7320273" y="7317013"/>
            <a:ext cx="32993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속성별 점포 평점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매트릭스 구성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14034253" y="7495245"/>
            <a:ext cx="29754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점포 추천(RBM)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631078">
            <a:off x="2734611" y="2016478"/>
            <a:ext cx="20054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631078">
            <a:off x="15065113" y="5135602"/>
            <a:ext cx="2005413" cy="10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5352">
            <a:off x="4332670" y="4410687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5352">
            <a:off x="10773040" y="4410687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5352">
            <a:off x="4389068" y="7642117"/>
            <a:ext cx="2386619" cy="28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5352">
            <a:off x="10804324" y="7649557"/>
            <a:ext cx="2386619" cy="28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2022-05-15T20:13:44Z</dcterms:created>
  <dc:creator>officegen</dc:creator>
</cp:coreProperties>
</file>