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9" r:id="rId1"/>
  </p:sldMasterIdLst>
  <p:notesMasterIdLst>
    <p:notesMasterId r:id="rId14"/>
  </p:notesMasterIdLst>
  <p:sldIdLst>
    <p:sldId id="286" r:id="rId2"/>
    <p:sldId id="258" r:id="rId3"/>
    <p:sldId id="259" r:id="rId4"/>
    <p:sldId id="298" r:id="rId5"/>
    <p:sldId id="289" r:id="rId6"/>
    <p:sldId id="290" r:id="rId7"/>
    <p:sldId id="294" r:id="rId8"/>
    <p:sldId id="296" r:id="rId9"/>
    <p:sldId id="291" r:id="rId10"/>
    <p:sldId id="295" r:id="rId11"/>
    <p:sldId id="292" r:id="rId12"/>
    <p:sldId id="293" r:id="rId13"/>
  </p:sldIdLst>
  <p:sldSz cx="9144000" cy="5143500" type="screen16x9"/>
  <p:notesSz cx="6858000" cy="9144000"/>
  <p:embeddedFontLst>
    <p:embeddedFont>
      <p:font typeface="等线" panose="02010600030101010101" pitchFamily="2" charset="-122"/>
      <p:regular r:id="rId15"/>
      <p:bold r:id="rId16"/>
    </p:embeddedFont>
    <p:embeddedFont>
      <p:font typeface="微软雅黑" panose="020B0503020204020204" pitchFamily="34" charset="-122"/>
      <p:regular r:id="rId17"/>
      <p:bold r:id="rId18"/>
    </p:embeddedFont>
    <p:embeddedFont>
      <p:font typeface="微软雅黑" panose="020B0503020204020204" pitchFamily="34" charset="-122"/>
      <p:regular r:id="rId17"/>
      <p:bold r:id="rId18"/>
    </p:embeddedFont>
  </p:embeddedFontLst>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46" d="100"/>
          <a:sy n="146"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2024/3/22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288046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339378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12</a:t>
            </a:fld>
            <a:endParaRPr lang="zh-CN" altLang="en-US"/>
          </a:p>
        </p:txBody>
      </p:sp>
    </p:spTree>
    <p:extLst>
      <p:ext uri="{BB962C8B-B14F-4D97-AF65-F5344CB8AC3E}">
        <p14:creationId xmlns:p14="http://schemas.microsoft.com/office/powerpoint/2010/main" val="16546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273743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65592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314253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94207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78440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212254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extLst>
      <p:ext uri="{BB962C8B-B14F-4D97-AF65-F5344CB8AC3E}">
        <p14:creationId xmlns:p14="http://schemas.microsoft.com/office/powerpoint/2010/main" val="287589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extLst>
      <p:ext uri="{BB962C8B-B14F-4D97-AF65-F5344CB8AC3E}">
        <p14:creationId xmlns:p14="http://schemas.microsoft.com/office/powerpoint/2010/main" val="143876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2024/3/22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2024/3/22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13508" y="1551027"/>
            <a:ext cx="5347939" cy="707886"/>
          </a:xfrm>
          <a:prstGeom prst="rect">
            <a:avLst/>
          </a:prstGeom>
          <a:noFill/>
        </p:spPr>
        <p:txBody>
          <a:bodyPr wrap="square" rtlCol="0">
            <a:spAutoFit/>
          </a:bodyPr>
          <a:lstStyle/>
          <a:p>
            <a:r>
              <a:rPr lang="zh-CN" altLang="en-US" sz="4000" b="1" dirty="0">
                <a:solidFill>
                  <a:srgbClr val="335B74"/>
                </a:solidFill>
                <a:latin typeface="微软雅黑" panose="020B0503020204020204" pitchFamily="34" charset="-122"/>
                <a:ea typeface="微软雅黑" panose="020B0503020204020204" pitchFamily="34" charset="-122"/>
              </a:rPr>
              <a:t>门禁检测口罩佩戴系统</a:t>
            </a:r>
          </a:p>
        </p:txBody>
      </p:sp>
      <p:sp>
        <p:nvSpPr>
          <p:cNvPr id="13" name="矩形 12"/>
          <p:cNvSpPr/>
          <p:nvPr/>
        </p:nvSpPr>
        <p:spPr>
          <a:xfrm>
            <a:off x="660536" y="3702411"/>
            <a:ext cx="4351218" cy="853545"/>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350" dirty="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701621" y="3767420"/>
            <a:ext cx="4399121" cy="738664"/>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小组成员：梁斯凯、林继申、柳阳、马恒超、杨宇琨</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指导教师：刘春梅</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学       堂：济勤学堂</a:t>
            </a:r>
          </a:p>
        </p:txBody>
      </p:sp>
      <p:pic>
        <p:nvPicPr>
          <p:cNvPr id="2050" name="Picture 2" descr="同济大学电子与信息工程学院">
            <a:extLst>
              <a:ext uri="{FF2B5EF4-FFF2-40B4-BE49-F238E27FC236}">
                <a16:creationId xmlns:a16="http://schemas.microsoft.com/office/drawing/2014/main" id="{18AF843F-C799-94E6-326C-9AB8369DAEB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9629" y="139542"/>
            <a:ext cx="3424213" cy="486430"/>
          </a:xfrm>
          <a:prstGeom prst="rect">
            <a:avLst/>
          </a:prstGeom>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FE7C1E21-C114-D973-52A5-99CA438B5BC9}"/>
              </a:ext>
            </a:extLst>
          </p:cNvPr>
          <p:cNvGrpSpPr/>
          <p:nvPr/>
        </p:nvGrpSpPr>
        <p:grpSpPr>
          <a:xfrm>
            <a:off x="4697730" y="-1"/>
            <a:ext cx="4446270" cy="4428174"/>
            <a:chOff x="4697730" y="-1"/>
            <a:chExt cx="4446270" cy="4428174"/>
          </a:xfrm>
        </p:grpSpPr>
        <p:sp>
          <p:nvSpPr>
            <p:cNvPr id="12" name="直角三角形 11">
              <a:extLst>
                <a:ext uri="{FF2B5EF4-FFF2-40B4-BE49-F238E27FC236}">
                  <a16:creationId xmlns:a16="http://schemas.microsoft.com/office/drawing/2014/main" id="{E12931B6-4C17-F010-AA03-63985534E1F7}"/>
                </a:ext>
              </a:extLst>
            </p:cNvPr>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直角三角形 13">
              <a:extLst>
                <a:ext uri="{FF2B5EF4-FFF2-40B4-BE49-F238E27FC236}">
                  <a16:creationId xmlns:a16="http://schemas.microsoft.com/office/drawing/2014/main" id="{2072D5C4-92C2-6CB4-F138-0725FC8F9F67}"/>
                </a:ext>
              </a:extLst>
            </p:cNvPr>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 name="图片 14" descr="33af44c9fe23df8286f99d06e678fd1b">
              <a:extLst>
                <a:ext uri="{FF2B5EF4-FFF2-40B4-BE49-F238E27FC236}">
                  <a16:creationId xmlns:a16="http://schemas.microsoft.com/office/drawing/2014/main" id="{D3B8324C-210B-4EBC-A517-3C1384DF13C4}"/>
                </a:ext>
              </a:extLst>
            </p:cNvPr>
            <p:cNvPicPr>
              <a:picLocks noChangeAspect="1"/>
            </p:cNvPicPr>
            <p:nvPr/>
          </p:nvPicPr>
          <p:blipFill rotWithShape="1">
            <a:blip r:embed="rId5">
              <a:duotone>
                <a:prstClr val="black"/>
                <a:schemeClr val="accent4">
                  <a:tint val="45000"/>
                  <a:satMod val="400000"/>
                </a:schemeClr>
              </a:duotone>
            </a:blip>
            <a:srcRect l="14744" b="974"/>
            <a:stretch/>
          </p:blipFill>
          <p:spPr>
            <a:xfrm rot="10800000">
              <a:off x="5718334" y="-1"/>
              <a:ext cx="3425666" cy="3822383"/>
            </a:xfrm>
            <a:prstGeom prst="rect">
              <a:avLst/>
            </a:prstGeom>
          </p:spPr>
        </p:pic>
        <p:sp>
          <p:nvSpPr>
            <p:cNvPr id="16" name="直角三角形 15">
              <a:extLst>
                <a:ext uri="{FF2B5EF4-FFF2-40B4-BE49-F238E27FC236}">
                  <a16:creationId xmlns:a16="http://schemas.microsoft.com/office/drawing/2014/main" id="{5ACC1251-3701-E7F8-2825-E307CD2718CA}"/>
                </a:ext>
              </a:extLst>
            </p:cNvPr>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a:extLst>
                <a:ext uri="{FF2B5EF4-FFF2-40B4-BE49-F238E27FC236}">
                  <a16:creationId xmlns:a16="http://schemas.microsoft.com/office/drawing/2014/main" id="{04B05D51-9E36-335C-6236-ACE89E143E66}"/>
                </a:ext>
              </a:extLst>
            </p:cNvPr>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直角三角形 17">
              <a:extLst>
                <a:ext uri="{FF2B5EF4-FFF2-40B4-BE49-F238E27FC236}">
                  <a16:creationId xmlns:a16="http://schemas.microsoft.com/office/drawing/2014/main" id="{B6772010-035D-18ED-8F7A-D950C25CACEA}"/>
                </a:ext>
              </a:extLst>
            </p:cNvPr>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a:extLst>
                <a:ext uri="{FF2B5EF4-FFF2-40B4-BE49-F238E27FC236}">
                  <a16:creationId xmlns:a16="http://schemas.microsoft.com/office/drawing/2014/main" id="{4F8624EA-9977-2DF6-A126-90B70B7FC110}"/>
                </a:ext>
              </a:extLst>
            </p:cNvPr>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1" name="文本框 20">
            <a:extLst>
              <a:ext uri="{FF2B5EF4-FFF2-40B4-BE49-F238E27FC236}">
                <a16:creationId xmlns:a16="http://schemas.microsoft.com/office/drawing/2014/main" id="{F9624002-63F9-BF51-3D83-FE2B0E0CE792}"/>
              </a:ext>
            </a:extLst>
          </p:cNvPr>
          <p:cNvSpPr txBox="1"/>
          <p:nvPr/>
        </p:nvSpPr>
        <p:spPr>
          <a:xfrm>
            <a:off x="513508" y="2357422"/>
            <a:ext cx="5827701" cy="353943"/>
          </a:xfrm>
          <a:prstGeom prst="rect">
            <a:avLst/>
          </a:prstGeom>
          <a:noFill/>
        </p:spPr>
        <p:txBody>
          <a:bodyPr wrap="square" rtlCol="0">
            <a:spAutoFit/>
          </a:bodyPr>
          <a:lstStyle/>
          <a:p>
            <a:r>
              <a:rPr lang="en-US" altLang="zh-CN" sz="1700" b="1" dirty="0">
                <a:latin typeface="微软雅黑" panose="020B0503020204020204" pitchFamily="34" charset="-122"/>
                <a:ea typeface="微软雅黑" panose="020B0503020204020204" pitchFamily="34" charset="-122"/>
              </a:rPr>
              <a:t>A Mask Wear Detection Access Control System</a:t>
            </a:r>
            <a:endParaRPr lang="zh-CN" altLang="en-US" sz="17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74AF31D-3B78-723E-4178-0D33BD2E741F}"/>
              </a:ext>
            </a:extLst>
          </p:cNvPr>
          <p:cNvSpPr txBox="1"/>
          <p:nvPr/>
        </p:nvSpPr>
        <p:spPr>
          <a:xfrm>
            <a:off x="7164705" y="4580604"/>
            <a:ext cx="1836726" cy="353943"/>
          </a:xfrm>
          <a:prstGeom prst="rect">
            <a:avLst/>
          </a:prstGeom>
          <a:noFill/>
        </p:spPr>
        <p:txBody>
          <a:bodyPr wrap="square" rtlCol="0">
            <a:spAutoFit/>
          </a:bodyPr>
          <a:lstStyle/>
          <a:p>
            <a:pPr algn="ctr"/>
            <a:r>
              <a:rPr lang="en-US" altLang="zh-CN" sz="1700" b="1" dirty="0">
                <a:latin typeface="微软雅黑" panose="020B0503020204020204" pitchFamily="34" charset="-122"/>
                <a:ea typeface="微软雅黑" panose="020B0503020204020204" pitchFamily="34" charset="-122"/>
              </a:rPr>
              <a:t>2023</a:t>
            </a:r>
            <a:r>
              <a:rPr lang="zh-CN" altLang="en-US" sz="1700" b="1" dirty="0">
                <a:latin typeface="微软雅黑" panose="020B0503020204020204" pitchFamily="34" charset="-122"/>
                <a:ea typeface="微软雅黑" panose="020B0503020204020204" pitchFamily="34" charset="-122"/>
              </a:rPr>
              <a:t>年</a:t>
            </a:r>
            <a:r>
              <a:rPr lang="en-US" altLang="zh-CN" sz="1700" b="1" dirty="0">
                <a:latin typeface="微软雅黑" panose="020B0503020204020204" pitchFamily="34" charset="-122"/>
                <a:ea typeface="微软雅黑" panose="020B0503020204020204" pitchFamily="34" charset="-122"/>
              </a:rPr>
              <a:t>3</a:t>
            </a:r>
            <a:r>
              <a:rPr lang="zh-CN" altLang="en-US" sz="1700" b="1" dirty="0">
                <a:latin typeface="微软雅黑" panose="020B0503020204020204" pitchFamily="34" charset="-122"/>
                <a:ea typeface="微软雅黑" panose="020B0503020204020204" pitchFamily="34" charset="-122"/>
              </a:rPr>
              <a:t>月</a:t>
            </a:r>
            <a:r>
              <a:rPr lang="en-US" altLang="zh-CN" sz="1700" b="1" dirty="0">
                <a:latin typeface="微软雅黑" panose="020B0503020204020204" pitchFamily="34" charset="-122"/>
                <a:ea typeface="微软雅黑" panose="020B0503020204020204" pitchFamily="34" charset="-122"/>
              </a:rPr>
              <a:t>25</a:t>
            </a:r>
            <a:r>
              <a:rPr lang="zh-CN" altLang="en-US" sz="1700" b="1"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82978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64F26B7-01BD-6EBA-908A-8D46D37FAAF3}"/>
              </a:ext>
            </a:extLst>
          </p:cNvPr>
          <p:cNvGrpSpPr/>
          <p:nvPr/>
        </p:nvGrpSpPr>
        <p:grpSpPr>
          <a:xfrm>
            <a:off x="7711247" y="4343957"/>
            <a:ext cx="1363828" cy="387811"/>
            <a:chOff x="6583150" y="4031790"/>
            <a:chExt cx="2461638" cy="699978"/>
          </a:xfrm>
        </p:grpSpPr>
        <p:pic>
          <p:nvPicPr>
            <p:cNvPr id="9" name="Picture 2">
              <a:extLst>
                <a:ext uri="{FF2B5EF4-FFF2-40B4-BE49-F238E27FC236}">
                  <a16:creationId xmlns:a16="http://schemas.microsoft.com/office/drawing/2014/main" id="{3BBB0147-0344-22DA-9BC0-537F45F51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B89A4E0-B10E-16AE-EE1B-63F1EF25D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6F29D3A6-A853-24BF-4425-46ADEFAD266F}"/>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研究安排</a:t>
            </a:r>
            <a:endParaRPr lang="en-US" altLang="zh-CN" b="1" dirty="0">
              <a:solidFill>
                <a:srgbClr val="00206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52FD9BB-9BC3-FA4C-492E-1D363259A1D6}"/>
              </a:ext>
            </a:extLst>
          </p:cNvPr>
          <p:cNvSpPr txBox="1"/>
          <p:nvPr/>
        </p:nvSpPr>
        <p:spPr>
          <a:xfrm>
            <a:off x="373451" y="1047676"/>
            <a:ext cx="8400280" cy="3490186"/>
          </a:xfrm>
          <a:prstGeom prst="rect">
            <a:avLst/>
          </a:prstGeom>
          <a:noFill/>
        </p:spPr>
        <p:txBody>
          <a:bodyPr wrap="square">
            <a:spAutoFit/>
          </a:bodyPr>
          <a:lstStyle/>
          <a:p>
            <a:pPr marL="369570" marR="85090" indent="-285750" algn="just" fontAlgn="ctr">
              <a:lnSpc>
                <a:spcPct val="115000"/>
              </a:lnSpc>
              <a:buFont typeface="Wingdings" panose="05000000000000000000" pitchFamily="2" charset="2"/>
              <a:buChar char="Ø"/>
            </a:pP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第一季度（</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4</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-6</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p>
          <a:p>
            <a:pPr marL="83820" marR="85090" indent="304800" algn="just" fontAlgn="ctr">
              <a:lnSpc>
                <a:spcPct val="115000"/>
              </a:lnSpc>
            </a:pP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指导老师下发各项资料，文献等，成员学习相关课题基础知识，认真研究文献资料，</a:t>
            </a:r>
            <a:endParaRPr lang="en-US" altLang="zh-CN" sz="1600" dirty="0">
              <a:effectLst/>
              <a:latin typeface="微软雅黑" panose="020B0503020204020204" pitchFamily="34" charset="-122"/>
              <a:ea typeface="微软雅黑" panose="020B0503020204020204" pitchFamily="34" charset="-122"/>
              <a:cs typeface="宋体" panose="02010600030101010101" pitchFamily="2" charset="-122"/>
            </a:endParaRPr>
          </a:p>
          <a:p>
            <a:pPr marL="83820" marR="85090" indent="304800" algn="just" fontAlgn="ctr">
              <a:lnSpc>
                <a:spcPct val="115000"/>
              </a:lnSpc>
            </a:pP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结合自身大类专业所学知识，进行课题的初步探索，形成课题相关的知识体系结构网络。</a:t>
            </a:r>
          </a:p>
          <a:p>
            <a:pPr marL="369570" marR="85090" indent="-285750" algn="just" fontAlgn="ctr">
              <a:lnSpc>
                <a:spcPct val="115000"/>
              </a:lnSpc>
              <a:buFont typeface="Wingdings" panose="05000000000000000000" pitchFamily="2" charset="2"/>
              <a:buChar char="Ø"/>
            </a:pP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第二季度（</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7</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-9</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p>
          <a:p>
            <a:pPr marL="83820" marR="85090" indent="304800" algn="just" fontAlgn="ctr">
              <a:lnSpc>
                <a:spcPct val="115000"/>
              </a:lnSpc>
            </a:pP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搜集相关数据，构建训练数据集和测试数据集；对上阶段相关文献进行筛选并二次</a:t>
            </a:r>
            <a:endParaRPr lang="en-US" altLang="zh-CN" sz="1600" dirty="0">
              <a:effectLst/>
              <a:latin typeface="微软雅黑" panose="020B0503020204020204" pitchFamily="34" charset="-122"/>
              <a:ea typeface="微软雅黑" panose="020B0503020204020204" pitchFamily="34" charset="-122"/>
              <a:cs typeface="宋体" panose="02010600030101010101" pitchFamily="2" charset="-122"/>
            </a:endParaRPr>
          </a:p>
          <a:p>
            <a:pPr marL="83820" marR="85090" indent="304800" algn="just" fontAlgn="ctr">
              <a:lnSpc>
                <a:spcPct val="115000"/>
              </a:lnSpc>
            </a:pP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学习，选取</a:t>
            </a: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Python</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语言，利用</a:t>
            </a: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YOLO</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检测方法完成系统模型的基本搭建。</a:t>
            </a:r>
          </a:p>
          <a:p>
            <a:pPr marL="369570" marR="85090" indent="-285750" algn="just" fontAlgn="ctr">
              <a:lnSpc>
                <a:spcPct val="115000"/>
              </a:lnSpc>
              <a:buFont typeface="Wingdings" panose="05000000000000000000" pitchFamily="2" charset="2"/>
              <a:buChar char="Ø"/>
            </a:pP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第三季度（</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10</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-12</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p>
          <a:p>
            <a:pPr marL="83820" marR="85090" indent="304800" algn="just" fontAlgn="ctr">
              <a:lnSpc>
                <a:spcPct val="115000"/>
              </a:lnSpc>
            </a:pP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完善系统模型，搜集相关数据库来修补相关漏洞、调整模型参数、进行相关实验、</a:t>
            </a:r>
            <a:endParaRPr lang="en-US" altLang="zh-CN" sz="1600" dirty="0">
              <a:effectLst/>
              <a:latin typeface="微软雅黑" panose="020B0503020204020204" pitchFamily="34" charset="-122"/>
              <a:ea typeface="微软雅黑" panose="020B0503020204020204" pitchFamily="34" charset="-122"/>
              <a:cs typeface="宋体" panose="02010600030101010101" pitchFamily="2" charset="-122"/>
            </a:endParaRPr>
          </a:p>
          <a:p>
            <a:pPr marL="83820" marR="85090" indent="304800" algn="just" fontAlgn="ctr">
              <a:lnSpc>
                <a:spcPct val="115000"/>
              </a:lnSpc>
            </a:pP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模型测试等工作，提高门禁系统准确率。</a:t>
            </a:r>
          </a:p>
          <a:p>
            <a:pPr marL="369570" marR="85090" indent="-285750" algn="just" fontAlgn="ctr">
              <a:lnSpc>
                <a:spcPct val="115000"/>
              </a:lnSpc>
              <a:buFont typeface="Wingdings" panose="05000000000000000000" pitchFamily="2" charset="2"/>
              <a:buChar char="Ø"/>
            </a:pP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第四季度（</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月）</a:t>
            </a:r>
          </a:p>
          <a:p>
            <a:pPr marL="83820" marR="85090" indent="304800" algn="just" fontAlgn="ctr">
              <a:lnSpc>
                <a:spcPct val="115000"/>
              </a:lnSpc>
            </a:pPr>
            <a:r>
              <a:rPr lang="en-US" altLang="zh-CN" sz="16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优化及增强系统功能，考察项目口罩检测模型的准确性，对于已有结果进行分析评</a:t>
            </a:r>
            <a:endParaRPr lang="en-US" altLang="zh-CN" sz="1600" dirty="0">
              <a:effectLst/>
              <a:latin typeface="微软雅黑" panose="020B0503020204020204" pitchFamily="34" charset="-122"/>
              <a:ea typeface="微软雅黑" panose="020B0503020204020204" pitchFamily="34" charset="-122"/>
              <a:cs typeface="宋体" panose="02010600030101010101" pitchFamily="2" charset="-122"/>
            </a:endParaRPr>
          </a:p>
          <a:p>
            <a:pPr marL="83820" marR="85090" indent="304800" algn="just" fontAlgn="ctr">
              <a:lnSpc>
                <a:spcPct val="115000"/>
              </a:lnSpc>
            </a:pPr>
            <a:r>
              <a:rPr lang="zh-CN" altLang="zh-CN" sz="1600" dirty="0">
                <a:effectLst/>
                <a:latin typeface="微软雅黑" panose="020B0503020204020204" pitchFamily="34" charset="-122"/>
                <a:ea typeface="微软雅黑" panose="020B0503020204020204" pitchFamily="34" charset="-122"/>
                <a:cs typeface="宋体" panose="02010600030101010101" pitchFamily="2" charset="-122"/>
              </a:rPr>
              <a:t>估，完成结题报告撰写以及结题答辩。</a:t>
            </a:r>
          </a:p>
        </p:txBody>
      </p:sp>
      <p:sp>
        <p:nvSpPr>
          <p:cNvPr id="28" name="矩形 27">
            <a:extLst>
              <a:ext uri="{FF2B5EF4-FFF2-40B4-BE49-F238E27FC236}">
                <a16:creationId xmlns:a16="http://schemas.microsoft.com/office/drawing/2014/main" id="{F17D8FDB-40B6-DDC9-0072-6A2647EAE3D2}"/>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a:extLst>
              <a:ext uri="{FF2B5EF4-FFF2-40B4-BE49-F238E27FC236}">
                <a16:creationId xmlns:a16="http://schemas.microsoft.com/office/drawing/2014/main" id="{28B20491-7AD2-F350-E020-3B60B7874EAC}"/>
              </a:ext>
            </a:extLst>
          </p:cNvPr>
          <p:cNvSpPr/>
          <p:nvPr/>
        </p:nvSpPr>
        <p:spPr>
          <a:xfrm>
            <a:off x="8369348"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a:extLst>
              <a:ext uri="{FF2B5EF4-FFF2-40B4-BE49-F238E27FC236}">
                <a16:creationId xmlns:a16="http://schemas.microsoft.com/office/drawing/2014/main" id="{3E2619F3-2BED-D203-4ACA-4E361073574A}"/>
              </a:ext>
            </a:extLst>
          </p:cNvPr>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437B7472-95A8-C410-3424-3E8F8F44C50A}"/>
              </a:ext>
            </a:extLst>
          </p:cNvPr>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5EF1158-0B61-A273-3F1B-76E96AE9EE52}"/>
              </a:ext>
            </a:extLst>
          </p:cNvPr>
          <p:cNvSpPr/>
          <p:nvPr/>
        </p:nvSpPr>
        <p:spPr>
          <a:xfrm>
            <a:off x="7212239"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9FBEC78-CBF5-0635-CC00-BC04EC31E7A6}"/>
              </a:ext>
            </a:extLst>
          </p:cNvPr>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9362C22-4768-26AF-B3DD-8A466AF40D41}"/>
              </a:ext>
            </a:extLst>
          </p:cNvPr>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4</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9ACBBA32-3F4C-959E-AFA0-2F701FB4A7CA}"/>
              </a:ext>
            </a:extLst>
          </p:cNvPr>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现有基础与研究安排</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F98360A0-286A-E16B-AA14-AD0FD8A44D00}"/>
              </a:ext>
            </a:extLst>
          </p:cNvPr>
          <p:cNvSpPr/>
          <p:nvPr/>
        </p:nvSpPr>
        <p:spPr>
          <a:xfrm>
            <a:off x="2806269" y="181329"/>
            <a:ext cx="4469493"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Existing Foundation &amp; Arrangements</a:t>
            </a:r>
            <a:endParaRPr lang="zh-CN" altLang="en-US" dirty="0">
              <a:solidFill>
                <a:schemeClr val="bg1"/>
              </a:solidFill>
            </a:endParaRPr>
          </a:p>
        </p:txBody>
      </p:sp>
      <p:sp>
        <p:nvSpPr>
          <p:cNvPr id="37" name="矩形 36">
            <a:extLst>
              <a:ext uri="{FF2B5EF4-FFF2-40B4-BE49-F238E27FC236}">
                <a16:creationId xmlns:a16="http://schemas.microsoft.com/office/drawing/2014/main" id="{E6DC558B-9820-3BE5-8C03-21B7F1124E14}"/>
              </a:ext>
            </a:extLst>
          </p:cNvPr>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908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8768580"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20932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5</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预期成果</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214263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Expected Results</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3A72C5E8-D3DC-B25D-BA32-8195E2718654}"/>
              </a:ext>
            </a:extLst>
          </p:cNvPr>
          <p:cNvGrpSpPr/>
          <p:nvPr/>
        </p:nvGrpSpPr>
        <p:grpSpPr>
          <a:xfrm>
            <a:off x="7711247" y="4343957"/>
            <a:ext cx="1363828" cy="387811"/>
            <a:chOff x="6583150" y="4031790"/>
            <a:chExt cx="2461638" cy="699978"/>
          </a:xfrm>
        </p:grpSpPr>
        <p:pic>
          <p:nvPicPr>
            <p:cNvPr id="9" name="Picture 2">
              <a:extLst>
                <a:ext uri="{FF2B5EF4-FFF2-40B4-BE49-F238E27FC236}">
                  <a16:creationId xmlns:a16="http://schemas.microsoft.com/office/drawing/2014/main" id="{69596EB3-3F17-94AA-4094-ED6C71971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ECA7B3C-8EAE-CADA-4222-D89D45C2A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文本框 19">
            <a:extLst>
              <a:ext uri="{FF2B5EF4-FFF2-40B4-BE49-F238E27FC236}">
                <a16:creationId xmlns:a16="http://schemas.microsoft.com/office/drawing/2014/main" id="{A3698B23-DC78-B5C8-4BBA-202DFC3000B5}"/>
              </a:ext>
            </a:extLst>
          </p:cNvPr>
          <p:cNvSpPr txBox="1"/>
          <p:nvPr/>
        </p:nvSpPr>
        <p:spPr>
          <a:xfrm>
            <a:off x="343725" y="1319202"/>
            <a:ext cx="3280969" cy="418191"/>
          </a:xfrm>
          <a:prstGeom prst="rect">
            <a:avLst/>
          </a:prstGeom>
          <a:noFill/>
          <a:ln>
            <a:noFill/>
          </a:ln>
        </p:spPr>
        <p:txBody>
          <a:bodyPr wrap="square" lIns="91440" tIns="45720" rIns="91440" bIns="45720" anchor="t" anchorCtr="0">
            <a:spAutoFit/>
          </a:bodyPr>
          <a:lstStyle/>
          <a:p>
            <a:pPr defTabSz="913765">
              <a:lnSpc>
                <a:spcPct val="150000"/>
              </a:lnSpc>
              <a:buSzPct val="25000"/>
              <a:defRPr/>
            </a:pPr>
            <a:r>
              <a:rPr lang="zh-CN" altLang="en-US" sz="1600" b="1" dirty="0">
                <a:latin typeface="微软雅黑" panose="020B0503020204020204" pitchFamily="34" charset="-122"/>
                <a:ea typeface="微软雅黑" panose="020B0503020204020204" pitchFamily="34" charset="-122"/>
              </a:rPr>
              <a:t>设计出一套门禁检测口罩佩戴系统</a:t>
            </a:r>
            <a:endParaRPr lang="en-US" altLang="zh-CN" sz="16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D5FFA19D-2BA1-55DB-4B6B-1F890E28BF2F}"/>
              </a:ext>
            </a:extLst>
          </p:cNvPr>
          <p:cNvSpPr txBox="1"/>
          <p:nvPr/>
        </p:nvSpPr>
        <p:spPr>
          <a:xfrm>
            <a:off x="5641916" y="1109752"/>
            <a:ext cx="2438739" cy="793359"/>
          </a:xfrm>
          <a:prstGeom prst="rect">
            <a:avLst/>
          </a:prstGeom>
          <a:noFill/>
          <a:ln>
            <a:noFill/>
          </a:ln>
        </p:spPr>
        <p:txBody>
          <a:bodyPr wrap="square" lIns="91440" tIns="45720" rIns="91440" bIns="45720" anchor="t" anchorCtr="0">
            <a:spAutoFit/>
          </a:bodyPr>
          <a:lstStyle/>
          <a:p>
            <a:pPr defTabSz="913765">
              <a:lnSpc>
                <a:spcPct val="150000"/>
              </a:lnSpc>
              <a:buSzPct val="25000"/>
              <a:defRPr/>
            </a:pPr>
            <a:r>
              <a:rPr lang="zh-CN" altLang="en-US" sz="1600" b="1" dirty="0">
                <a:latin typeface="微软雅黑" panose="020B0503020204020204" pitchFamily="34" charset="-122"/>
                <a:ea typeface="微软雅黑" panose="020B0503020204020204" pitchFamily="34" charset="-122"/>
              </a:rPr>
              <a:t>实现佩戴口罩检测功能及佩戴是否规范的检测功能</a:t>
            </a:r>
            <a:endParaRPr lang="en-US" altLang="zh-CN" sz="160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9C03A6B9-130F-2815-B8E9-B61DBA9EE72A}"/>
              </a:ext>
            </a:extLst>
          </p:cNvPr>
          <p:cNvSpPr txBox="1"/>
          <p:nvPr/>
        </p:nvSpPr>
        <p:spPr>
          <a:xfrm>
            <a:off x="598192" y="2925183"/>
            <a:ext cx="2772034" cy="1162691"/>
          </a:xfrm>
          <a:prstGeom prst="rect">
            <a:avLst/>
          </a:prstGeom>
          <a:noFill/>
          <a:ln>
            <a:noFill/>
          </a:ln>
        </p:spPr>
        <p:txBody>
          <a:bodyPr wrap="square" lIns="91440" tIns="45720" rIns="91440" bIns="45720" anchor="t" anchorCtr="0">
            <a:spAutoFit/>
          </a:bodyPr>
          <a:lstStyle/>
          <a:p>
            <a:pPr algn="just" defTabSz="913765">
              <a:lnSpc>
                <a:spcPct val="150000"/>
              </a:lnSpc>
              <a:buSzPct val="25000"/>
              <a:defRPr/>
            </a:pPr>
            <a:r>
              <a:rPr lang="zh-CN" altLang="en-US" sz="1600" b="1" dirty="0">
                <a:latin typeface="微软雅黑" panose="020B0503020204020204" pitchFamily="34" charset="-122"/>
                <a:ea typeface="微软雅黑" panose="020B0503020204020204" pitchFamily="34" charset="-122"/>
              </a:rPr>
              <a:t>应用于校园等人流量大、环境复杂的情形，降低人力成本，有助于控制疫情传播</a:t>
            </a:r>
            <a:endParaRPr lang="en-US" altLang="zh-CN" sz="1600" b="1"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42CDAF3-8BE7-7FF5-8222-4D22B09561BF}"/>
              </a:ext>
            </a:extLst>
          </p:cNvPr>
          <p:cNvSpPr txBox="1"/>
          <p:nvPr/>
        </p:nvSpPr>
        <p:spPr>
          <a:xfrm>
            <a:off x="5641916" y="3297432"/>
            <a:ext cx="2870249" cy="418191"/>
          </a:xfrm>
          <a:prstGeom prst="rect">
            <a:avLst/>
          </a:prstGeom>
          <a:noFill/>
          <a:ln>
            <a:noFill/>
          </a:ln>
        </p:spPr>
        <p:txBody>
          <a:bodyPr wrap="square" lIns="91440" tIns="45720" rIns="91440" bIns="45720" anchor="t" anchorCtr="0">
            <a:spAutoFit/>
          </a:bodyPr>
          <a:lstStyle/>
          <a:p>
            <a:pPr defTabSz="913765">
              <a:lnSpc>
                <a:spcPct val="150000"/>
              </a:lnSpc>
              <a:buSzPct val="25000"/>
              <a:defRPr/>
            </a:pPr>
            <a:r>
              <a:rPr lang="zh-CN" altLang="en-US" sz="1600" b="1" dirty="0">
                <a:latin typeface="微软雅黑" panose="020B0503020204020204" pitchFamily="34" charset="-122"/>
                <a:ea typeface="微软雅黑" panose="020B0503020204020204" pitchFamily="34" charset="-122"/>
              </a:rPr>
              <a:t>预期达到检测速度与准确度</a:t>
            </a:r>
            <a:endParaRPr lang="en-US" altLang="zh-CN" sz="1600" b="1"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B1990F5D-6800-5CC6-5627-32D0A21EF20B}"/>
              </a:ext>
            </a:extLst>
          </p:cNvPr>
          <p:cNvGrpSpPr/>
          <p:nvPr/>
        </p:nvGrpSpPr>
        <p:grpSpPr>
          <a:xfrm>
            <a:off x="3325813" y="1292119"/>
            <a:ext cx="2492375" cy="2501901"/>
            <a:chOff x="3325813" y="1973262"/>
            <a:chExt cx="2492375" cy="2501901"/>
          </a:xfrm>
        </p:grpSpPr>
        <p:sp>
          <p:nvSpPr>
            <p:cNvPr id="18" name="Freeform 5">
              <a:extLst>
                <a:ext uri="{FF2B5EF4-FFF2-40B4-BE49-F238E27FC236}">
                  <a16:creationId xmlns:a16="http://schemas.microsoft.com/office/drawing/2014/main" id="{E2BA1CBA-2DC4-548A-9260-B61FD9CAC0B4}"/>
                </a:ext>
              </a:extLst>
            </p:cNvPr>
            <p:cNvSpPr/>
            <p:nvPr/>
          </p:nvSpPr>
          <p:spPr bwMode="auto">
            <a:xfrm>
              <a:off x="3325813" y="3276600"/>
              <a:ext cx="1193800" cy="1198563"/>
            </a:xfrm>
            <a:custGeom>
              <a:avLst/>
              <a:gdLst>
                <a:gd name="T0" fmla="*/ 1809 w 4497"/>
                <a:gd name="T1" fmla="*/ 3511 h 4497"/>
                <a:gd name="T2" fmla="*/ 986 w 4497"/>
                <a:gd name="T3" fmla="*/ 3511 h 4497"/>
                <a:gd name="T4" fmla="*/ 986 w 4497"/>
                <a:gd name="T5" fmla="*/ 2687 h 4497"/>
                <a:gd name="T6" fmla="*/ 0 w 4497"/>
                <a:gd name="T7" fmla="*/ 0 h 4497"/>
                <a:gd name="T8" fmla="*/ 1873 w 4497"/>
                <a:gd name="T9" fmla="*/ 0 h 4497"/>
                <a:gd name="T10" fmla="*/ 2721 w 4497"/>
                <a:gd name="T11" fmla="*/ 1776 h 4497"/>
                <a:gd name="T12" fmla="*/ 4497 w 4497"/>
                <a:gd name="T13" fmla="*/ 2624 h 4497"/>
                <a:gd name="T14" fmla="*/ 4497 w 4497"/>
                <a:gd name="T15" fmla="*/ 4497 h 4497"/>
                <a:gd name="T16" fmla="*/ 1809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1809" y="3511"/>
                  </a:moveTo>
                  <a:lnTo>
                    <a:pt x="986" y="3511"/>
                  </a:lnTo>
                  <a:lnTo>
                    <a:pt x="986" y="2687"/>
                  </a:lnTo>
                  <a:cubicBezTo>
                    <a:pt x="369" y="1896"/>
                    <a:pt x="40" y="953"/>
                    <a:pt x="0" y="0"/>
                  </a:cubicBezTo>
                  <a:lnTo>
                    <a:pt x="1873" y="0"/>
                  </a:lnTo>
                  <a:cubicBezTo>
                    <a:pt x="1938" y="644"/>
                    <a:pt x="2222" y="1276"/>
                    <a:pt x="2721" y="1776"/>
                  </a:cubicBezTo>
                  <a:cubicBezTo>
                    <a:pt x="3221" y="2275"/>
                    <a:pt x="3853" y="2558"/>
                    <a:pt x="4497" y="2624"/>
                  </a:cubicBezTo>
                  <a:lnTo>
                    <a:pt x="4497" y="4497"/>
                  </a:lnTo>
                  <a:cubicBezTo>
                    <a:pt x="3544" y="4457"/>
                    <a:pt x="2601" y="4128"/>
                    <a:pt x="1809" y="35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6">
              <a:extLst>
                <a:ext uri="{FF2B5EF4-FFF2-40B4-BE49-F238E27FC236}">
                  <a16:creationId xmlns:a16="http://schemas.microsoft.com/office/drawing/2014/main" id="{E73D4293-D523-5EFA-9899-886AD3BE0443}"/>
                </a:ext>
              </a:extLst>
            </p:cNvPr>
            <p:cNvSpPr/>
            <p:nvPr/>
          </p:nvSpPr>
          <p:spPr bwMode="auto">
            <a:xfrm>
              <a:off x="3325813" y="1973262"/>
              <a:ext cx="1193800" cy="1196975"/>
            </a:xfrm>
            <a:custGeom>
              <a:avLst/>
              <a:gdLst>
                <a:gd name="T0" fmla="*/ 986 w 4497"/>
                <a:gd name="T1" fmla="*/ 1809 h 4497"/>
                <a:gd name="T2" fmla="*/ 986 w 4497"/>
                <a:gd name="T3" fmla="*/ 986 h 4497"/>
                <a:gd name="T4" fmla="*/ 1809 w 4497"/>
                <a:gd name="T5" fmla="*/ 986 h 4497"/>
                <a:gd name="T6" fmla="*/ 4497 w 4497"/>
                <a:gd name="T7" fmla="*/ 0 h 4497"/>
                <a:gd name="T8" fmla="*/ 4497 w 4497"/>
                <a:gd name="T9" fmla="*/ 1861 h 4497"/>
                <a:gd name="T10" fmla="*/ 2659 w 4497"/>
                <a:gd name="T11" fmla="*/ 2659 h 4497"/>
                <a:gd name="T12" fmla="*/ 1861 w 4497"/>
                <a:gd name="T13" fmla="*/ 4497 h 4497"/>
                <a:gd name="T14" fmla="*/ 0 w 4497"/>
                <a:gd name="T15" fmla="*/ 4497 h 4497"/>
                <a:gd name="T16" fmla="*/ 986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986" y="1809"/>
                  </a:moveTo>
                  <a:lnTo>
                    <a:pt x="986" y="986"/>
                  </a:lnTo>
                  <a:lnTo>
                    <a:pt x="1809" y="986"/>
                  </a:lnTo>
                  <a:cubicBezTo>
                    <a:pt x="2601" y="369"/>
                    <a:pt x="3544" y="40"/>
                    <a:pt x="4497" y="0"/>
                  </a:cubicBezTo>
                  <a:lnTo>
                    <a:pt x="4497" y="1861"/>
                  </a:lnTo>
                  <a:cubicBezTo>
                    <a:pt x="3824" y="1887"/>
                    <a:pt x="3165" y="2152"/>
                    <a:pt x="2659" y="2659"/>
                  </a:cubicBezTo>
                  <a:cubicBezTo>
                    <a:pt x="2152" y="3165"/>
                    <a:pt x="1887" y="3824"/>
                    <a:pt x="1861" y="4497"/>
                  </a:cubicBezTo>
                  <a:lnTo>
                    <a:pt x="0" y="4497"/>
                  </a:lnTo>
                  <a:cubicBezTo>
                    <a:pt x="40" y="3544"/>
                    <a:pt x="369" y="2601"/>
                    <a:pt x="986" y="1809"/>
                  </a:cubicBezTo>
                  <a:close/>
                </a:path>
              </a:pathLst>
            </a:cu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32" name="Freeform 7">
              <a:extLst>
                <a:ext uri="{FF2B5EF4-FFF2-40B4-BE49-F238E27FC236}">
                  <a16:creationId xmlns:a16="http://schemas.microsoft.com/office/drawing/2014/main" id="{F24FAF59-553F-3DFB-5A73-C3A473FE2C83}"/>
                </a:ext>
              </a:extLst>
            </p:cNvPr>
            <p:cNvSpPr/>
            <p:nvPr/>
          </p:nvSpPr>
          <p:spPr bwMode="auto">
            <a:xfrm>
              <a:off x="4624388" y="3276600"/>
              <a:ext cx="1193800" cy="1198563"/>
            </a:xfrm>
            <a:custGeom>
              <a:avLst/>
              <a:gdLst>
                <a:gd name="T0" fmla="*/ 3511 w 4497"/>
                <a:gd name="T1" fmla="*/ 3511 h 4497"/>
                <a:gd name="T2" fmla="*/ 2687 w 4497"/>
                <a:gd name="T3" fmla="*/ 3511 h 4497"/>
                <a:gd name="T4" fmla="*/ 0 w 4497"/>
                <a:gd name="T5" fmla="*/ 4497 h 4497"/>
                <a:gd name="T6" fmla="*/ 0 w 4497"/>
                <a:gd name="T7" fmla="*/ 2636 h 4497"/>
                <a:gd name="T8" fmla="*/ 1838 w 4497"/>
                <a:gd name="T9" fmla="*/ 1838 h 4497"/>
                <a:gd name="T10" fmla="*/ 2636 w 4497"/>
                <a:gd name="T11" fmla="*/ 0 h 4497"/>
                <a:gd name="T12" fmla="*/ 4497 w 4497"/>
                <a:gd name="T13" fmla="*/ 0 h 4497"/>
                <a:gd name="T14" fmla="*/ 3511 w 4497"/>
                <a:gd name="T15" fmla="*/ 2687 h 4497"/>
                <a:gd name="T16" fmla="*/ 3511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3511"/>
                  </a:moveTo>
                  <a:lnTo>
                    <a:pt x="2687" y="3511"/>
                  </a:lnTo>
                  <a:cubicBezTo>
                    <a:pt x="1896" y="4128"/>
                    <a:pt x="953" y="4457"/>
                    <a:pt x="0" y="4497"/>
                  </a:cubicBezTo>
                  <a:lnTo>
                    <a:pt x="0" y="2636"/>
                  </a:lnTo>
                  <a:cubicBezTo>
                    <a:pt x="673" y="2610"/>
                    <a:pt x="1332" y="2345"/>
                    <a:pt x="1838" y="1838"/>
                  </a:cubicBezTo>
                  <a:cubicBezTo>
                    <a:pt x="2345" y="1332"/>
                    <a:pt x="2610" y="673"/>
                    <a:pt x="2636" y="0"/>
                  </a:cubicBezTo>
                  <a:lnTo>
                    <a:pt x="4497" y="0"/>
                  </a:lnTo>
                  <a:cubicBezTo>
                    <a:pt x="4457" y="953"/>
                    <a:pt x="4128" y="1896"/>
                    <a:pt x="3511" y="2687"/>
                  </a:cubicBezTo>
                  <a:lnTo>
                    <a:pt x="3511" y="3511"/>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8">
              <a:extLst>
                <a:ext uri="{FF2B5EF4-FFF2-40B4-BE49-F238E27FC236}">
                  <a16:creationId xmlns:a16="http://schemas.microsoft.com/office/drawing/2014/main" id="{B45341F2-FF82-4DD3-ED76-2E3B87165A6B}"/>
                </a:ext>
              </a:extLst>
            </p:cNvPr>
            <p:cNvSpPr/>
            <p:nvPr/>
          </p:nvSpPr>
          <p:spPr bwMode="auto">
            <a:xfrm>
              <a:off x="4624388" y="1973262"/>
              <a:ext cx="1193800" cy="1196975"/>
            </a:xfrm>
            <a:custGeom>
              <a:avLst/>
              <a:gdLst>
                <a:gd name="T0" fmla="*/ 3511 w 4497"/>
                <a:gd name="T1" fmla="*/ 1809 h 4497"/>
                <a:gd name="T2" fmla="*/ 4497 w 4497"/>
                <a:gd name="T3" fmla="*/ 4497 h 4497"/>
                <a:gd name="T4" fmla="*/ 2624 w 4497"/>
                <a:gd name="T5" fmla="*/ 4497 h 4497"/>
                <a:gd name="T6" fmla="*/ 1776 w 4497"/>
                <a:gd name="T7" fmla="*/ 2721 h 4497"/>
                <a:gd name="T8" fmla="*/ 0 w 4497"/>
                <a:gd name="T9" fmla="*/ 1873 h 4497"/>
                <a:gd name="T10" fmla="*/ 0 w 4497"/>
                <a:gd name="T11" fmla="*/ 0 h 4497"/>
                <a:gd name="T12" fmla="*/ 2687 w 4497"/>
                <a:gd name="T13" fmla="*/ 986 h 4497"/>
                <a:gd name="T14" fmla="*/ 3511 w 4497"/>
                <a:gd name="T15" fmla="*/ 986 h 4497"/>
                <a:gd name="T16" fmla="*/ 3511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1809"/>
                  </a:moveTo>
                  <a:cubicBezTo>
                    <a:pt x="4128" y="2601"/>
                    <a:pt x="4457" y="3544"/>
                    <a:pt x="4497" y="4497"/>
                  </a:cubicBezTo>
                  <a:lnTo>
                    <a:pt x="2624" y="4497"/>
                  </a:lnTo>
                  <a:cubicBezTo>
                    <a:pt x="2558" y="3853"/>
                    <a:pt x="2275" y="3221"/>
                    <a:pt x="1776" y="2721"/>
                  </a:cubicBezTo>
                  <a:cubicBezTo>
                    <a:pt x="1276" y="2222"/>
                    <a:pt x="644" y="1938"/>
                    <a:pt x="0" y="1873"/>
                  </a:cubicBezTo>
                  <a:lnTo>
                    <a:pt x="0" y="0"/>
                  </a:lnTo>
                  <a:cubicBezTo>
                    <a:pt x="953" y="40"/>
                    <a:pt x="1896" y="369"/>
                    <a:pt x="2687" y="986"/>
                  </a:cubicBezTo>
                  <a:lnTo>
                    <a:pt x="3511" y="986"/>
                  </a:lnTo>
                  <a:lnTo>
                    <a:pt x="3511" y="1809"/>
                  </a:lnTo>
                  <a:close/>
                </a:path>
              </a:pathLst>
            </a:custGeom>
            <a:solidFill>
              <a:schemeClr val="accent6">
                <a:lumMod val="50000"/>
              </a:schemeClr>
            </a:solidFill>
            <a:ln>
              <a:noFill/>
            </a:ln>
          </p:spPr>
          <p:txBody>
            <a:bodyPr vert="horz" wrap="square" lIns="91440" tIns="45720" rIns="91440" bIns="45720" numCol="1" anchor="t" anchorCtr="0" compatLnSpc="1"/>
            <a:lstStyle/>
            <a:p>
              <a:endParaRPr lang="zh-CN" altLang="en-US"/>
            </a:p>
          </p:txBody>
        </p:sp>
        <p:sp>
          <p:nvSpPr>
            <p:cNvPr id="38" name="TextBox 50">
              <a:extLst>
                <a:ext uri="{FF2B5EF4-FFF2-40B4-BE49-F238E27FC236}">
                  <a16:creationId xmlns:a16="http://schemas.microsoft.com/office/drawing/2014/main" id="{76DC9EA0-CCE0-E670-C975-77BA0B1AD3DF}"/>
                </a:ext>
              </a:extLst>
            </p:cNvPr>
            <p:cNvSpPr txBox="1"/>
            <p:nvPr/>
          </p:nvSpPr>
          <p:spPr>
            <a:xfrm>
              <a:off x="3786883" y="2348629"/>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anose="020B0503020204020204" pitchFamily="34" charset="-122"/>
                  <a:ea typeface="微软雅黑" panose="020B0503020204020204" pitchFamily="34" charset="-122"/>
                </a:rPr>
                <a:t>1</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9" name="TextBox 36">
              <a:extLst>
                <a:ext uri="{FF2B5EF4-FFF2-40B4-BE49-F238E27FC236}">
                  <a16:creationId xmlns:a16="http://schemas.microsoft.com/office/drawing/2014/main" id="{5F1FC5B3-BF10-1680-078E-ECDCC7973E0F}"/>
                </a:ext>
              </a:extLst>
            </p:cNvPr>
            <p:cNvSpPr txBox="1"/>
            <p:nvPr/>
          </p:nvSpPr>
          <p:spPr>
            <a:xfrm>
              <a:off x="5251579" y="2348629"/>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40" name="TextBox 34">
              <a:extLst>
                <a:ext uri="{FF2B5EF4-FFF2-40B4-BE49-F238E27FC236}">
                  <a16:creationId xmlns:a16="http://schemas.microsoft.com/office/drawing/2014/main" id="{DBB67182-196B-FFDA-3034-840365452311}"/>
                </a:ext>
              </a:extLst>
            </p:cNvPr>
            <p:cNvSpPr txBox="1"/>
            <p:nvPr/>
          </p:nvSpPr>
          <p:spPr>
            <a:xfrm>
              <a:off x="3786883" y="3767794"/>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41" name="TextBox 32">
              <a:extLst>
                <a:ext uri="{FF2B5EF4-FFF2-40B4-BE49-F238E27FC236}">
                  <a16:creationId xmlns:a16="http://schemas.microsoft.com/office/drawing/2014/main" id="{B372B36F-0FF0-6D20-BA51-C33173D66797}"/>
                </a:ext>
              </a:extLst>
            </p:cNvPr>
            <p:cNvSpPr txBox="1"/>
            <p:nvPr/>
          </p:nvSpPr>
          <p:spPr>
            <a:xfrm>
              <a:off x="5251579" y="3767794"/>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
        <p:nvSpPr>
          <p:cNvPr id="42" name="TextBox 17">
            <a:extLst>
              <a:ext uri="{FF2B5EF4-FFF2-40B4-BE49-F238E27FC236}">
                <a16:creationId xmlns:a16="http://schemas.microsoft.com/office/drawing/2014/main" id="{681AD412-AF0C-C5F1-D0D7-85CF8A700FF5}"/>
              </a:ext>
            </a:extLst>
          </p:cNvPr>
          <p:cNvSpPr txBox="1"/>
          <p:nvPr/>
        </p:nvSpPr>
        <p:spPr>
          <a:xfrm>
            <a:off x="4103948" y="2050627"/>
            <a:ext cx="936104"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200" b="1" dirty="0">
                <a:solidFill>
                  <a:schemeClr val="tx1"/>
                </a:solidFill>
              </a:rPr>
              <a:t>预期成果</a:t>
            </a:r>
            <a:endParaRPr lang="zh-CN" altLang="en-US" sz="3200" dirty="0">
              <a:solidFill>
                <a:schemeClr val="tx1"/>
              </a:solidFill>
            </a:endParaRPr>
          </a:p>
        </p:txBody>
      </p:sp>
    </p:spTree>
    <p:extLst>
      <p:ext uri="{BB962C8B-B14F-4D97-AF65-F5344CB8AC3E}">
        <p14:creationId xmlns:p14="http://schemas.microsoft.com/office/powerpoint/2010/main" val="474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75573" y="1268753"/>
            <a:ext cx="3762376" cy="1015663"/>
          </a:xfrm>
          <a:prstGeom prst="rect">
            <a:avLst/>
          </a:prstGeom>
          <a:noFill/>
        </p:spPr>
        <p:txBody>
          <a:bodyPr wrap="square" rtlCol="0">
            <a:spAutoFit/>
          </a:bodyPr>
          <a:lstStyle/>
          <a:p>
            <a:r>
              <a:rPr lang="zh-CN" altLang="en-US" sz="6000" b="1" dirty="0">
                <a:solidFill>
                  <a:srgbClr val="335B74"/>
                </a:solidFill>
                <a:latin typeface="微软雅黑" panose="020B0503020204020204" pitchFamily="34" charset="-122"/>
                <a:ea typeface="微软雅黑" panose="020B0503020204020204" pitchFamily="34" charset="-122"/>
              </a:rPr>
              <a:t>感谢垂听</a:t>
            </a:r>
            <a:endParaRPr lang="en-US" altLang="zh-CN" sz="6000" b="1" dirty="0">
              <a:solidFill>
                <a:srgbClr val="335B7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5573" y="2351744"/>
            <a:ext cx="3221661" cy="707886"/>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Thanks</a:t>
            </a:r>
            <a:endParaRPr lang="zh-CN" altLang="en-US" sz="4000" b="1"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4146CE88-548B-C153-F32A-9E89610AE449}"/>
              </a:ext>
            </a:extLst>
          </p:cNvPr>
          <p:cNvGrpSpPr/>
          <p:nvPr/>
        </p:nvGrpSpPr>
        <p:grpSpPr>
          <a:xfrm>
            <a:off x="4697730" y="-1"/>
            <a:ext cx="4446270" cy="4428174"/>
            <a:chOff x="4697730" y="-1"/>
            <a:chExt cx="4446270" cy="4428174"/>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rotWithShape="1">
            <a:blip r:embed="rId3">
              <a:duotone>
                <a:prstClr val="black"/>
                <a:schemeClr val="accent4">
                  <a:tint val="45000"/>
                  <a:satMod val="400000"/>
                </a:schemeClr>
              </a:duotone>
            </a:blip>
            <a:srcRect l="14744" b="974"/>
            <a:stretch/>
          </p:blipFill>
          <p:spPr>
            <a:xfrm rot="10800000">
              <a:off x="5718334" y="-1"/>
              <a:ext cx="3425666" cy="3822383"/>
            </a:xfrm>
            <a:prstGeom prst="rect">
              <a:avLst/>
            </a:prstGeom>
          </p:spPr>
        </p:pic>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1" name="Picture 2" descr="同济大学电子与信息工程学院">
            <a:extLst>
              <a:ext uri="{FF2B5EF4-FFF2-40B4-BE49-F238E27FC236}">
                <a16:creationId xmlns:a16="http://schemas.microsoft.com/office/drawing/2014/main" id="{5780DCD2-382E-5D8C-2B54-6CDBEE8A4A0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9629" y="139542"/>
            <a:ext cx="3424213" cy="486430"/>
          </a:xfrm>
          <a:prstGeom prst="rect">
            <a:avLst/>
          </a:prstGeom>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2A3E602-898A-3EE8-C580-1F954E3D3B21}"/>
              </a:ext>
            </a:extLst>
          </p:cNvPr>
          <p:cNvSpPr/>
          <p:nvPr/>
        </p:nvSpPr>
        <p:spPr>
          <a:xfrm>
            <a:off x="660536" y="3702411"/>
            <a:ext cx="4351218" cy="853545"/>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350" dirty="0"/>
          </a:p>
        </p:txBody>
      </p:sp>
      <p:sp>
        <p:nvSpPr>
          <p:cNvPr id="12" name="矩形 1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C3778A9D-B7A6-4F7F-F611-01AB6D06A622}"/>
              </a:ext>
            </a:extLst>
          </p:cNvPr>
          <p:cNvSpPr/>
          <p:nvPr/>
        </p:nvSpPr>
        <p:spPr>
          <a:xfrm>
            <a:off x="701621" y="3767420"/>
            <a:ext cx="4399121" cy="738664"/>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小组成员：梁斯凯、林继申、柳阳、马恒超、杨宇琨</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指导教师：刘春梅</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学       堂：济勤学堂</a:t>
            </a:r>
          </a:p>
        </p:txBody>
      </p:sp>
      <p:sp>
        <p:nvSpPr>
          <p:cNvPr id="13" name="文本框 12">
            <a:extLst>
              <a:ext uri="{FF2B5EF4-FFF2-40B4-BE49-F238E27FC236}">
                <a16:creationId xmlns:a16="http://schemas.microsoft.com/office/drawing/2014/main" id="{FCE4579F-4690-6A74-220C-C29730543784}"/>
              </a:ext>
            </a:extLst>
          </p:cNvPr>
          <p:cNvSpPr txBox="1"/>
          <p:nvPr/>
        </p:nvSpPr>
        <p:spPr>
          <a:xfrm>
            <a:off x="7164705" y="4580604"/>
            <a:ext cx="1836726" cy="353943"/>
          </a:xfrm>
          <a:prstGeom prst="rect">
            <a:avLst/>
          </a:prstGeom>
          <a:noFill/>
        </p:spPr>
        <p:txBody>
          <a:bodyPr wrap="square" rtlCol="0">
            <a:spAutoFit/>
          </a:bodyPr>
          <a:lstStyle/>
          <a:p>
            <a:pPr algn="ctr"/>
            <a:r>
              <a:rPr lang="en-US" altLang="zh-CN" sz="1700" b="1" dirty="0">
                <a:latin typeface="微软雅黑" panose="020B0503020204020204" pitchFamily="34" charset="-122"/>
                <a:ea typeface="微软雅黑" panose="020B0503020204020204" pitchFamily="34" charset="-122"/>
              </a:rPr>
              <a:t>2023</a:t>
            </a:r>
            <a:r>
              <a:rPr lang="zh-CN" altLang="en-US" sz="1700" b="1" dirty="0">
                <a:latin typeface="微软雅黑" panose="020B0503020204020204" pitchFamily="34" charset="-122"/>
                <a:ea typeface="微软雅黑" panose="020B0503020204020204" pitchFamily="34" charset="-122"/>
              </a:rPr>
              <a:t>年</a:t>
            </a:r>
            <a:r>
              <a:rPr lang="en-US" altLang="zh-CN" sz="1700" b="1" dirty="0">
                <a:latin typeface="微软雅黑" panose="020B0503020204020204" pitchFamily="34" charset="-122"/>
                <a:ea typeface="微软雅黑" panose="020B0503020204020204" pitchFamily="34" charset="-122"/>
              </a:rPr>
              <a:t>3</a:t>
            </a:r>
            <a:r>
              <a:rPr lang="zh-CN" altLang="en-US" sz="1700" b="1" dirty="0">
                <a:latin typeface="微软雅黑" panose="020B0503020204020204" pitchFamily="34" charset="-122"/>
                <a:ea typeface="微软雅黑" panose="020B0503020204020204" pitchFamily="34" charset="-122"/>
              </a:rPr>
              <a:t>月</a:t>
            </a:r>
            <a:r>
              <a:rPr lang="en-US" altLang="zh-CN" sz="1700" b="1" dirty="0">
                <a:latin typeface="微软雅黑" panose="020B0503020204020204" pitchFamily="34" charset="-122"/>
                <a:ea typeface="微软雅黑" panose="020B0503020204020204" pitchFamily="34" charset="-122"/>
              </a:rPr>
              <a:t>25</a:t>
            </a:r>
            <a:r>
              <a:rPr lang="zh-CN" altLang="en-US" sz="1700" b="1"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87450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a:extLst>
              <a:ext uri="{FF2B5EF4-FFF2-40B4-BE49-F238E27FC236}">
                <a16:creationId xmlns:a16="http://schemas.microsoft.com/office/drawing/2014/main" id="{3B99D518-37C3-445B-B22D-F55631C95B04}"/>
              </a:ext>
            </a:extLst>
          </p:cNvPr>
          <p:cNvSpPr/>
          <p:nvPr/>
        </p:nvSpPr>
        <p:spPr>
          <a:xfrm>
            <a:off x="4583970" y="3814143"/>
            <a:ext cx="616546"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椭圆 59">
            <a:extLst>
              <a:ext uri="{FF2B5EF4-FFF2-40B4-BE49-F238E27FC236}">
                <a16:creationId xmlns:a16="http://schemas.microsoft.com/office/drawing/2014/main" id="{6631A8A2-21AD-4E01-A4D3-B326664ADEED}"/>
              </a:ext>
            </a:extLst>
          </p:cNvPr>
          <p:cNvSpPr/>
          <p:nvPr/>
        </p:nvSpPr>
        <p:spPr>
          <a:xfrm>
            <a:off x="4583970" y="3030450"/>
            <a:ext cx="616546"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9" name="椭圆 58">
            <a:extLst>
              <a:ext uri="{FF2B5EF4-FFF2-40B4-BE49-F238E27FC236}">
                <a16:creationId xmlns:a16="http://schemas.microsoft.com/office/drawing/2014/main" id="{E93401EC-3550-4E08-9434-E25A86C69840}"/>
              </a:ext>
            </a:extLst>
          </p:cNvPr>
          <p:cNvSpPr/>
          <p:nvPr/>
        </p:nvSpPr>
        <p:spPr>
          <a:xfrm>
            <a:off x="4583970" y="2231517"/>
            <a:ext cx="616546"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7" name="椭圆 56">
            <a:extLst>
              <a:ext uri="{FF2B5EF4-FFF2-40B4-BE49-F238E27FC236}">
                <a16:creationId xmlns:a16="http://schemas.microsoft.com/office/drawing/2014/main" id="{A6773B12-398B-4625-BC2C-7412E8C1DFC5}"/>
              </a:ext>
            </a:extLst>
          </p:cNvPr>
          <p:cNvSpPr/>
          <p:nvPr/>
        </p:nvSpPr>
        <p:spPr>
          <a:xfrm>
            <a:off x="4583970" y="1440428"/>
            <a:ext cx="616546"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2" name="椭圆 51">
            <a:extLst>
              <a:ext uri="{FF2B5EF4-FFF2-40B4-BE49-F238E27FC236}">
                <a16:creationId xmlns:a16="http://schemas.microsoft.com/office/drawing/2014/main" id="{76239B02-01D2-4D47-AB86-DB38161CC9C6}"/>
              </a:ext>
            </a:extLst>
          </p:cNvPr>
          <p:cNvSpPr/>
          <p:nvPr/>
        </p:nvSpPr>
        <p:spPr>
          <a:xfrm>
            <a:off x="4583970" y="638619"/>
            <a:ext cx="616546"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TextBox 37"/>
          <p:cNvSpPr txBox="1"/>
          <p:nvPr/>
        </p:nvSpPr>
        <p:spPr>
          <a:xfrm>
            <a:off x="4664070" y="703224"/>
            <a:ext cx="47721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p>
        </p:txBody>
      </p:sp>
      <p:sp>
        <p:nvSpPr>
          <p:cNvPr id="32" name="TextBox 39"/>
          <p:cNvSpPr txBox="1"/>
          <p:nvPr/>
        </p:nvSpPr>
        <p:spPr>
          <a:xfrm>
            <a:off x="5135208" y="615759"/>
            <a:ext cx="2397394" cy="622364"/>
          </a:xfrm>
          <a:prstGeom prst="rect">
            <a:avLst/>
          </a:prstGeom>
          <a:noFill/>
        </p:spPr>
        <p:txBody>
          <a:bodyPr wrap="none" lIns="360000" tIns="0" rIns="0" bIns="0" anchor="b" anchorCtr="0">
            <a:noAutofit/>
          </a:bodyPr>
          <a:lstStyle/>
          <a:p>
            <a:r>
              <a:rPr lang="zh-CN" altLang="en-US" b="1" dirty="0">
                <a:solidFill>
                  <a:schemeClr val="accent1"/>
                </a:solidFill>
                <a:latin typeface="微软雅黑" panose="020B0503020204020204" pitchFamily="34" charset="-122"/>
                <a:ea typeface="微软雅黑" panose="020B0503020204020204" pitchFamily="34" charset="-122"/>
              </a:rPr>
              <a:t>项目背景及研究现状</a:t>
            </a:r>
            <a:endParaRPr lang="en-US" altLang="zh-CN" b="1" dirty="0">
              <a:solidFill>
                <a:schemeClr val="accent1"/>
              </a:solidFill>
              <a:latin typeface="微软雅黑" panose="020B0503020204020204" pitchFamily="34" charset="-122"/>
              <a:ea typeface="微软雅黑" panose="020B0503020204020204" pitchFamily="34" charset="-122"/>
            </a:endParaRPr>
          </a:p>
          <a:p>
            <a:r>
              <a:rPr lang="en-US" altLang="zh-CN" sz="1400" b="1" dirty="0">
                <a:solidFill>
                  <a:schemeClr val="accent1"/>
                </a:solidFill>
                <a:latin typeface="微软雅黑" panose="020B0503020204020204" pitchFamily="34" charset="-122"/>
                <a:ea typeface="微软雅黑" panose="020B0503020204020204" pitchFamily="34" charset="-122"/>
              </a:rPr>
              <a:t>Background &amp; Research Status</a:t>
            </a:r>
          </a:p>
        </p:txBody>
      </p:sp>
      <p:sp>
        <p:nvSpPr>
          <p:cNvPr id="26" name="TextBox 42"/>
          <p:cNvSpPr txBox="1"/>
          <p:nvPr/>
        </p:nvSpPr>
        <p:spPr>
          <a:xfrm>
            <a:off x="4640627" y="1392483"/>
            <a:ext cx="52270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p>
        </p:txBody>
      </p:sp>
      <p:sp>
        <p:nvSpPr>
          <p:cNvPr id="28" name="TextBox 44"/>
          <p:cNvSpPr txBox="1"/>
          <p:nvPr/>
        </p:nvSpPr>
        <p:spPr>
          <a:xfrm>
            <a:off x="5135208" y="1362975"/>
            <a:ext cx="2510052" cy="881388"/>
          </a:xfrm>
          <a:prstGeom prst="rect">
            <a:avLst/>
          </a:prstGeom>
          <a:noFill/>
        </p:spPr>
        <p:txBody>
          <a:bodyPr wrap="none" lIns="360000" tIns="0" rIns="0" bIns="0" anchor="b" anchorCtr="0">
            <a:noAutofit/>
          </a:bodyPr>
          <a:lstStyle/>
          <a:p>
            <a:r>
              <a:rPr lang="zh-CN" altLang="en-US" b="1" dirty="0">
                <a:solidFill>
                  <a:schemeClr val="accent2"/>
                </a:solidFill>
                <a:latin typeface="微软雅黑" panose="020B0503020204020204" pitchFamily="34" charset="-122"/>
                <a:ea typeface="微软雅黑" panose="020B0503020204020204" pitchFamily="34" charset="-122"/>
              </a:rPr>
              <a:t>项目研究内容</a:t>
            </a:r>
            <a:endParaRPr lang="en-US" altLang="zh-CN" b="1" dirty="0">
              <a:solidFill>
                <a:schemeClr val="accent2"/>
              </a:solidFill>
              <a:latin typeface="微软雅黑" panose="020B0503020204020204" pitchFamily="34" charset="-122"/>
              <a:ea typeface="微软雅黑" panose="020B0503020204020204" pitchFamily="34" charset="-122"/>
            </a:endParaRPr>
          </a:p>
          <a:p>
            <a:r>
              <a:rPr lang="en-US" altLang="zh-CN" sz="1400" b="1" dirty="0">
                <a:solidFill>
                  <a:schemeClr val="accent2"/>
                </a:solidFill>
                <a:latin typeface="微软雅黑" panose="020B0503020204020204" pitchFamily="34" charset="-122"/>
                <a:ea typeface="微软雅黑" panose="020B0503020204020204" pitchFamily="34" charset="-122"/>
              </a:rPr>
              <a:t>Research Content</a:t>
            </a:r>
            <a:br>
              <a:rPr lang="en-US" altLang="zh-CN" sz="1400" b="1" dirty="0">
                <a:solidFill>
                  <a:schemeClr val="accent2"/>
                </a:solidFill>
                <a:latin typeface="微软雅黑" panose="020B0503020204020204" pitchFamily="34" charset="-122"/>
                <a:ea typeface="微软雅黑" panose="020B0503020204020204" pitchFamily="34" charset="-122"/>
              </a:rPr>
            </a:b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
        <p:nvSpPr>
          <p:cNvPr id="22" name="TextBox 47"/>
          <p:cNvSpPr txBox="1"/>
          <p:nvPr/>
        </p:nvSpPr>
        <p:spPr>
          <a:xfrm>
            <a:off x="4635216" y="2270405"/>
            <a:ext cx="533195"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p>
        </p:txBody>
      </p:sp>
      <p:sp>
        <p:nvSpPr>
          <p:cNvPr id="24" name="TextBox 49"/>
          <p:cNvSpPr txBox="1"/>
          <p:nvPr/>
        </p:nvSpPr>
        <p:spPr>
          <a:xfrm>
            <a:off x="5135208" y="2213007"/>
            <a:ext cx="2971930" cy="597735"/>
          </a:xfrm>
          <a:prstGeom prst="rect">
            <a:avLst/>
          </a:prstGeom>
          <a:noFill/>
        </p:spPr>
        <p:txBody>
          <a:bodyPr wrap="none" lIns="360000" tIns="0" rIns="0" bIns="0" anchor="b" anchorCtr="0">
            <a:noAutofit/>
          </a:bodyPr>
          <a:lstStyle/>
          <a:p>
            <a:r>
              <a:rPr lang="zh-CN" altLang="en-US" b="1" dirty="0">
                <a:solidFill>
                  <a:schemeClr val="accent4"/>
                </a:solidFill>
                <a:latin typeface="微软雅黑" panose="020B0503020204020204" pitchFamily="34" charset="-122"/>
                <a:ea typeface="微软雅黑" panose="020B0503020204020204" pitchFamily="34" charset="-122"/>
              </a:rPr>
              <a:t>研究方案与创新点</a:t>
            </a:r>
            <a:endParaRPr lang="en-US" altLang="zh-CN" b="1" dirty="0">
              <a:solidFill>
                <a:schemeClr val="accent4"/>
              </a:solidFill>
              <a:latin typeface="微软雅黑" panose="020B0503020204020204" pitchFamily="34" charset="-122"/>
              <a:ea typeface="微软雅黑" panose="020B0503020204020204" pitchFamily="34" charset="-122"/>
            </a:endParaRPr>
          </a:p>
          <a:p>
            <a:r>
              <a:rPr lang="en-US" altLang="zh-CN" sz="1400" b="1" dirty="0">
                <a:solidFill>
                  <a:schemeClr val="accent4"/>
                </a:solidFill>
                <a:latin typeface="微软雅黑" panose="020B0503020204020204" pitchFamily="34" charset="-122"/>
                <a:ea typeface="微软雅黑" panose="020B0503020204020204" pitchFamily="34" charset="-122"/>
              </a:rPr>
              <a:t>Research Scheme</a:t>
            </a:r>
            <a:r>
              <a:rPr lang="en-US" altLang="zh-CN" sz="1400" b="1" dirty="0">
                <a:solidFill>
                  <a:schemeClr val="accent2"/>
                </a:solidFill>
                <a:latin typeface="微软雅黑" panose="020B0503020204020204" pitchFamily="34" charset="-122"/>
                <a:ea typeface="微软雅黑" panose="020B0503020204020204" pitchFamily="34" charset="-122"/>
              </a:rPr>
              <a:t> &amp; Innovation</a:t>
            </a:r>
            <a:endParaRPr lang="en-US" altLang="zh-CN" sz="1400" b="1" dirty="0">
              <a:solidFill>
                <a:schemeClr val="accent4"/>
              </a:solidFill>
              <a:latin typeface="微软雅黑" panose="020B0503020204020204" pitchFamily="34" charset="-122"/>
              <a:ea typeface="微软雅黑" panose="020B0503020204020204" pitchFamily="34" charset="-122"/>
            </a:endParaRPr>
          </a:p>
        </p:txBody>
      </p:sp>
      <p:sp>
        <p:nvSpPr>
          <p:cNvPr id="18" name="TextBox 52"/>
          <p:cNvSpPr txBox="1"/>
          <p:nvPr/>
        </p:nvSpPr>
        <p:spPr>
          <a:xfrm>
            <a:off x="4619992" y="3075946"/>
            <a:ext cx="521533"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p>
        </p:txBody>
      </p:sp>
      <p:sp>
        <p:nvSpPr>
          <p:cNvPr id="20" name="TextBox 54"/>
          <p:cNvSpPr txBox="1"/>
          <p:nvPr/>
        </p:nvSpPr>
        <p:spPr>
          <a:xfrm>
            <a:off x="5135206" y="3018989"/>
            <a:ext cx="2971932" cy="595976"/>
          </a:xfrm>
          <a:prstGeom prst="rect">
            <a:avLst/>
          </a:prstGeom>
          <a:noFill/>
        </p:spPr>
        <p:txBody>
          <a:bodyPr wrap="none" lIns="360000" tIns="0" rIns="0" bIns="0" anchor="b" anchorCtr="0">
            <a:noAutofit/>
          </a:bodyPr>
          <a:lstStyle/>
          <a:p>
            <a:r>
              <a:rPr lang="zh-CN" altLang="en-US" b="1" dirty="0">
                <a:solidFill>
                  <a:schemeClr val="accent5"/>
                </a:solidFill>
                <a:latin typeface="微软雅黑" panose="020B0503020204020204" pitchFamily="34" charset="-122"/>
                <a:ea typeface="微软雅黑" panose="020B0503020204020204" pitchFamily="34" charset="-122"/>
              </a:rPr>
              <a:t>现有基础与研究安排</a:t>
            </a:r>
            <a:endParaRPr lang="en-US" altLang="zh-CN" b="1" dirty="0">
              <a:solidFill>
                <a:schemeClr val="accent5"/>
              </a:solidFill>
              <a:latin typeface="微软雅黑" panose="020B0503020204020204" pitchFamily="34" charset="-122"/>
              <a:ea typeface="微软雅黑" panose="020B0503020204020204" pitchFamily="34" charset="-122"/>
            </a:endParaRPr>
          </a:p>
          <a:p>
            <a:r>
              <a:rPr lang="en-US" altLang="zh-CN" sz="1400" b="1" dirty="0">
                <a:solidFill>
                  <a:schemeClr val="accent5"/>
                </a:solidFill>
                <a:latin typeface="微软雅黑" panose="020B0503020204020204" pitchFamily="34" charset="-122"/>
                <a:ea typeface="微软雅黑" panose="020B0503020204020204" pitchFamily="34" charset="-122"/>
              </a:rPr>
              <a:t>Existing Foundation &amp; Arrangements</a:t>
            </a:r>
          </a:p>
        </p:txBody>
      </p:sp>
      <p:sp>
        <p:nvSpPr>
          <p:cNvPr id="14" name="TextBox 57"/>
          <p:cNvSpPr txBox="1"/>
          <p:nvPr/>
        </p:nvSpPr>
        <p:spPr>
          <a:xfrm>
            <a:off x="4619991" y="3850951"/>
            <a:ext cx="53552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p>
        </p:txBody>
      </p:sp>
      <p:sp>
        <p:nvSpPr>
          <p:cNvPr id="16" name="TextBox 59"/>
          <p:cNvSpPr txBox="1"/>
          <p:nvPr/>
        </p:nvSpPr>
        <p:spPr>
          <a:xfrm>
            <a:off x="5135206" y="3851335"/>
            <a:ext cx="2971930" cy="536525"/>
          </a:xfrm>
          <a:prstGeom prst="rect">
            <a:avLst/>
          </a:prstGeom>
          <a:noFill/>
        </p:spPr>
        <p:txBody>
          <a:bodyPr wrap="none" lIns="360000" tIns="0" rIns="0" bIns="0" anchor="b" anchorCtr="0">
            <a:noAutofit/>
          </a:bodyPr>
          <a:lstStyle/>
          <a:p>
            <a:r>
              <a:rPr lang="zh-CN" altLang="en-US" b="1" dirty="0">
                <a:solidFill>
                  <a:schemeClr val="accent6"/>
                </a:solidFill>
                <a:latin typeface="微软雅黑" panose="020B0503020204020204" pitchFamily="34" charset="-122"/>
                <a:ea typeface="微软雅黑" panose="020B0503020204020204" pitchFamily="34" charset="-122"/>
              </a:rPr>
              <a:t>预期成果</a:t>
            </a:r>
            <a:endParaRPr lang="en-US" altLang="zh-CN" b="1" dirty="0">
              <a:solidFill>
                <a:schemeClr val="accent6"/>
              </a:solidFill>
              <a:latin typeface="微软雅黑" panose="020B0503020204020204" pitchFamily="34" charset="-122"/>
              <a:ea typeface="微软雅黑" panose="020B0503020204020204" pitchFamily="34" charset="-122"/>
            </a:endParaRPr>
          </a:p>
          <a:p>
            <a:r>
              <a:rPr lang="en-US" altLang="zh-CN" sz="1400" b="1" dirty="0">
                <a:solidFill>
                  <a:schemeClr val="accent6"/>
                </a:solidFill>
                <a:latin typeface="微软雅黑" panose="020B0503020204020204" pitchFamily="34" charset="-122"/>
                <a:ea typeface="微软雅黑" panose="020B0503020204020204" pitchFamily="34" charset="-122"/>
              </a:rPr>
              <a:t>Expected Results</a:t>
            </a:r>
          </a:p>
        </p:txBody>
      </p:sp>
      <p:pic>
        <p:nvPicPr>
          <p:cNvPr id="50" name="图片 49" descr="33af44c9fe23df8286f99d06e678fd1b">
            <a:extLst>
              <a:ext uri="{FF2B5EF4-FFF2-40B4-BE49-F238E27FC236}">
                <a16:creationId xmlns:a16="http://schemas.microsoft.com/office/drawing/2014/main" id="{460EFCCE-4BED-429C-AF7A-4CDFC0278CC5}"/>
              </a:ext>
            </a:extLst>
          </p:cNvPr>
          <p:cNvPicPr>
            <a:picLocks noChangeAspect="1"/>
          </p:cNvPicPr>
          <p:nvPr/>
        </p:nvPicPr>
        <p:blipFill rotWithShape="1">
          <a:blip r:embed="rId3">
            <a:duotone>
              <a:prstClr val="black"/>
              <a:schemeClr val="accent4">
                <a:tint val="45000"/>
                <a:satMod val="400000"/>
              </a:schemeClr>
            </a:duotone>
          </a:blip>
          <a:srcRect r="9435" b="6441"/>
          <a:stretch/>
        </p:blipFill>
        <p:spPr>
          <a:xfrm rot="10800000">
            <a:off x="-1" y="0"/>
            <a:ext cx="3639025" cy="3611404"/>
          </a:xfrm>
          <a:prstGeom prst="rect">
            <a:avLst/>
          </a:prstGeom>
        </p:spPr>
      </p:pic>
      <p:sp>
        <p:nvSpPr>
          <p:cNvPr id="49" name="TextBox 3">
            <a:extLst>
              <a:ext uri="{FF2B5EF4-FFF2-40B4-BE49-F238E27FC236}">
                <a16:creationId xmlns:a16="http://schemas.microsoft.com/office/drawing/2014/main" id="{591C826F-054C-40D5-964F-A9F4E00C20AD}"/>
              </a:ext>
            </a:extLst>
          </p:cNvPr>
          <p:cNvSpPr txBox="1"/>
          <p:nvPr/>
        </p:nvSpPr>
        <p:spPr>
          <a:xfrm>
            <a:off x="2508990" y="1756226"/>
            <a:ext cx="1845469" cy="1319720"/>
          </a:xfrm>
          <a:prstGeom prst="rect">
            <a:avLst/>
          </a:prstGeom>
          <a:noFill/>
        </p:spPr>
        <p:txBody>
          <a:bodyPr wrap="square" rtlCol="0">
            <a:spAutoFit/>
          </a:bodyPr>
          <a:lstStyle/>
          <a:p>
            <a:pPr algn="ctr">
              <a:lnSpc>
                <a:spcPct val="150000"/>
              </a:lnSpc>
            </a:pPr>
            <a:r>
              <a:rPr lang="zh-CN" altLang="en-US" sz="3200" b="1" dirty="0">
                <a:latin typeface="微软雅黑" panose="020B0503020204020204" charset="-122"/>
                <a:ea typeface="微软雅黑" panose="020B0503020204020204" charset="-122"/>
              </a:rPr>
              <a:t>目录</a:t>
            </a:r>
          </a:p>
          <a:p>
            <a:pPr algn="ctr">
              <a:lnSpc>
                <a:spcPct val="150000"/>
              </a:lnSpc>
            </a:pPr>
            <a:r>
              <a:rPr lang="en-US" altLang="zh-CN" sz="2400" b="1" dirty="0">
                <a:latin typeface="微软雅黑" panose="020B0503020204020204" charset="-122"/>
                <a:ea typeface="微软雅黑" panose="020B0503020204020204" charset="-122"/>
              </a:rPr>
              <a:t>Contents</a:t>
            </a:r>
          </a:p>
        </p:txBody>
      </p:sp>
      <p:grpSp>
        <p:nvGrpSpPr>
          <p:cNvPr id="6" name="组合 5">
            <a:extLst>
              <a:ext uri="{FF2B5EF4-FFF2-40B4-BE49-F238E27FC236}">
                <a16:creationId xmlns:a16="http://schemas.microsoft.com/office/drawing/2014/main" id="{6D20F28B-039C-DBB0-3C46-A91F4D499A59}"/>
              </a:ext>
            </a:extLst>
          </p:cNvPr>
          <p:cNvGrpSpPr/>
          <p:nvPr/>
        </p:nvGrpSpPr>
        <p:grpSpPr>
          <a:xfrm>
            <a:off x="7711247" y="4692810"/>
            <a:ext cx="1363828" cy="387811"/>
            <a:chOff x="6583150" y="4031790"/>
            <a:chExt cx="2461638" cy="699978"/>
          </a:xfrm>
        </p:grpSpPr>
        <p:pic>
          <p:nvPicPr>
            <p:cNvPr id="7" name="Picture 2">
              <a:extLst>
                <a:ext uri="{FF2B5EF4-FFF2-40B4-BE49-F238E27FC236}">
                  <a16:creationId xmlns:a16="http://schemas.microsoft.com/office/drawing/2014/main" id="{F816FFBD-0E09-D8BC-8BB2-201EF7675E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5449825-0743-0D3F-1F11-8B95302F2F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011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209321"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1</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项目背景及研究现状</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373756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 Research Status</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2B631C00-E9F6-4CB0-40D6-EA0AC9E88EF2}"/>
              </a:ext>
            </a:extLst>
          </p:cNvPr>
          <p:cNvGrpSpPr/>
          <p:nvPr/>
        </p:nvGrpSpPr>
        <p:grpSpPr>
          <a:xfrm>
            <a:off x="7711247" y="4343957"/>
            <a:ext cx="1363828" cy="387811"/>
            <a:chOff x="6583150" y="4031790"/>
            <a:chExt cx="2461638" cy="699978"/>
          </a:xfrm>
        </p:grpSpPr>
        <p:pic>
          <p:nvPicPr>
            <p:cNvPr id="19" name="Picture 2">
              <a:extLst>
                <a:ext uri="{FF2B5EF4-FFF2-40B4-BE49-F238E27FC236}">
                  <a16:creationId xmlns:a16="http://schemas.microsoft.com/office/drawing/2014/main" id="{A57A6ACE-367F-48FC-F544-49D6F261D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843D525B-BE35-24E3-96DA-42C7FDB8B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文本框 22">
            <a:extLst>
              <a:ext uri="{FF2B5EF4-FFF2-40B4-BE49-F238E27FC236}">
                <a16:creationId xmlns:a16="http://schemas.microsoft.com/office/drawing/2014/main" id="{04B65BC5-B65C-7BE8-5D0F-2E9D3F5C3472}"/>
              </a:ext>
            </a:extLst>
          </p:cNvPr>
          <p:cNvSpPr txBox="1"/>
          <p:nvPr/>
        </p:nvSpPr>
        <p:spPr>
          <a:xfrm>
            <a:off x="173001" y="1276495"/>
            <a:ext cx="5181600" cy="2919389"/>
          </a:xfrm>
          <a:prstGeom prst="rect">
            <a:avLst/>
          </a:prstGeom>
          <a:noFill/>
        </p:spPr>
        <p:txBody>
          <a:bodyPr wrap="square">
            <a:spAutoFit/>
          </a:bodyPr>
          <a:lstStyle/>
          <a:p>
            <a:pPr marL="285750" indent="-285750" algn="just">
              <a:lnSpc>
                <a:spcPct val="120000"/>
              </a:lnSpc>
              <a:buFont typeface="Wingdings" panose="05000000000000000000" pitchFamily="2" charset="2"/>
              <a:buChar char="u"/>
            </a:pPr>
            <a:r>
              <a:rPr lang="zh-CN" altLang="en-US" sz="1400" b="1" i="0" dirty="0">
                <a:effectLst/>
                <a:latin typeface="微软雅黑" panose="020B0503020204020204" pitchFamily="34" charset="-122"/>
                <a:ea typeface="微软雅黑" panose="020B0503020204020204" pitchFamily="34" charset="-122"/>
              </a:rPr>
              <a:t>世界卫生组织 </a:t>
            </a:r>
            <a:r>
              <a:rPr lang="en-US" altLang="zh-CN" sz="1400" b="1" i="0" dirty="0">
                <a:effectLst/>
                <a:latin typeface="微软雅黑" panose="020B0503020204020204" pitchFamily="34" charset="-122"/>
                <a:ea typeface="微软雅黑" panose="020B0503020204020204" pitchFamily="34" charset="-122"/>
              </a:rPr>
              <a:t>(WHO) </a:t>
            </a:r>
            <a:r>
              <a:rPr lang="zh-CN" altLang="en-US" sz="1400" b="1" i="0" dirty="0">
                <a:effectLst/>
                <a:latin typeface="微软雅黑" panose="020B0503020204020204" pitchFamily="34" charset="-122"/>
                <a:ea typeface="微软雅黑" panose="020B0503020204020204" pitchFamily="34" charset="-122"/>
              </a:rPr>
              <a:t>建议将戴口罩作为预防新冠肺炎、流感等</a:t>
            </a:r>
            <a:r>
              <a:rPr lang="zh-CN" altLang="en-US" sz="1400" b="1" dirty="0">
                <a:latin typeface="微软雅黑" panose="020B0503020204020204" pitchFamily="34" charset="-122"/>
                <a:ea typeface="微软雅黑" panose="020B0503020204020204" pitchFamily="34" charset="-122"/>
              </a:rPr>
              <a:t>呼吸道传染病传播的最有效措施之一。在许多国家规定在公共场所强制戴口罩，因此有必要检测口罩佩戴情况。</a:t>
            </a:r>
            <a:endParaRPr lang="en-US" altLang="zh-CN" sz="1400" b="1" dirty="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u"/>
            </a:pPr>
            <a:endParaRPr lang="en-US" altLang="zh-CN" sz="1400" b="1" dirty="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u"/>
            </a:pPr>
            <a:r>
              <a:rPr lang="zh-CN" altLang="en-US" sz="1400" b="1" dirty="0">
                <a:latin typeface="微软雅黑" panose="020B0503020204020204" pitchFamily="34" charset="-122"/>
                <a:ea typeface="微软雅黑" panose="020B0503020204020204" pitchFamily="34" charset="-122"/>
              </a:rPr>
              <a:t>在</a:t>
            </a:r>
            <a:r>
              <a:rPr lang="zh-CN" altLang="zh-CN" sz="1400" b="1" dirty="0">
                <a:latin typeface="微软雅黑" panose="020B0503020204020204" pitchFamily="34" charset="-122"/>
                <a:ea typeface="微软雅黑" panose="020B0503020204020204" pitchFamily="34" charset="-122"/>
              </a:rPr>
              <a:t>各大公共场所安排工作人员检测口罩佩戴</a:t>
            </a:r>
            <a:r>
              <a:rPr lang="zh-CN" altLang="en-US" sz="1400" b="1" dirty="0">
                <a:latin typeface="微软雅黑" panose="020B0503020204020204" pitchFamily="34" charset="-122"/>
                <a:ea typeface="微软雅黑" panose="020B0503020204020204" pitchFamily="34" charset="-122"/>
              </a:rPr>
              <a:t>情况将大大增加人力成本，有必要在</a:t>
            </a:r>
            <a:r>
              <a:rPr lang="zh-CN" altLang="zh-CN" sz="1400" b="1" dirty="0">
                <a:latin typeface="微软雅黑" panose="020B0503020204020204" pitchFamily="34" charset="-122"/>
                <a:ea typeface="微软雅黑" panose="020B0503020204020204" pitchFamily="34" charset="-122"/>
              </a:rPr>
              <a:t>公共场所的门禁</a:t>
            </a:r>
            <a:r>
              <a:rPr lang="zh-CN" altLang="en-US" sz="1400" b="1" dirty="0">
                <a:latin typeface="微软雅黑" panose="020B0503020204020204" pitchFamily="34" charset="-122"/>
                <a:ea typeface="微软雅黑" panose="020B0503020204020204" pitchFamily="34" charset="-122"/>
              </a:rPr>
              <a:t>处</a:t>
            </a:r>
            <a:r>
              <a:rPr lang="zh-CN" altLang="zh-CN" sz="1400" b="1" dirty="0">
                <a:latin typeface="微软雅黑" panose="020B0503020204020204" pitchFamily="34" charset="-122"/>
                <a:ea typeface="微软雅黑" panose="020B0503020204020204" pitchFamily="34" charset="-122"/>
              </a:rPr>
              <a:t>对进入人员是否佩戴口罩进行自动检测，禁止放行没有佩戴口罩人员入内</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u"/>
            </a:pPr>
            <a:endParaRPr lang="en-US" altLang="zh-CN" sz="1400" b="1" dirty="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u"/>
            </a:pPr>
            <a:r>
              <a:rPr lang="zh-CN" altLang="zh-CN" sz="1400" b="1" dirty="0">
                <a:latin typeface="微软雅黑" panose="020B0503020204020204" pitchFamily="34" charset="-122"/>
                <a:ea typeface="微软雅黑" panose="020B0503020204020204" pitchFamily="34" charset="-122"/>
              </a:rPr>
              <a:t>门禁检测口罩佩戴系统</a:t>
            </a:r>
            <a:r>
              <a:rPr lang="zh-CN" altLang="en-US" sz="1400" b="1" dirty="0">
                <a:latin typeface="微软雅黑" panose="020B0503020204020204" pitchFamily="34" charset="-122"/>
                <a:ea typeface="微软雅黑" panose="020B0503020204020204" pitchFamily="34" charset="-122"/>
              </a:rPr>
              <a:t>可用</a:t>
            </a:r>
            <a:r>
              <a:rPr lang="zh-CN" altLang="zh-CN" sz="1400" b="1" dirty="0">
                <a:latin typeface="微软雅黑" panose="020B0503020204020204" pitchFamily="34" charset="-122"/>
                <a:ea typeface="微软雅黑" panose="020B0503020204020204" pitchFamily="34" charset="-122"/>
              </a:rPr>
              <a:t>于公司、学校、地铁、影院、商场等公共场所</a:t>
            </a:r>
            <a:r>
              <a:rPr lang="zh-CN" altLang="en-US" sz="1400" b="1" dirty="0">
                <a:latin typeface="微软雅黑" panose="020B0503020204020204" pitchFamily="34" charset="-122"/>
                <a:ea typeface="微软雅黑" panose="020B0503020204020204" pitchFamily="34" charset="-122"/>
              </a:rPr>
              <a:t>，应用前景广泛；同时为满足门禁检测的高速率和高准确率的要求，该系统</a:t>
            </a:r>
            <a:r>
              <a:rPr lang="zh-CN" altLang="zh-CN" sz="1400" b="1" dirty="0">
                <a:latin typeface="微软雅黑" panose="020B0503020204020204" pitchFamily="34" charset="-122"/>
                <a:ea typeface="微软雅黑" panose="020B0503020204020204" pitchFamily="34" charset="-122"/>
              </a:rPr>
              <a:t>有较好的理论研究价值</a:t>
            </a:r>
            <a:r>
              <a:rPr lang="zh-CN" altLang="en-US" sz="1400" b="1"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B3CF0F45-C2CE-8648-8251-3EDED56F7279}"/>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项目背景</a:t>
            </a:r>
            <a:endParaRPr lang="en-US" altLang="zh-CN" b="1" dirty="0">
              <a:solidFill>
                <a:srgbClr val="002060"/>
              </a:solidFill>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B612009-1C18-4F5C-CB90-6FC405F064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169" t="21757" r="21962" b="10602"/>
          <a:stretch/>
        </p:blipFill>
        <p:spPr bwMode="auto">
          <a:xfrm>
            <a:off x="5669280" y="1169504"/>
            <a:ext cx="3019156" cy="28044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843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209321"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1</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项目背景及研究现状</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373756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 Research Status</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2B631C00-E9F6-4CB0-40D6-EA0AC9E88EF2}"/>
              </a:ext>
            </a:extLst>
          </p:cNvPr>
          <p:cNvGrpSpPr/>
          <p:nvPr/>
        </p:nvGrpSpPr>
        <p:grpSpPr>
          <a:xfrm>
            <a:off x="7711247" y="4343957"/>
            <a:ext cx="1363828" cy="387811"/>
            <a:chOff x="6583150" y="4031790"/>
            <a:chExt cx="2461638" cy="699978"/>
          </a:xfrm>
        </p:grpSpPr>
        <p:pic>
          <p:nvPicPr>
            <p:cNvPr id="19" name="Picture 2">
              <a:extLst>
                <a:ext uri="{FF2B5EF4-FFF2-40B4-BE49-F238E27FC236}">
                  <a16:creationId xmlns:a16="http://schemas.microsoft.com/office/drawing/2014/main" id="{A57A6ACE-367F-48FC-F544-49D6F261D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843D525B-BE35-24E3-96DA-42C7FDB8B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文本框 22">
            <a:extLst>
              <a:ext uri="{FF2B5EF4-FFF2-40B4-BE49-F238E27FC236}">
                <a16:creationId xmlns:a16="http://schemas.microsoft.com/office/drawing/2014/main" id="{04B65BC5-B65C-7BE8-5D0F-2E9D3F5C3472}"/>
              </a:ext>
            </a:extLst>
          </p:cNvPr>
          <p:cNvSpPr txBox="1"/>
          <p:nvPr/>
        </p:nvSpPr>
        <p:spPr>
          <a:xfrm>
            <a:off x="161221" y="1068590"/>
            <a:ext cx="5052891" cy="3400931"/>
          </a:xfrm>
          <a:prstGeom prst="rect">
            <a:avLst/>
          </a:prstGeom>
          <a:noFill/>
        </p:spPr>
        <p:txBody>
          <a:bodyPr wrap="square">
            <a:spAutoFit/>
          </a:bodyPr>
          <a:lstStyle/>
          <a:p>
            <a:pPr marL="301625" indent="-285750" algn="just">
              <a:spcBef>
                <a:spcPts val="600"/>
              </a:spcBef>
              <a:buFont typeface="Wingdings" pitchFamily="2" charset="2"/>
              <a:buChar char="u"/>
              <a:tabLst>
                <a:tab pos="215900" algn="l"/>
              </a:tabLst>
            </a:pPr>
            <a:r>
              <a:rPr lang="zh-CN" altLang="en-US" sz="1300" dirty="0">
                <a:latin typeface="微软雅黑" panose="020B0503020204020204" pitchFamily="34" charset="-122"/>
                <a:ea typeface="微软雅黑" panose="020B0503020204020204" pitchFamily="34" charset="-122"/>
              </a:rPr>
              <a:t>传统目标检测算法：生成大量的候选区域并用分类器进行划分类别，提取的特征存在局限性</a:t>
            </a:r>
            <a:r>
              <a:rPr lang="en-US" altLang="zh-CN" sz="1300" dirty="0">
                <a:latin typeface="微软雅黑" panose="020B0503020204020204" pitchFamily="34" charset="-122"/>
                <a:ea typeface="微软雅黑" panose="020B0503020204020204" pitchFamily="34" charset="-122"/>
              </a:rPr>
              <a:t>,</a:t>
            </a:r>
            <a:r>
              <a:rPr lang="zh-CN" altLang="en-US" sz="1300" dirty="0">
                <a:latin typeface="微软雅黑" panose="020B0503020204020204" pitchFamily="34" charset="-122"/>
                <a:ea typeface="微软雅黑" panose="020B0503020204020204" pitchFamily="34" charset="-122"/>
              </a:rPr>
              <a:t>产生候选区域计算开销极大，泛化性能差，稳定性不高，</a:t>
            </a:r>
            <a:r>
              <a:rPr lang="zh-CN" altLang="en-US" sz="1300" b="1" dirty="0">
                <a:solidFill>
                  <a:srgbClr val="C00000"/>
                </a:solidFill>
                <a:latin typeface="微软雅黑" panose="020B0503020204020204" pitchFamily="34" charset="-122"/>
                <a:ea typeface="微软雅黑" panose="020B0503020204020204" pitchFamily="34" charset="-122"/>
              </a:rPr>
              <a:t>检测的精度和速度均不甚理想</a:t>
            </a:r>
            <a:r>
              <a:rPr lang="zh-CN" altLang="en-US" sz="1300" dirty="0">
                <a:latin typeface="微软雅黑" panose="020B0503020204020204" pitchFamily="34" charset="-122"/>
                <a:ea typeface="微软雅黑" panose="020B0503020204020204" pitchFamily="34" charset="-122"/>
              </a:rPr>
              <a:t>，远远达不到实际工业应用的要求。</a:t>
            </a:r>
            <a:r>
              <a:rPr lang="en-US" altLang="zh-CN" sz="1300" baseline="30000" dirty="0">
                <a:latin typeface="微软雅黑" panose="020B0503020204020204" pitchFamily="34" charset="-122"/>
                <a:ea typeface="微软雅黑" panose="020B0503020204020204" pitchFamily="34" charset="-122"/>
              </a:rPr>
              <a:t>[1] </a:t>
            </a:r>
          </a:p>
          <a:p>
            <a:pPr marL="301625" indent="-285750" algn="just">
              <a:spcBef>
                <a:spcPts val="600"/>
              </a:spcBef>
              <a:buFont typeface="Wingdings" pitchFamily="2" charset="2"/>
              <a:buChar char="u"/>
              <a:tabLst>
                <a:tab pos="215900" algn="l"/>
              </a:tabLst>
            </a:pPr>
            <a:r>
              <a:rPr lang="zh-CN" altLang="en-US" sz="1300" dirty="0">
                <a:latin typeface="微软雅黑" panose="020B0503020204020204" pitchFamily="34" charset="-122"/>
                <a:ea typeface="微软雅黑" panose="020B0503020204020204" pitchFamily="34" charset="-122"/>
              </a:rPr>
              <a:t>基于深度学习的口罩检测算法：根据阶段划分可分为</a:t>
            </a:r>
            <a:r>
              <a:rPr lang="en-US" altLang="zh-CN" sz="1300" dirty="0">
                <a:latin typeface="微软雅黑" panose="020B0503020204020204" pitchFamily="34" charset="-122"/>
                <a:ea typeface="微软雅黑" panose="020B0503020204020204" pitchFamily="34" charset="-122"/>
              </a:rPr>
              <a:t>two-stage</a:t>
            </a:r>
            <a:r>
              <a:rPr lang="zh-CN" altLang="en-US" sz="1300" dirty="0">
                <a:latin typeface="微软雅黑" panose="020B0503020204020204" pitchFamily="34" charset="-122"/>
                <a:ea typeface="微软雅黑" panose="020B0503020204020204" pitchFamily="34" charset="-122"/>
              </a:rPr>
              <a:t>算法和</a:t>
            </a:r>
            <a:r>
              <a:rPr lang="en-US" altLang="zh-CN" sz="1300" dirty="0">
                <a:latin typeface="微软雅黑" panose="020B0503020204020204" pitchFamily="34" charset="-122"/>
                <a:ea typeface="微软雅黑" panose="020B0503020204020204" pitchFamily="34" charset="-122"/>
              </a:rPr>
              <a:t>one-stage</a:t>
            </a:r>
            <a:r>
              <a:rPr lang="zh-CN" altLang="en-US" sz="1300" dirty="0">
                <a:latin typeface="微软雅黑" panose="020B0503020204020204" pitchFamily="34" charset="-122"/>
                <a:ea typeface="微软雅黑" panose="020B0503020204020204" pitchFamily="34" charset="-122"/>
              </a:rPr>
              <a:t>算法。</a:t>
            </a:r>
            <a:endParaRPr lang="en-US" altLang="zh-CN" sz="1300" dirty="0">
              <a:latin typeface="微软雅黑" panose="020B0503020204020204" pitchFamily="34" charset="-122"/>
              <a:ea typeface="微软雅黑" panose="020B0503020204020204" pitchFamily="34" charset="-122"/>
            </a:endParaRPr>
          </a:p>
          <a:p>
            <a:pPr marL="401638" lvl="1" indent="-177800" algn="just">
              <a:spcBef>
                <a:spcPts val="600"/>
              </a:spcBef>
              <a:buFont typeface="Wingdings" pitchFamily="2" charset="2"/>
              <a:buChar char="Ø"/>
            </a:pPr>
            <a:r>
              <a:rPr lang="en-US" altLang="zh-CN" sz="1300" dirty="0">
                <a:latin typeface="微软雅黑" panose="020B0503020204020204" pitchFamily="34" charset="-122"/>
                <a:ea typeface="微软雅黑" panose="020B0503020204020204" pitchFamily="34" charset="-122"/>
              </a:rPr>
              <a:t>Two-stage</a:t>
            </a:r>
            <a:r>
              <a:rPr lang="zh-CN" altLang="en-US" sz="1300" dirty="0">
                <a:latin typeface="微软雅黑" panose="020B0503020204020204" pitchFamily="34" charset="-122"/>
                <a:ea typeface="微软雅黑" panose="020B0503020204020204" pitchFamily="34" charset="-122"/>
              </a:rPr>
              <a:t>算法：以</a:t>
            </a:r>
            <a:r>
              <a:rPr lang="en-US" altLang="zh-CN" sz="1300" dirty="0">
                <a:latin typeface="微软雅黑" panose="020B0503020204020204" pitchFamily="34" charset="-122"/>
                <a:ea typeface="微软雅黑" panose="020B0503020204020204" pitchFamily="34" charset="-122"/>
              </a:rPr>
              <a:t>R-CNN</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Fast R-CNN</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Faster R-CNN</a:t>
            </a:r>
            <a:r>
              <a:rPr lang="zh-CN" altLang="en-US" sz="1300" dirty="0">
                <a:latin typeface="微软雅黑" panose="020B0503020204020204" pitchFamily="34" charset="-122"/>
                <a:ea typeface="微软雅黑" panose="020B0503020204020204" pitchFamily="34" charset="-122"/>
              </a:rPr>
              <a:t>为代表的算法</a:t>
            </a:r>
            <a:r>
              <a:rPr lang="zh-CN" altLang="en-US" sz="1300" b="1" dirty="0">
                <a:solidFill>
                  <a:srgbClr val="C00000"/>
                </a:solidFill>
                <a:latin typeface="微软雅黑" panose="020B0503020204020204" pitchFamily="34" charset="-122"/>
                <a:ea typeface="微软雅黑" panose="020B0503020204020204" pitchFamily="34" charset="-122"/>
              </a:rPr>
              <a:t>检测速度较慢</a:t>
            </a:r>
            <a:r>
              <a:rPr lang="zh-CN" altLang="en-US" sz="1300" dirty="0">
                <a:latin typeface="微软雅黑" panose="020B0503020204020204" pitchFamily="34" charset="-122"/>
                <a:ea typeface="微软雅黑" panose="020B0503020204020204" pitchFamily="34" charset="-122"/>
              </a:rPr>
              <a:t>，但准确率高，</a:t>
            </a:r>
            <a:r>
              <a:rPr lang="en-US" altLang="zh-CN" sz="1300" dirty="0">
                <a:latin typeface="微软雅黑" panose="020B0503020204020204" pitchFamily="34" charset="-122"/>
                <a:ea typeface="微软雅黑" panose="020B0503020204020204" pitchFamily="34" charset="-122"/>
              </a:rPr>
              <a:t>SSD</a:t>
            </a:r>
            <a:r>
              <a:rPr lang="zh-CN" altLang="en-US" sz="1300" dirty="0">
                <a:latin typeface="微软雅黑" panose="020B0503020204020204" pitchFamily="34" charset="-122"/>
                <a:ea typeface="微软雅黑" panose="020B0503020204020204" pitchFamily="34" charset="-122"/>
              </a:rPr>
              <a:t>模型检测速度快，较为稳定，但适用于大目标检测。</a:t>
            </a:r>
            <a:endParaRPr lang="en-US" altLang="zh-CN" sz="1300" dirty="0">
              <a:latin typeface="微软雅黑" panose="020B0503020204020204" pitchFamily="34" charset="-122"/>
              <a:ea typeface="微软雅黑" panose="020B0503020204020204" pitchFamily="34" charset="-122"/>
            </a:endParaRPr>
          </a:p>
          <a:p>
            <a:pPr marL="401638" lvl="1" indent="-177800" algn="just">
              <a:spcBef>
                <a:spcPts val="600"/>
              </a:spcBef>
              <a:buFont typeface="Wingdings" pitchFamily="2" charset="2"/>
              <a:buChar char="Ø"/>
            </a:pPr>
            <a:r>
              <a:rPr lang="en-US" altLang="zh-CN" sz="1300" dirty="0">
                <a:latin typeface="微软雅黑" panose="020B0503020204020204" pitchFamily="34" charset="-122"/>
                <a:ea typeface="微软雅黑" panose="020B0503020204020204" pitchFamily="34" charset="-122"/>
              </a:rPr>
              <a:t>One-stage</a:t>
            </a:r>
            <a:r>
              <a:rPr lang="zh-CN" altLang="en-US" sz="1300" dirty="0">
                <a:latin typeface="微软雅黑" panose="020B0503020204020204" pitchFamily="34" charset="-122"/>
                <a:ea typeface="微软雅黑" panose="020B0503020204020204" pitchFamily="34" charset="-122"/>
              </a:rPr>
              <a:t>算法：以</a:t>
            </a:r>
            <a:r>
              <a:rPr lang="en-US" altLang="zh-CN" sz="1300" dirty="0">
                <a:latin typeface="微软雅黑" panose="020B0503020204020204" pitchFamily="34" charset="-122"/>
                <a:ea typeface="微软雅黑" panose="020B0503020204020204" pitchFamily="34" charset="-122"/>
              </a:rPr>
              <a:t>YOLO</a:t>
            </a:r>
            <a:r>
              <a:rPr lang="zh-CN" altLang="en-US" sz="1300" dirty="0">
                <a:latin typeface="微软雅黑" panose="020B0503020204020204" pitchFamily="34" charset="-122"/>
                <a:ea typeface="微软雅黑" panose="020B0503020204020204" pitchFamily="34" charset="-122"/>
              </a:rPr>
              <a:t>算法、</a:t>
            </a:r>
            <a:r>
              <a:rPr lang="en-US" altLang="zh-CN" sz="1300" dirty="0">
                <a:latin typeface="微软雅黑" panose="020B0503020204020204" pitchFamily="34" charset="-122"/>
                <a:ea typeface="微软雅黑" panose="020B0503020204020204" pitchFamily="34" charset="-122"/>
              </a:rPr>
              <a:t>SSD</a:t>
            </a:r>
            <a:r>
              <a:rPr lang="zh-CN" altLang="en-US" sz="1300" dirty="0">
                <a:latin typeface="微软雅黑" panose="020B0503020204020204" pitchFamily="34" charset="-122"/>
                <a:ea typeface="微软雅黑" panose="020B0503020204020204" pitchFamily="34" charset="-122"/>
              </a:rPr>
              <a:t>算法、</a:t>
            </a:r>
            <a:r>
              <a:rPr lang="en-US" altLang="zh-CN" sz="1300" dirty="0" err="1">
                <a:latin typeface="微软雅黑" panose="020B0503020204020204" pitchFamily="34" charset="-122"/>
                <a:ea typeface="微软雅黑" panose="020B0503020204020204" pitchFamily="34" charset="-122"/>
              </a:rPr>
              <a:t>RetinaNet</a:t>
            </a:r>
            <a:r>
              <a:rPr lang="zh-CN" altLang="en-US" sz="1300" dirty="0">
                <a:latin typeface="微软雅黑" panose="020B0503020204020204" pitchFamily="34" charset="-122"/>
                <a:ea typeface="微软雅黑" panose="020B0503020204020204" pitchFamily="34" charset="-122"/>
              </a:rPr>
              <a:t>为代表的算法</a:t>
            </a:r>
            <a:r>
              <a:rPr lang="zh-CN" altLang="en-US" sz="1300" b="1" dirty="0">
                <a:solidFill>
                  <a:srgbClr val="C00000"/>
                </a:solidFill>
                <a:latin typeface="微软雅黑" panose="020B0503020204020204" pitchFamily="34" charset="-122"/>
                <a:ea typeface="微软雅黑" panose="020B0503020204020204" pitchFamily="34" charset="-122"/>
              </a:rPr>
              <a:t>检测速度快，实时性好</a:t>
            </a:r>
            <a:r>
              <a:rPr lang="zh-CN" altLang="en-US" sz="1300" dirty="0">
                <a:latin typeface="微软雅黑" panose="020B0503020204020204" pitchFamily="34" charset="-122"/>
                <a:ea typeface="微软雅黑" panose="020B0503020204020204" pitchFamily="34" charset="-122"/>
              </a:rPr>
              <a:t>，检测精度偏低。</a:t>
            </a:r>
            <a:r>
              <a:rPr lang="en-US" altLang="zh-CN" sz="1300" dirty="0">
                <a:latin typeface="微软雅黑" panose="020B0503020204020204" pitchFamily="34" charset="-122"/>
                <a:ea typeface="微软雅黑" panose="020B0503020204020204" pitchFamily="34" charset="-122"/>
              </a:rPr>
              <a:t>Retina-Net</a:t>
            </a:r>
            <a:r>
              <a:rPr lang="zh-CN" altLang="en-US" sz="1300" dirty="0">
                <a:latin typeface="微软雅黑" panose="020B0503020204020204" pitchFamily="34" charset="-122"/>
                <a:ea typeface="微软雅黑" panose="020B0503020204020204" pitchFamily="34" charset="-122"/>
              </a:rPr>
              <a:t>模型适用于小目标检测，</a:t>
            </a:r>
            <a:r>
              <a:rPr lang="en-US" altLang="zh-CN" sz="1300" b="1" dirty="0">
                <a:solidFill>
                  <a:srgbClr val="C00000"/>
                </a:solidFill>
                <a:latin typeface="微软雅黑" panose="020B0503020204020204" pitchFamily="34" charset="-122"/>
                <a:ea typeface="微软雅黑" panose="020B0503020204020204" pitchFamily="34" charset="-122"/>
              </a:rPr>
              <a:t>YOLO</a:t>
            </a:r>
            <a:r>
              <a:rPr lang="zh-CN" altLang="en-US" sz="1300" b="1" dirty="0">
                <a:solidFill>
                  <a:srgbClr val="C00000"/>
                </a:solidFill>
                <a:latin typeface="微软雅黑" panose="020B0503020204020204" pitchFamily="34" charset="-122"/>
                <a:ea typeface="微软雅黑" panose="020B0503020204020204" pitchFamily="34" charset="-122"/>
              </a:rPr>
              <a:t>模型检测速度快、模型小、容易部署</a:t>
            </a:r>
            <a:r>
              <a:rPr lang="zh-CN" altLang="en-US" sz="1300" dirty="0">
                <a:latin typeface="微软雅黑" panose="020B0503020204020204" pitchFamily="34" charset="-122"/>
                <a:ea typeface="微软雅黑" panose="020B0503020204020204" pitchFamily="34" charset="-122"/>
              </a:rPr>
              <a:t>。</a:t>
            </a:r>
            <a:endParaRPr lang="en-US" altLang="zh-CN" sz="1300" dirty="0">
              <a:solidFill>
                <a:srgbClr val="C00000"/>
              </a:solidFill>
              <a:latin typeface="微软雅黑" panose="020B0503020204020204" pitchFamily="34" charset="-122"/>
              <a:ea typeface="微软雅黑" panose="020B0503020204020204" pitchFamily="34" charset="-122"/>
            </a:endParaRPr>
          </a:p>
          <a:p>
            <a:pPr marL="223838" lvl="1" algn="just">
              <a:spcBef>
                <a:spcPts val="600"/>
              </a:spcBef>
            </a:pPr>
            <a:r>
              <a:rPr lang="en-US" altLang="zh-CN" sz="1300" dirty="0">
                <a:solidFill>
                  <a:srgbClr val="C00000"/>
                </a:solidFill>
                <a:latin typeface="微软雅黑" panose="020B0503020204020204" pitchFamily="34" charset="-122"/>
                <a:ea typeface="微软雅黑" panose="020B0503020204020204" pitchFamily="34" charset="-122"/>
              </a:rPr>
              <a:t>       </a:t>
            </a:r>
            <a:r>
              <a:rPr lang="zh-CN" altLang="en-US" sz="1300" dirty="0">
                <a:latin typeface="微软雅黑" panose="020B0503020204020204" pitchFamily="34" charset="-122"/>
                <a:ea typeface="微软雅黑" panose="020B0503020204020204" pitchFamily="34" charset="-122"/>
              </a:rPr>
              <a:t>在实时性任务的要求下，基于深度学习的口罩检测算法都在朝着轻量化的模型发展。</a:t>
            </a:r>
            <a:r>
              <a:rPr lang="en-US" altLang="zh-CN" sz="1300" baseline="30000" dirty="0">
                <a:latin typeface="微软雅黑" panose="020B0503020204020204" pitchFamily="34" charset="-122"/>
                <a:ea typeface="微软雅黑" panose="020B0503020204020204" pitchFamily="34" charset="-122"/>
              </a:rPr>
              <a:t>[2]</a:t>
            </a:r>
          </a:p>
        </p:txBody>
      </p:sp>
      <p:sp>
        <p:nvSpPr>
          <p:cNvPr id="9" name="isliḓe">
            <a:extLst>
              <a:ext uri="{FF2B5EF4-FFF2-40B4-BE49-F238E27FC236}">
                <a16:creationId xmlns:a16="http://schemas.microsoft.com/office/drawing/2014/main" id="{E86F7DF5-B1FC-FD15-52F1-7A284CA5CC6F}"/>
              </a:ext>
            </a:extLst>
          </p:cNvPr>
          <p:cNvSpPr txBox="1"/>
          <p:nvPr/>
        </p:nvSpPr>
        <p:spPr>
          <a:xfrm>
            <a:off x="5719343" y="3077701"/>
            <a:ext cx="2862396" cy="1015663"/>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pPr algn="ctr">
              <a:lnSpc>
                <a:spcPct val="200000"/>
              </a:lnSpc>
            </a:pPr>
            <a:r>
              <a:rPr lang="zh-CN" altLang="en-US" sz="1200" dirty="0">
                <a:solidFill>
                  <a:srgbClr val="0070C0"/>
                </a:solidFill>
              </a:rPr>
              <a:t>基于</a:t>
            </a:r>
            <a:r>
              <a:rPr lang="en-US" altLang="zh-CN" sz="1200" dirty="0">
                <a:solidFill>
                  <a:srgbClr val="0070C0"/>
                </a:solidFill>
              </a:rPr>
              <a:t>YOLO</a:t>
            </a:r>
            <a:r>
              <a:rPr lang="zh-CN" altLang="en-US" sz="1200" dirty="0">
                <a:solidFill>
                  <a:srgbClr val="0070C0"/>
                </a:solidFill>
              </a:rPr>
              <a:t>系列的目标检测算法</a:t>
            </a:r>
            <a:endParaRPr lang="en-US" altLang="zh-CN" sz="1200" dirty="0">
              <a:solidFill>
                <a:srgbClr val="0070C0"/>
              </a:solidFill>
            </a:endParaRPr>
          </a:p>
          <a:p>
            <a:pPr algn="just"/>
            <a:r>
              <a:rPr lang="zh-CN" altLang="en-US" sz="1200" dirty="0"/>
              <a:t>我们没有采用传统目标检测算法和</a:t>
            </a:r>
            <a:r>
              <a:rPr lang="en-US" altLang="zh-CN" sz="1200" dirty="0"/>
              <a:t>Two-stage</a:t>
            </a:r>
            <a:r>
              <a:rPr lang="zh-CN" altLang="en-US" sz="1200" dirty="0"/>
              <a:t>算法，而采用了准确性高、实时性强、性能表现突出的</a:t>
            </a:r>
            <a:r>
              <a:rPr lang="en-US" altLang="zh-CN" sz="1200" dirty="0"/>
              <a:t>YOLO</a:t>
            </a:r>
            <a:r>
              <a:rPr lang="zh-CN" altLang="en-US" sz="1200" dirty="0"/>
              <a:t>系列检测算法</a:t>
            </a:r>
            <a:endParaRPr lang="en-US" altLang="zh-CN" sz="1200" dirty="0"/>
          </a:p>
        </p:txBody>
      </p:sp>
      <p:graphicFrame>
        <p:nvGraphicFramePr>
          <p:cNvPr id="10" name="表格 9">
            <a:extLst>
              <a:ext uri="{FF2B5EF4-FFF2-40B4-BE49-F238E27FC236}">
                <a16:creationId xmlns:a16="http://schemas.microsoft.com/office/drawing/2014/main" id="{99484DC8-A34C-BF48-5693-B6244AB04052}"/>
              </a:ext>
            </a:extLst>
          </p:cNvPr>
          <p:cNvGraphicFramePr>
            <a:graphicFrameLocks noGrp="1"/>
          </p:cNvGraphicFramePr>
          <p:nvPr>
            <p:extLst>
              <p:ext uri="{D42A27DB-BD31-4B8C-83A1-F6EECF244321}">
                <p14:modId xmlns:p14="http://schemas.microsoft.com/office/powerpoint/2010/main" val="2207181624"/>
              </p:ext>
            </p:extLst>
          </p:nvPr>
        </p:nvGraphicFramePr>
        <p:xfrm>
          <a:off x="5531658" y="1531941"/>
          <a:ext cx="3237767" cy="1472880"/>
        </p:xfrm>
        <a:graphic>
          <a:graphicData uri="http://schemas.openxmlformats.org/drawingml/2006/table">
            <a:tbl>
              <a:tblPr>
                <a:tableStyleId>{2D5ABB26-0587-4C30-8999-92F81FD0307C}</a:tableStyleId>
              </a:tblPr>
              <a:tblGrid>
                <a:gridCol w="1885898">
                  <a:extLst>
                    <a:ext uri="{9D8B030D-6E8A-4147-A177-3AD203B41FA5}">
                      <a16:colId xmlns:a16="http://schemas.microsoft.com/office/drawing/2014/main" val="948604133"/>
                    </a:ext>
                  </a:extLst>
                </a:gridCol>
                <a:gridCol w="706381">
                  <a:extLst>
                    <a:ext uri="{9D8B030D-6E8A-4147-A177-3AD203B41FA5}">
                      <a16:colId xmlns:a16="http://schemas.microsoft.com/office/drawing/2014/main" val="1895272170"/>
                    </a:ext>
                  </a:extLst>
                </a:gridCol>
                <a:gridCol w="645488">
                  <a:extLst>
                    <a:ext uri="{9D8B030D-6E8A-4147-A177-3AD203B41FA5}">
                      <a16:colId xmlns:a16="http://schemas.microsoft.com/office/drawing/2014/main" val="4032886272"/>
                    </a:ext>
                  </a:extLst>
                </a:gridCol>
              </a:tblGrid>
              <a:tr h="184110">
                <a:tc>
                  <a:txBody>
                    <a:bodyPr/>
                    <a:lstStyle/>
                    <a:p>
                      <a:pPr algn="ctr" fontAlgn="ctr"/>
                      <a:r>
                        <a:rPr lang="zh-CN" altLang="en-US" sz="1100" b="1" u="none" strike="noStrike">
                          <a:effectLst/>
                          <a:latin typeface="+mn-ea"/>
                          <a:ea typeface="+mn-ea"/>
                        </a:rPr>
                        <a:t>方法类别</a:t>
                      </a:r>
                      <a:endParaRPr lang="zh-CN" altLang="en-US" sz="1100" b="1" i="0" u="none" strike="noStrike">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err="1">
                          <a:effectLst/>
                          <a:latin typeface="+mn-ea"/>
                          <a:ea typeface="+mn-ea"/>
                        </a:rPr>
                        <a:t>mAP</a:t>
                      </a:r>
                      <a:r>
                        <a:rPr lang="en-US" sz="1100" b="1" u="none" strike="noStrike" dirty="0">
                          <a:effectLst/>
                          <a:latin typeface="+mn-ea"/>
                          <a:ea typeface="+mn-ea"/>
                        </a:rPr>
                        <a:t>/%</a:t>
                      </a:r>
                      <a:endParaRPr lang="en-US" sz="1100" b="1" i="0" u="none" strike="noStrike" dirty="0">
                        <a:solidFill>
                          <a:srgbClr val="000000"/>
                        </a:solidFill>
                        <a:effectLst/>
                        <a:latin typeface="+mn-ea"/>
                        <a:ea typeface="+mn-ea"/>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u="none" strike="noStrike" dirty="0">
                          <a:effectLst/>
                          <a:latin typeface="+mn-ea"/>
                          <a:ea typeface="+mn-ea"/>
                        </a:rPr>
                        <a:t>FPS</a:t>
                      </a:r>
                      <a:endParaRPr lang="en-US" sz="1100" b="1"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239238"/>
                  </a:ext>
                </a:extLst>
              </a:tr>
              <a:tr h="184110">
                <a:tc>
                  <a:txBody>
                    <a:bodyPr/>
                    <a:lstStyle/>
                    <a:p>
                      <a:pPr algn="ctr" fontAlgn="ctr"/>
                      <a:r>
                        <a:rPr lang="en-US" sz="1100" b="1" u="none" strike="noStrike" dirty="0">
                          <a:effectLst/>
                          <a:latin typeface="+mn-ea"/>
                          <a:ea typeface="+mn-ea"/>
                        </a:rPr>
                        <a:t>YOLOv4</a:t>
                      </a:r>
                      <a:r>
                        <a:rPr lang="zh-CN" altLang="en-US" sz="1100" b="1" u="none" strike="noStrike" dirty="0">
                          <a:effectLst/>
                          <a:latin typeface="+mn-ea"/>
                          <a:ea typeface="+mn-ea"/>
                        </a:rPr>
                        <a:t>改进模型</a:t>
                      </a:r>
                      <a:endParaRPr lang="zh-CN" altLang="en-US" sz="1100" b="1"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CN" sz="1100" b="1" u="none" strike="noStrike" dirty="0">
                          <a:effectLst/>
                          <a:latin typeface="+mn-ea"/>
                          <a:ea typeface="+mn-ea"/>
                        </a:rPr>
                        <a:t>92.1</a:t>
                      </a:r>
                      <a:endParaRPr lang="en-US" altLang="zh-CN" sz="1100" b="1" i="0" u="none" strike="noStrike" dirty="0">
                        <a:solidFill>
                          <a:srgbClr val="000000"/>
                        </a:solidFill>
                        <a:effectLst/>
                        <a:latin typeface="+mn-ea"/>
                        <a:ea typeface="+mn-ea"/>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ctr"/>
                      <a:r>
                        <a:rPr lang="en-US" altLang="zh-CN" sz="1100" b="1" u="none" strike="noStrike" dirty="0">
                          <a:effectLst/>
                          <a:latin typeface="+mn-ea"/>
                          <a:ea typeface="+mn-ea"/>
                        </a:rPr>
                        <a:t>39</a:t>
                      </a:r>
                      <a:endParaRPr lang="en-US" altLang="zh-CN" sz="1100" b="1"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7761468"/>
                  </a:ext>
                </a:extLst>
              </a:tr>
              <a:tr h="184110">
                <a:tc>
                  <a:txBody>
                    <a:bodyPr/>
                    <a:lstStyle/>
                    <a:p>
                      <a:pPr algn="ctr" fontAlgn="ctr"/>
                      <a:r>
                        <a:rPr lang="en-US" altLang="zh-CN" sz="1100" b="1" u="none" strike="noStrike" dirty="0">
                          <a:effectLst/>
                          <a:latin typeface="+mn-ea"/>
                          <a:ea typeface="+mn-ea"/>
                        </a:rPr>
                        <a:t>YOLOv4</a:t>
                      </a:r>
                      <a:r>
                        <a:rPr lang="zh-CN" altLang="en-US" sz="1100" b="1" u="none" strike="noStrike" dirty="0">
                          <a:effectLst/>
                          <a:latin typeface="+mn-ea"/>
                          <a:ea typeface="+mn-ea"/>
                        </a:rPr>
                        <a:t>轻量化改进模型</a:t>
                      </a:r>
                      <a:endParaRPr lang="zh-CN" altLang="en-US" sz="1100" b="1" i="0" u="none" strike="noStrike" dirty="0">
                        <a:solidFill>
                          <a:srgbClr val="000000"/>
                        </a:solidFill>
                        <a:effectLst/>
                        <a:latin typeface="+mn-ea"/>
                        <a:ea typeface="+mn-ea"/>
                      </a:endParaRPr>
                    </a:p>
                  </a:txBody>
                  <a:tcPr marL="9525" marR="9525" marT="9525" marB="0" anchor="ctr"/>
                </a:tc>
                <a:tc>
                  <a:txBody>
                    <a:bodyPr/>
                    <a:lstStyle/>
                    <a:p>
                      <a:pPr algn="ctr" fontAlgn="b"/>
                      <a:r>
                        <a:rPr lang="en-US" altLang="zh-CN" sz="1100" b="1" u="none" strike="noStrike" dirty="0">
                          <a:effectLst/>
                          <a:latin typeface="+mn-ea"/>
                          <a:ea typeface="+mn-ea"/>
                        </a:rPr>
                        <a:t>96.67</a:t>
                      </a:r>
                      <a:endParaRPr lang="en-US" altLang="zh-CN" sz="1100" b="1" i="0" u="none" strike="noStrike" dirty="0">
                        <a:solidFill>
                          <a:srgbClr val="000000"/>
                        </a:solidFill>
                        <a:effectLst/>
                        <a:latin typeface="+mn-ea"/>
                        <a:ea typeface="+mn-ea"/>
                      </a:endParaRPr>
                    </a:p>
                  </a:txBody>
                  <a:tcPr marL="9525" marR="9525" marT="9525" marB="0" anchor="b"/>
                </a:tc>
                <a:tc>
                  <a:txBody>
                    <a:bodyPr/>
                    <a:lstStyle/>
                    <a:p>
                      <a:pPr algn="ctr" fontAlgn="ctr"/>
                      <a:r>
                        <a:rPr lang="en-US" altLang="zh-CN" sz="1100" b="1" u="none" strike="noStrike" dirty="0">
                          <a:effectLst/>
                          <a:latin typeface="+mn-ea"/>
                          <a:ea typeface="+mn-ea"/>
                        </a:rPr>
                        <a:t>19</a:t>
                      </a:r>
                      <a:endParaRPr lang="en-US" altLang="zh-CN" sz="1100" b="1"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0684334"/>
                  </a:ext>
                </a:extLst>
              </a:tr>
              <a:tr h="184110">
                <a:tc>
                  <a:txBody>
                    <a:bodyPr/>
                    <a:lstStyle/>
                    <a:p>
                      <a:pPr algn="ctr" fontAlgn="ctr"/>
                      <a:r>
                        <a:rPr lang="en-US" sz="1100" b="1" u="none" strike="noStrike">
                          <a:effectLst/>
                          <a:latin typeface="+mn-ea"/>
                          <a:ea typeface="+mn-ea"/>
                        </a:rPr>
                        <a:t>YOLOv4-tiny</a:t>
                      </a:r>
                      <a:r>
                        <a:rPr lang="zh-CN" altLang="en-US" sz="1100" b="1" u="none" strike="noStrike">
                          <a:effectLst/>
                          <a:latin typeface="+mn-ea"/>
                          <a:ea typeface="+mn-ea"/>
                        </a:rPr>
                        <a:t>轻量化改进模型</a:t>
                      </a:r>
                      <a:endParaRPr lang="zh-CN" altLang="en-US" sz="1100" b="1" i="0" u="none" strike="noStrike">
                        <a:solidFill>
                          <a:srgbClr val="000000"/>
                        </a:solidFill>
                        <a:effectLst/>
                        <a:latin typeface="+mn-ea"/>
                        <a:ea typeface="+mn-ea"/>
                      </a:endParaRPr>
                    </a:p>
                  </a:txBody>
                  <a:tcPr marL="9525" marR="9525" marT="9525" marB="0" anchor="ctr"/>
                </a:tc>
                <a:tc>
                  <a:txBody>
                    <a:bodyPr/>
                    <a:lstStyle/>
                    <a:p>
                      <a:pPr algn="ctr" fontAlgn="b"/>
                      <a:r>
                        <a:rPr lang="en-US" altLang="zh-CN" sz="1100" b="1" u="none" strike="noStrike">
                          <a:effectLst/>
                          <a:latin typeface="+mn-ea"/>
                          <a:ea typeface="+mn-ea"/>
                        </a:rPr>
                        <a:t>90.2</a:t>
                      </a:r>
                      <a:endParaRPr lang="en-US" altLang="zh-CN" sz="1100" b="1" i="0" u="none" strike="noStrike">
                        <a:solidFill>
                          <a:srgbClr val="000000"/>
                        </a:solidFill>
                        <a:effectLst/>
                        <a:latin typeface="+mn-ea"/>
                        <a:ea typeface="+mn-ea"/>
                      </a:endParaRPr>
                    </a:p>
                  </a:txBody>
                  <a:tcPr marL="9525" marR="9525" marT="9525" marB="0" anchor="b"/>
                </a:tc>
                <a:tc>
                  <a:txBody>
                    <a:bodyPr/>
                    <a:lstStyle/>
                    <a:p>
                      <a:pPr algn="ctr" fontAlgn="ctr"/>
                      <a:r>
                        <a:rPr lang="en-US" altLang="zh-CN" sz="1100" b="1" u="none" strike="noStrike">
                          <a:effectLst/>
                          <a:latin typeface="+mn-ea"/>
                          <a:ea typeface="+mn-ea"/>
                        </a:rPr>
                        <a:t>76.8</a:t>
                      </a:r>
                      <a:endParaRPr lang="en-US" altLang="zh-CN" sz="1100" b="1"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5655528"/>
                  </a:ext>
                </a:extLst>
              </a:tr>
              <a:tr h="184110">
                <a:tc>
                  <a:txBody>
                    <a:bodyPr/>
                    <a:lstStyle/>
                    <a:p>
                      <a:pPr algn="ctr" fontAlgn="ctr"/>
                      <a:r>
                        <a:rPr lang="en-US" sz="1100" b="1" u="none" strike="noStrike">
                          <a:effectLst/>
                          <a:latin typeface="+mn-ea"/>
                          <a:ea typeface="+mn-ea"/>
                        </a:rPr>
                        <a:t>YOLOv5</a:t>
                      </a:r>
                      <a:r>
                        <a:rPr lang="zh-CN" altLang="en-US" sz="1100" b="1" u="none" strike="noStrike">
                          <a:effectLst/>
                          <a:latin typeface="+mn-ea"/>
                          <a:ea typeface="+mn-ea"/>
                        </a:rPr>
                        <a:t>轻量化</a:t>
                      </a:r>
                      <a:endParaRPr lang="zh-CN" altLang="en-US" sz="1100" b="1" i="0" u="none" strike="noStrike">
                        <a:solidFill>
                          <a:srgbClr val="000000"/>
                        </a:solidFill>
                        <a:effectLst/>
                        <a:latin typeface="+mn-ea"/>
                        <a:ea typeface="+mn-ea"/>
                      </a:endParaRPr>
                    </a:p>
                  </a:txBody>
                  <a:tcPr marL="9525" marR="9525" marT="9525" marB="0" anchor="ctr"/>
                </a:tc>
                <a:tc>
                  <a:txBody>
                    <a:bodyPr/>
                    <a:lstStyle/>
                    <a:p>
                      <a:pPr algn="ctr" fontAlgn="b"/>
                      <a:r>
                        <a:rPr lang="en-US" altLang="zh-CN" sz="1100" b="1" u="none" strike="noStrike" dirty="0">
                          <a:effectLst/>
                          <a:latin typeface="+mn-ea"/>
                          <a:ea typeface="+mn-ea"/>
                        </a:rPr>
                        <a:t>95.2</a:t>
                      </a:r>
                      <a:endParaRPr lang="en-US" altLang="zh-CN" sz="1100" b="1" i="0" u="none" strike="noStrike" dirty="0">
                        <a:solidFill>
                          <a:srgbClr val="000000"/>
                        </a:solidFill>
                        <a:effectLst/>
                        <a:latin typeface="+mn-ea"/>
                        <a:ea typeface="+mn-ea"/>
                      </a:endParaRPr>
                    </a:p>
                  </a:txBody>
                  <a:tcPr marL="9525" marR="9525" marT="9525" marB="0" anchor="b"/>
                </a:tc>
                <a:tc>
                  <a:txBody>
                    <a:bodyPr/>
                    <a:lstStyle/>
                    <a:p>
                      <a:pPr algn="ctr" fontAlgn="ctr"/>
                      <a:r>
                        <a:rPr lang="en-US" altLang="zh-CN" sz="1100" b="1" u="none" strike="noStrike" dirty="0">
                          <a:effectLst/>
                          <a:latin typeface="+mn-ea"/>
                          <a:ea typeface="+mn-ea"/>
                        </a:rPr>
                        <a:t>——</a:t>
                      </a:r>
                      <a:endParaRPr lang="en-US" altLang="zh-CN" sz="1100" b="1"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753887238"/>
                  </a:ext>
                </a:extLst>
              </a:tr>
              <a:tr h="184110">
                <a:tc>
                  <a:txBody>
                    <a:bodyPr/>
                    <a:lstStyle/>
                    <a:p>
                      <a:pPr algn="ctr" fontAlgn="ctr"/>
                      <a:r>
                        <a:rPr lang="en-US" sz="1100" b="1" u="none" strike="noStrike" dirty="0">
                          <a:effectLst/>
                          <a:latin typeface="+mn-ea"/>
                          <a:ea typeface="+mn-ea"/>
                        </a:rPr>
                        <a:t>YOLOv5</a:t>
                      </a:r>
                      <a:r>
                        <a:rPr lang="zh-CN" altLang="en-US" sz="1100" b="1" u="none" strike="noStrike" dirty="0">
                          <a:effectLst/>
                          <a:latin typeface="+mn-ea"/>
                          <a:ea typeface="+mn-ea"/>
                        </a:rPr>
                        <a:t>改进模型</a:t>
                      </a:r>
                      <a:endParaRPr lang="zh-CN" altLang="en-US" sz="1100" b="1" i="0" u="none" strike="noStrike" dirty="0">
                        <a:solidFill>
                          <a:srgbClr val="000000"/>
                        </a:solidFill>
                        <a:effectLst/>
                        <a:latin typeface="+mn-ea"/>
                        <a:ea typeface="+mn-ea"/>
                      </a:endParaRPr>
                    </a:p>
                  </a:txBody>
                  <a:tcPr marL="9525" marR="9525" marT="9525" marB="0" anchor="ctr"/>
                </a:tc>
                <a:tc>
                  <a:txBody>
                    <a:bodyPr/>
                    <a:lstStyle/>
                    <a:p>
                      <a:pPr algn="ctr" fontAlgn="b"/>
                      <a:r>
                        <a:rPr lang="en-US" altLang="zh-CN" sz="1100" b="1" i="0" u="none" strike="noStrike" dirty="0">
                          <a:solidFill>
                            <a:srgbClr val="000000"/>
                          </a:solidFill>
                          <a:effectLst/>
                          <a:latin typeface="+mn-ea"/>
                          <a:ea typeface="+mn-ea"/>
                        </a:rPr>
                        <a:t>94.45</a:t>
                      </a:r>
                    </a:p>
                  </a:txBody>
                  <a:tcPr marL="9525" marR="9525" marT="9525" marB="0" anchor="b"/>
                </a:tc>
                <a:tc>
                  <a:txBody>
                    <a:bodyPr/>
                    <a:lstStyle/>
                    <a:p>
                      <a:pPr algn="ctr" fontAlgn="ctr"/>
                      <a:r>
                        <a:rPr lang="en-US" altLang="zh-CN" sz="1100" b="1" u="none" strike="noStrike" dirty="0">
                          <a:effectLst/>
                          <a:latin typeface="+mn-ea"/>
                          <a:ea typeface="+mn-ea"/>
                        </a:rPr>
                        <a:t>140</a:t>
                      </a:r>
                      <a:endParaRPr lang="en-US" altLang="zh-CN" sz="1100" b="1"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416200892"/>
                  </a:ext>
                </a:extLst>
              </a:tr>
              <a:tr h="184110">
                <a:tc>
                  <a:txBody>
                    <a:bodyPr/>
                    <a:lstStyle/>
                    <a:p>
                      <a:pPr algn="ctr" fontAlgn="ctr"/>
                      <a:r>
                        <a:rPr lang="en-US" sz="1100" b="1" u="none" strike="noStrike" dirty="0">
                          <a:effectLst/>
                          <a:latin typeface="+mn-ea"/>
                          <a:ea typeface="+mn-ea"/>
                        </a:rPr>
                        <a:t>SSD</a:t>
                      </a:r>
                      <a:r>
                        <a:rPr lang="zh-CN" altLang="en-US" sz="1100" b="1" u="none" strike="noStrike" dirty="0">
                          <a:effectLst/>
                          <a:latin typeface="+mn-ea"/>
                          <a:ea typeface="+mn-ea"/>
                        </a:rPr>
                        <a:t>改进模型</a:t>
                      </a:r>
                      <a:endParaRPr lang="zh-CN" altLang="en-US" sz="1100" b="1" i="0" u="none" strike="noStrike" dirty="0">
                        <a:solidFill>
                          <a:srgbClr val="000000"/>
                        </a:solidFill>
                        <a:effectLst/>
                        <a:latin typeface="+mn-ea"/>
                        <a:ea typeface="+mn-ea"/>
                      </a:endParaRPr>
                    </a:p>
                  </a:txBody>
                  <a:tcPr marL="9525" marR="9525" marT="9525" marB="0" anchor="ctr"/>
                </a:tc>
                <a:tc>
                  <a:txBody>
                    <a:bodyPr/>
                    <a:lstStyle/>
                    <a:p>
                      <a:pPr algn="ctr" fontAlgn="b"/>
                      <a:r>
                        <a:rPr lang="en-US" altLang="zh-CN" sz="1100" b="1" u="none" strike="noStrike" dirty="0">
                          <a:effectLst/>
                          <a:latin typeface="+mn-ea"/>
                          <a:ea typeface="+mn-ea"/>
                        </a:rPr>
                        <a:t>96.72</a:t>
                      </a:r>
                      <a:endParaRPr lang="en-US" altLang="zh-CN" sz="1100" b="1" i="0" u="none" strike="noStrike" dirty="0">
                        <a:solidFill>
                          <a:srgbClr val="000000"/>
                        </a:solidFill>
                        <a:effectLst/>
                        <a:latin typeface="+mn-ea"/>
                        <a:ea typeface="+mn-ea"/>
                      </a:endParaRPr>
                    </a:p>
                  </a:txBody>
                  <a:tcPr marL="9525" marR="9525" marT="9525" marB="0" anchor="b"/>
                </a:tc>
                <a:tc>
                  <a:txBody>
                    <a:bodyPr/>
                    <a:lstStyle/>
                    <a:p>
                      <a:pPr algn="ctr" fontAlgn="ctr"/>
                      <a:r>
                        <a:rPr lang="en-US" altLang="zh-CN" sz="1100" b="1" u="none" strike="noStrike" dirty="0">
                          <a:effectLst/>
                          <a:latin typeface="+mn-ea"/>
                          <a:ea typeface="+mn-ea"/>
                        </a:rPr>
                        <a:t>28.9</a:t>
                      </a:r>
                      <a:endParaRPr lang="en-US" altLang="zh-CN" sz="1100" b="1"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905684649"/>
                  </a:ext>
                </a:extLst>
              </a:tr>
              <a:tr h="184110">
                <a:tc>
                  <a:txBody>
                    <a:bodyPr/>
                    <a:lstStyle/>
                    <a:p>
                      <a:pPr algn="ctr" fontAlgn="ctr"/>
                      <a:r>
                        <a:rPr lang="en-US" sz="1100" b="1" u="none" strike="noStrike">
                          <a:effectLst/>
                          <a:latin typeface="+mn-ea"/>
                          <a:ea typeface="+mn-ea"/>
                        </a:rPr>
                        <a:t>RetinaNet</a:t>
                      </a:r>
                      <a:r>
                        <a:rPr lang="zh-CN" altLang="en-US" sz="1100" b="1" u="none" strike="noStrike">
                          <a:effectLst/>
                          <a:latin typeface="+mn-ea"/>
                          <a:ea typeface="+mn-ea"/>
                        </a:rPr>
                        <a:t>改进模型</a:t>
                      </a:r>
                      <a:endParaRPr lang="zh-CN" altLang="en-US" sz="1100" b="1" i="0" u="none" strike="noStrike">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CN" sz="1100" b="1" u="none" strike="noStrike">
                          <a:effectLst/>
                          <a:latin typeface="+mn-ea"/>
                          <a:ea typeface="+mn-ea"/>
                        </a:rPr>
                        <a:t>87.7</a:t>
                      </a:r>
                      <a:endParaRPr lang="en-US" altLang="zh-CN" sz="1100" b="1" i="0" u="none" strike="noStrike">
                        <a:solidFill>
                          <a:srgbClr val="000000"/>
                        </a:solidFill>
                        <a:effectLst/>
                        <a:latin typeface="+mn-ea"/>
                        <a:ea typeface="+mn-ea"/>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1100" b="1" u="none" strike="noStrike" dirty="0">
                          <a:effectLst/>
                          <a:latin typeface="+mn-ea"/>
                          <a:ea typeface="+mn-ea"/>
                        </a:rPr>
                        <a:t>——</a:t>
                      </a:r>
                      <a:endParaRPr lang="en-US" altLang="zh-CN" sz="1100" b="1"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090786"/>
                  </a:ext>
                </a:extLst>
              </a:tr>
            </a:tbl>
          </a:graphicData>
        </a:graphic>
      </p:graphicFrame>
      <p:sp>
        <p:nvSpPr>
          <p:cNvPr id="16" name="文本框 15">
            <a:extLst>
              <a:ext uri="{FF2B5EF4-FFF2-40B4-BE49-F238E27FC236}">
                <a16:creationId xmlns:a16="http://schemas.microsoft.com/office/drawing/2014/main" id="{FBB5CDFB-A496-F34D-FCAB-76ED2F27FB96}"/>
              </a:ext>
            </a:extLst>
          </p:cNvPr>
          <p:cNvSpPr txBox="1"/>
          <p:nvPr/>
        </p:nvSpPr>
        <p:spPr>
          <a:xfrm>
            <a:off x="391954" y="4472769"/>
            <a:ext cx="4591423" cy="307777"/>
          </a:xfrm>
          <a:prstGeom prst="rect">
            <a:avLst/>
          </a:prstGeom>
          <a:noFill/>
        </p:spPr>
        <p:txBody>
          <a:bodyPr wrap="square" rtlCol="0">
            <a:spAutoFit/>
          </a:bodyPr>
          <a:lstStyle/>
          <a:p>
            <a:r>
              <a:rPr lang="en-US" altLang="zh-CN" sz="700" b="0" i="0" dirty="0">
                <a:effectLst/>
                <a:latin typeface="Microsoft yahei" panose="020B0503020204020204" pitchFamily="34" charset="-122"/>
                <a:ea typeface="Microsoft yahei" panose="020B0503020204020204" pitchFamily="34" charset="-122"/>
              </a:rPr>
              <a:t>[1] </a:t>
            </a:r>
            <a:r>
              <a:rPr lang="zh-CN" altLang="en-US" sz="700" b="0" i="0" dirty="0">
                <a:effectLst/>
                <a:latin typeface="Microsoft yahei" panose="020B0503020204020204" pitchFamily="34" charset="-122"/>
                <a:ea typeface="Microsoft yahei" panose="020B0503020204020204" pitchFamily="34" charset="-122"/>
              </a:rPr>
              <a:t>罗会兰</a:t>
            </a:r>
            <a:r>
              <a:rPr lang="en-US" altLang="zh-CN" sz="700" b="0" i="0" dirty="0">
                <a:effectLst/>
                <a:latin typeface="Microsoft yahei" panose="020B0503020204020204" pitchFamily="34" charset="-122"/>
                <a:ea typeface="Microsoft yahei" panose="020B0503020204020204" pitchFamily="34" charset="-122"/>
              </a:rPr>
              <a:t>,</a:t>
            </a:r>
            <a:r>
              <a:rPr lang="zh-CN" altLang="en-US" sz="700" b="0" i="0" dirty="0">
                <a:effectLst/>
                <a:latin typeface="Microsoft yahei" panose="020B0503020204020204" pitchFamily="34" charset="-122"/>
                <a:ea typeface="Microsoft yahei" panose="020B0503020204020204" pitchFamily="34" charset="-122"/>
              </a:rPr>
              <a:t>陈鸿坤</a:t>
            </a:r>
            <a:r>
              <a:rPr lang="en-US" altLang="zh-CN" sz="700" b="0" i="0" dirty="0">
                <a:effectLst/>
                <a:latin typeface="Microsoft yahei" panose="020B0503020204020204" pitchFamily="34" charset="-122"/>
                <a:ea typeface="Microsoft yahei" panose="020B0503020204020204" pitchFamily="34" charset="-122"/>
              </a:rPr>
              <a:t>.</a:t>
            </a:r>
            <a:r>
              <a:rPr lang="zh-CN" altLang="en-US" sz="700" b="0" i="0" dirty="0">
                <a:effectLst/>
                <a:latin typeface="Microsoft yahei" panose="020B0503020204020204" pitchFamily="34" charset="-122"/>
                <a:ea typeface="Microsoft yahei" panose="020B0503020204020204" pitchFamily="34" charset="-122"/>
              </a:rPr>
              <a:t>基于深度学习的目标检测研究综述</a:t>
            </a:r>
            <a:r>
              <a:rPr lang="en-US" altLang="zh-CN" sz="700" b="0" i="0" dirty="0">
                <a:effectLst/>
                <a:latin typeface="Microsoft yahei" panose="020B0503020204020204" pitchFamily="34" charset="-122"/>
                <a:ea typeface="Microsoft yahei" panose="020B0503020204020204" pitchFamily="34" charset="-122"/>
              </a:rPr>
              <a:t>[J].</a:t>
            </a:r>
            <a:r>
              <a:rPr lang="zh-CN" altLang="en-US" sz="700" b="0" i="0" dirty="0">
                <a:effectLst/>
                <a:latin typeface="Microsoft yahei" panose="020B0503020204020204" pitchFamily="34" charset="-122"/>
                <a:ea typeface="Microsoft yahei" panose="020B0503020204020204" pitchFamily="34" charset="-122"/>
              </a:rPr>
              <a:t>电子学报</a:t>
            </a:r>
            <a:r>
              <a:rPr lang="en-US" altLang="zh-CN" sz="700" b="0" i="0" dirty="0">
                <a:effectLst/>
                <a:latin typeface="Microsoft yahei" panose="020B0503020204020204" pitchFamily="34" charset="-122"/>
                <a:ea typeface="Microsoft yahei" panose="020B0503020204020204" pitchFamily="34" charset="-122"/>
              </a:rPr>
              <a:t>,2020,48(06):1230-1239.</a:t>
            </a:r>
          </a:p>
          <a:p>
            <a:r>
              <a:rPr lang="en-US" altLang="zh-CN" sz="700" b="0" i="0" dirty="0">
                <a:effectLst/>
                <a:latin typeface="Microsoft yahei" panose="020B0503020204020204" pitchFamily="34" charset="-122"/>
                <a:ea typeface="Microsoft yahei" panose="020B0503020204020204" pitchFamily="34" charset="-122"/>
              </a:rPr>
              <a:t>[2] </a:t>
            </a:r>
            <a:r>
              <a:rPr lang="zh-CN" altLang="en-US" sz="700" b="0" i="0" dirty="0">
                <a:effectLst/>
                <a:latin typeface="Microsoft yahei" panose="020B0503020204020204" pitchFamily="34" charset="-122"/>
                <a:ea typeface="Microsoft yahei" panose="020B0503020204020204" pitchFamily="34" charset="-122"/>
              </a:rPr>
              <a:t>杨飞</a:t>
            </a:r>
            <a:r>
              <a:rPr lang="en-US" altLang="zh-CN" sz="700" b="0" i="0" dirty="0">
                <a:effectLst/>
                <a:latin typeface="Microsoft yahei" panose="020B0503020204020204" pitchFamily="34" charset="-122"/>
                <a:ea typeface="Microsoft yahei" panose="020B0503020204020204" pitchFamily="34" charset="-122"/>
              </a:rPr>
              <a:t>.</a:t>
            </a:r>
            <a:r>
              <a:rPr lang="zh-CN" altLang="en-US" sz="700" b="0" i="0" dirty="0">
                <a:effectLst/>
                <a:latin typeface="Microsoft yahei" panose="020B0503020204020204" pitchFamily="34" charset="-122"/>
                <a:ea typeface="Microsoft yahei" panose="020B0503020204020204" pitchFamily="34" charset="-122"/>
              </a:rPr>
              <a:t>基于深度学习口罩检测算法综述</a:t>
            </a:r>
            <a:r>
              <a:rPr lang="en-US" altLang="zh-CN" sz="700" b="0" i="0" dirty="0">
                <a:effectLst/>
                <a:latin typeface="Microsoft yahei" panose="020B0503020204020204" pitchFamily="34" charset="-122"/>
                <a:ea typeface="Microsoft yahei" panose="020B0503020204020204" pitchFamily="34" charset="-122"/>
              </a:rPr>
              <a:t>[J].</a:t>
            </a:r>
            <a:r>
              <a:rPr lang="zh-CN" altLang="en-US" sz="700" b="0" i="0" dirty="0">
                <a:effectLst/>
                <a:latin typeface="Microsoft yahei" panose="020B0503020204020204" pitchFamily="34" charset="-122"/>
                <a:ea typeface="Microsoft yahei" panose="020B0503020204020204" pitchFamily="34" charset="-122"/>
              </a:rPr>
              <a:t>工业控制计算机</a:t>
            </a:r>
            <a:r>
              <a:rPr lang="en-US" altLang="zh-CN" sz="700" b="0" i="0" dirty="0">
                <a:effectLst/>
                <a:latin typeface="Microsoft yahei" panose="020B0503020204020204" pitchFamily="34" charset="-122"/>
                <a:ea typeface="Microsoft yahei" panose="020B0503020204020204" pitchFamily="34" charset="-122"/>
              </a:rPr>
              <a:t>,2022,35(08):124-126.</a:t>
            </a:r>
            <a:endParaRPr lang="zh-CN" altLang="en-US" sz="700" dirty="0"/>
          </a:p>
        </p:txBody>
      </p:sp>
      <p:sp>
        <p:nvSpPr>
          <p:cNvPr id="17" name="文本框 16">
            <a:extLst>
              <a:ext uri="{FF2B5EF4-FFF2-40B4-BE49-F238E27FC236}">
                <a16:creationId xmlns:a16="http://schemas.microsoft.com/office/drawing/2014/main" id="{28F523A9-3346-CD7F-7400-853934123A3E}"/>
              </a:ext>
            </a:extLst>
          </p:cNvPr>
          <p:cNvSpPr txBox="1"/>
          <p:nvPr/>
        </p:nvSpPr>
        <p:spPr>
          <a:xfrm>
            <a:off x="5531658" y="1149561"/>
            <a:ext cx="3237767" cy="276999"/>
          </a:xfrm>
          <a:prstGeom prst="rect">
            <a:avLst/>
          </a:prstGeom>
          <a:noFill/>
        </p:spPr>
        <p:txBody>
          <a:bodyPr wrap="square" rtlCol="0">
            <a:spAutoFit/>
          </a:bodyPr>
          <a:lstStyle/>
          <a:p>
            <a:pPr algn="ctr"/>
            <a:r>
              <a:rPr lang="zh-CN" altLang="en-US" sz="1200" b="1" dirty="0"/>
              <a:t>口罩佩戴检测算法性能对比图</a:t>
            </a:r>
          </a:p>
        </p:txBody>
      </p:sp>
      <p:sp>
        <p:nvSpPr>
          <p:cNvPr id="18" name="矩形 17">
            <a:extLst>
              <a:ext uri="{FF2B5EF4-FFF2-40B4-BE49-F238E27FC236}">
                <a16:creationId xmlns:a16="http://schemas.microsoft.com/office/drawing/2014/main" id="{ABA15C04-D9AB-9B24-E911-15B27F24FC65}"/>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研究现状</a:t>
            </a:r>
            <a:endParaRPr lang="en-US" altLang="zh-CN"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70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609877"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20932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2</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项目研究内容</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222163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Content</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a:extLst>
              <a:ext uri="{FF2B5EF4-FFF2-40B4-BE49-F238E27FC236}">
                <a16:creationId xmlns:a16="http://schemas.microsoft.com/office/drawing/2014/main" id="{5C343951-DA31-7F26-AC61-33C5D5C31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712" y="4383000"/>
            <a:ext cx="916363" cy="3162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0564768C-F1C4-0820-03D9-942FD9AA7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247" y="4343957"/>
            <a:ext cx="387811" cy="38781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a:extLst>
              <a:ext uri="{FF2B5EF4-FFF2-40B4-BE49-F238E27FC236}">
                <a16:creationId xmlns:a16="http://schemas.microsoft.com/office/drawing/2014/main" id="{75255BD4-1C00-EE28-0DCE-4B8245D89C0A}"/>
              </a:ext>
            </a:extLst>
          </p:cNvPr>
          <p:cNvGrpSpPr/>
          <p:nvPr/>
        </p:nvGrpSpPr>
        <p:grpSpPr>
          <a:xfrm>
            <a:off x="419954" y="1242664"/>
            <a:ext cx="8304092" cy="2658172"/>
            <a:chOff x="304331" y="1325999"/>
            <a:chExt cx="8304092" cy="2658172"/>
          </a:xfrm>
        </p:grpSpPr>
        <p:sp>
          <p:nvSpPr>
            <p:cNvPr id="2" name="右箭头 1">
              <a:extLst>
                <a:ext uri="{FF2B5EF4-FFF2-40B4-BE49-F238E27FC236}">
                  <a16:creationId xmlns:a16="http://schemas.microsoft.com/office/drawing/2014/main" id="{C551AB41-C973-684C-9C69-C09456DC179E}"/>
                </a:ext>
              </a:extLst>
            </p:cNvPr>
            <p:cNvSpPr/>
            <p:nvPr/>
          </p:nvSpPr>
          <p:spPr>
            <a:xfrm>
              <a:off x="948160" y="3282515"/>
              <a:ext cx="7210552" cy="323369"/>
            </a:xfrm>
            <a:prstGeom prst="rightArrow">
              <a:avLst>
                <a:gd name="adj1" fmla="val 50000"/>
                <a:gd name="adj2" fmla="val 104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îšľiďê">
              <a:extLst>
                <a:ext uri="{FF2B5EF4-FFF2-40B4-BE49-F238E27FC236}">
                  <a16:creationId xmlns:a16="http://schemas.microsoft.com/office/drawing/2014/main" id="{D13BB68D-939C-FC91-A277-885A1D3A1CFC}"/>
                </a:ext>
              </a:extLst>
            </p:cNvPr>
            <p:cNvSpPr/>
            <p:nvPr/>
          </p:nvSpPr>
          <p:spPr>
            <a:xfrm>
              <a:off x="304331" y="1325999"/>
              <a:ext cx="8304092" cy="2658172"/>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endParaRPr>
            </a:p>
          </p:txBody>
        </p:sp>
        <p:sp>
          <p:nvSpPr>
            <p:cNvPr id="35" name="íṣḻîďe">
              <a:extLst>
                <a:ext uri="{FF2B5EF4-FFF2-40B4-BE49-F238E27FC236}">
                  <a16:creationId xmlns:a16="http://schemas.microsoft.com/office/drawing/2014/main" id="{D1380F72-B546-5280-19CC-55D836B5B9C5}"/>
                </a:ext>
              </a:extLst>
            </p:cNvPr>
            <p:cNvSpPr txBox="1"/>
            <p:nvPr/>
          </p:nvSpPr>
          <p:spPr>
            <a:xfrm>
              <a:off x="942171" y="1747678"/>
              <a:ext cx="1459180" cy="1452324"/>
            </a:xfrm>
            <a:prstGeom prst="flowChartDocument">
              <a:avLst/>
            </a:prstGeom>
            <a:solidFill>
              <a:schemeClr val="bg1"/>
            </a:solidFill>
          </p:spPr>
          <p:txBody>
            <a:bodyPr wrap="square" rtlCol="0">
              <a:spAutoFit/>
            </a:bodyPr>
            <a:lstStyle/>
            <a:p>
              <a:pPr algn="just"/>
              <a:r>
                <a:rPr kumimoji="0" lang="zh-CN" altLang="en-US" sz="1400" b="1" i="0" u="none" strike="noStrike" kern="1200" cap="none" spc="0" normalizeH="0" baseline="0" noProof="0" dirty="0">
                  <a:ln>
                    <a:noFill/>
                  </a:ln>
                  <a:effectLst/>
                  <a:uLnTx/>
                  <a:uFillTx/>
                </a:rPr>
                <a:t>收集相关数据集，包括规范佩戴、不规范佩戴、遮挡类等多种类型数据集</a:t>
              </a:r>
              <a:endParaRPr kumimoji="0" lang="en-US" altLang="zh-CN" sz="1400" b="1" i="0" u="none" strike="noStrike" kern="1200" cap="none" spc="0" normalizeH="0" baseline="0" noProof="0" dirty="0">
                <a:ln>
                  <a:noFill/>
                </a:ln>
                <a:effectLst/>
                <a:uLnTx/>
                <a:uFillTx/>
              </a:endParaRPr>
            </a:p>
          </p:txBody>
        </p:sp>
        <p:sp>
          <p:nvSpPr>
            <p:cNvPr id="30" name="îšľíḑè">
              <a:extLst>
                <a:ext uri="{FF2B5EF4-FFF2-40B4-BE49-F238E27FC236}">
                  <a16:creationId xmlns:a16="http://schemas.microsoft.com/office/drawing/2014/main" id="{1E00F4EC-6D59-679F-9D9C-53CA1355FEB8}"/>
                </a:ext>
              </a:extLst>
            </p:cNvPr>
            <p:cNvSpPr>
              <a:spLocks noChangeAspect="1"/>
            </p:cNvSpPr>
            <p:nvPr/>
          </p:nvSpPr>
          <p:spPr>
            <a:xfrm>
              <a:off x="2609884" y="3264199"/>
              <a:ext cx="360000" cy="3600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sp>
          <p:nvSpPr>
            <p:cNvPr id="32" name="ïŝľïḑé">
              <a:extLst>
                <a:ext uri="{FF2B5EF4-FFF2-40B4-BE49-F238E27FC236}">
                  <a16:creationId xmlns:a16="http://schemas.microsoft.com/office/drawing/2014/main" id="{B8FA2490-0230-B7BA-BDCE-E9B5C8252649}"/>
                </a:ext>
              </a:extLst>
            </p:cNvPr>
            <p:cNvSpPr txBox="1"/>
            <p:nvPr/>
          </p:nvSpPr>
          <p:spPr>
            <a:xfrm>
              <a:off x="2779674" y="1742946"/>
              <a:ext cx="1459180" cy="1452324"/>
            </a:xfrm>
            <a:prstGeom prst="flowChartDocument">
              <a:avLst/>
            </a:prstGeom>
            <a:solidFill>
              <a:schemeClr val="bg1"/>
            </a:solidFill>
          </p:spPr>
          <p:txBody>
            <a:bodyPr wrap="square" rtlCol="0">
              <a:spAutoFit/>
            </a:bodyPr>
            <a:lstStyle/>
            <a:p>
              <a:pPr algn="just"/>
              <a:r>
                <a:rPr kumimoji="0" lang="zh-CN" altLang="en-US" sz="1400" b="1" i="0" u="none" strike="noStrike" kern="1200" cap="none" spc="0" normalizeH="0" baseline="0" noProof="0" dirty="0">
                  <a:ln>
                    <a:noFill/>
                  </a:ln>
                  <a:effectLst/>
                  <a:uLnTx/>
                  <a:uFillTx/>
                </a:rPr>
                <a:t>基于</a:t>
              </a:r>
              <a:r>
                <a:rPr kumimoji="0" lang="en-US" altLang="zh-CN" sz="1400" b="1" i="0" u="none" strike="noStrike" kern="1200" cap="none" spc="0" normalizeH="0" baseline="0" noProof="0" dirty="0">
                  <a:ln>
                    <a:noFill/>
                  </a:ln>
                  <a:effectLst/>
                  <a:uLnTx/>
                  <a:uFillTx/>
                </a:rPr>
                <a:t>Python</a:t>
              </a:r>
              <a:r>
                <a:rPr kumimoji="0" lang="zh-CN" altLang="en-US" sz="1400" b="1" i="0" u="none" strike="noStrike" kern="1200" cap="none" spc="0" normalizeH="0" baseline="0" noProof="0" dirty="0">
                  <a:ln>
                    <a:noFill/>
                  </a:ln>
                  <a:effectLst/>
                  <a:uLnTx/>
                  <a:uFillTx/>
                </a:rPr>
                <a:t>语言设计</a:t>
              </a:r>
              <a:r>
                <a:rPr kumimoji="0" lang="en-US" altLang="zh-CN" sz="1400" b="1" i="0" u="none" strike="noStrike" kern="1200" cap="none" spc="0" normalizeH="0" baseline="0" noProof="0" dirty="0">
                  <a:ln>
                    <a:noFill/>
                  </a:ln>
                  <a:effectLst/>
                  <a:uLnTx/>
                  <a:uFillTx/>
                </a:rPr>
                <a:t>YOLO</a:t>
              </a:r>
              <a:r>
                <a:rPr kumimoji="0" lang="zh-CN" altLang="en-US" sz="1400" b="1" i="0" u="none" strike="noStrike" kern="1200" cap="none" spc="0" normalizeH="0" baseline="0" noProof="0" dirty="0">
                  <a:ln>
                    <a:noFill/>
                  </a:ln>
                  <a:effectLst/>
                  <a:uLnTx/>
                  <a:uFillTx/>
                </a:rPr>
                <a:t>目标检测算法，完成口罩佩戴检测模型的搭建</a:t>
              </a:r>
              <a:endParaRPr kumimoji="0" lang="en-US" altLang="zh-CN" sz="1400" b="1" i="0" u="none" strike="noStrike" kern="1200" cap="none" spc="0" normalizeH="0" baseline="0" noProof="0" dirty="0">
                <a:ln>
                  <a:noFill/>
                </a:ln>
                <a:effectLst/>
                <a:uLnTx/>
                <a:uFillTx/>
              </a:endParaRPr>
            </a:p>
          </p:txBody>
        </p:sp>
        <p:sp>
          <p:nvSpPr>
            <p:cNvPr id="27" name="íŝlíďe">
              <a:extLst>
                <a:ext uri="{FF2B5EF4-FFF2-40B4-BE49-F238E27FC236}">
                  <a16:creationId xmlns:a16="http://schemas.microsoft.com/office/drawing/2014/main" id="{345E5732-1B04-661C-D7DF-7E4C6DD3743A}"/>
                </a:ext>
              </a:extLst>
            </p:cNvPr>
            <p:cNvSpPr>
              <a:spLocks noChangeAspect="1"/>
            </p:cNvSpPr>
            <p:nvPr/>
          </p:nvSpPr>
          <p:spPr>
            <a:xfrm>
              <a:off x="4451609" y="3264199"/>
              <a:ext cx="360000" cy="3600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chemeClr val="tx1"/>
                  </a:solidFill>
                </a:rPr>
                <a:t>3</a:t>
              </a:r>
              <a:endParaRPr lang="zh-CN" altLang="en-US" b="1" dirty="0">
                <a:solidFill>
                  <a:schemeClr val="tx1"/>
                </a:solidFill>
              </a:endParaRPr>
            </a:p>
          </p:txBody>
        </p:sp>
        <p:sp>
          <p:nvSpPr>
            <p:cNvPr id="29" name="íṥľîḓé">
              <a:extLst>
                <a:ext uri="{FF2B5EF4-FFF2-40B4-BE49-F238E27FC236}">
                  <a16:creationId xmlns:a16="http://schemas.microsoft.com/office/drawing/2014/main" id="{647093D7-AF02-BF4F-AEEF-D190173D5313}"/>
                </a:ext>
              </a:extLst>
            </p:cNvPr>
            <p:cNvSpPr txBox="1"/>
            <p:nvPr/>
          </p:nvSpPr>
          <p:spPr>
            <a:xfrm>
              <a:off x="4617177" y="1742946"/>
              <a:ext cx="1459180" cy="1452324"/>
            </a:xfrm>
            <a:prstGeom prst="flowChartDocument">
              <a:avLst/>
            </a:prstGeom>
            <a:solidFill>
              <a:schemeClr val="bg1"/>
            </a:solidFill>
          </p:spPr>
          <p:txBody>
            <a:bodyPr wrap="square" rtlCol="0">
              <a:spAutoFit/>
            </a:bodyPr>
            <a:lstStyle/>
            <a:p>
              <a:pPr algn="just"/>
              <a:r>
                <a:rPr kumimoji="0" lang="zh-CN" altLang="en-US" sz="1400" b="1" i="0" u="none" strike="noStrike" kern="1200" cap="none" spc="0" normalizeH="0" baseline="0" noProof="0" dirty="0">
                  <a:ln>
                    <a:noFill/>
                  </a:ln>
                  <a:effectLst/>
                  <a:uLnTx/>
                  <a:uFillTx/>
                </a:rPr>
                <a:t>根据训练分类情况调整相关模型参数并进行优化来提高模型检测的速度和准确度</a:t>
              </a:r>
              <a:endParaRPr kumimoji="0" lang="en-US" altLang="zh-CN" sz="1400" b="1" i="0" u="none" strike="noStrike" kern="1200" cap="none" spc="0" normalizeH="0" baseline="0" noProof="0" dirty="0">
                <a:ln>
                  <a:noFill/>
                </a:ln>
                <a:effectLst/>
                <a:uLnTx/>
                <a:uFillTx/>
              </a:endParaRPr>
            </a:p>
          </p:txBody>
        </p:sp>
        <p:sp>
          <p:nvSpPr>
            <p:cNvPr id="24" name="ïsḷíḋé">
              <a:extLst>
                <a:ext uri="{FF2B5EF4-FFF2-40B4-BE49-F238E27FC236}">
                  <a16:creationId xmlns:a16="http://schemas.microsoft.com/office/drawing/2014/main" id="{43B0958E-E092-D073-466E-F4351B062C06}"/>
                </a:ext>
              </a:extLst>
            </p:cNvPr>
            <p:cNvSpPr>
              <a:spLocks noChangeAspect="1"/>
            </p:cNvSpPr>
            <p:nvPr/>
          </p:nvSpPr>
          <p:spPr>
            <a:xfrm>
              <a:off x="6293334" y="3264199"/>
              <a:ext cx="360000" cy="3600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sp>
          <p:nvSpPr>
            <p:cNvPr id="26" name="íšḻíḍê">
              <a:extLst>
                <a:ext uri="{FF2B5EF4-FFF2-40B4-BE49-F238E27FC236}">
                  <a16:creationId xmlns:a16="http://schemas.microsoft.com/office/drawing/2014/main" id="{F05DE513-EDB0-AD90-9CB7-A349EA51830D}"/>
                </a:ext>
              </a:extLst>
            </p:cNvPr>
            <p:cNvSpPr txBox="1"/>
            <p:nvPr/>
          </p:nvSpPr>
          <p:spPr>
            <a:xfrm>
              <a:off x="6473334" y="1742946"/>
              <a:ext cx="1433246" cy="1452324"/>
            </a:xfrm>
            <a:prstGeom prst="flowChartDocument">
              <a:avLst/>
            </a:prstGeom>
            <a:solidFill>
              <a:schemeClr val="bg1"/>
            </a:solidFill>
          </p:spPr>
          <p:txBody>
            <a:bodyPr wrap="square" rtlCol="0">
              <a:spAutoFit/>
            </a:bodyPr>
            <a:lstStyle/>
            <a:p>
              <a:pPr algn="just"/>
              <a:r>
                <a:rPr kumimoji="0" lang="zh-CN" altLang="en-US" sz="1400" b="1" i="0" u="none" strike="noStrike" kern="1200" cap="none" spc="0" normalizeH="0" baseline="0" noProof="0" dirty="0">
                  <a:ln>
                    <a:noFill/>
                  </a:ln>
                  <a:effectLst/>
                  <a:uLnTx/>
                  <a:uFillTx/>
                </a:rPr>
                <a:t>实验验证检测模型分类</a:t>
              </a:r>
              <a:r>
                <a:rPr lang="zh-CN" altLang="en-US" sz="1400" b="1" dirty="0"/>
                <a:t>的</a:t>
              </a:r>
              <a:r>
                <a:rPr kumimoji="0" lang="zh-CN" altLang="en-US" sz="1400" b="1" i="0" u="none" strike="noStrike" kern="1200" cap="none" spc="0" normalizeH="0" baseline="0" noProof="0" dirty="0">
                  <a:ln>
                    <a:noFill/>
                  </a:ln>
                  <a:effectLst/>
                  <a:uLnTx/>
                  <a:uFillTx/>
                </a:rPr>
                <a:t>准确性，同时提高检测模型和门禁系统间的契合度</a:t>
              </a:r>
              <a:endParaRPr kumimoji="0" lang="en-US" altLang="zh-CN" sz="1400" b="1" i="0" u="none" strike="noStrike" kern="1200" cap="none" spc="0" normalizeH="0" baseline="0" noProof="0" dirty="0">
                <a:ln>
                  <a:noFill/>
                </a:ln>
                <a:effectLst/>
                <a:uLnTx/>
                <a:uFillTx/>
              </a:endParaRPr>
            </a:p>
          </p:txBody>
        </p:sp>
        <p:sp>
          <p:nvSpPr>
            <p:cNvPr id="33" name="íŝlíďê">
              <a:extLst>
                <a:ext uri="{FF2B5EF4-FFF2-40B4-BE49-F238E27FC236}">
                  <a16:creationId xmlns:a16="http://schemas.microsoft.com/office/drawing/2014/main" id="{23DCCE96-0F8F-D127-6E5A-39A383685693}"/>
                </a:ext>
              </a:extLst>
            </p:cNvPr>
            <p:cNvSpPr>
              <a:spLocks noChangeAspect="1"/>
            </p:cNvSpPr>
            <p:nvPr/>
          </p:nvSpPr>
          <p:spPr>
            <a:xfrm>
              <a:off x="768159" y="3264199"/>
              <a:ext cx="360000" cy="360000"/>
            </a:xfrm>
            <a:prstGeom prst="ellipse">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chemeClr val="tx1"/>
                  </a:solidFill>
                </a:rPr>
                <a:t>1</a:t>
              </a:r>
              <a:endParaRPr lang="zh-CN" altLang="en-US" b="1" dirty="0">
                <a:solidFill>
                  <a:schemeClr val="tx1"/>
                </a:solidFill>
              </a:endParaRPr>
            </a:p>
          </p:txBody>
        </p:sp>
      </p:grpSp>
      <p:sp>
        <p:nvSpPr>
          <p:cNvPr id="28" name="矩形 27">
            <a:extLst>
              <a:ext uri="{FF2B5EF4-FFF2-40B4-BE49-F238E27FC236}">
                <a16:creationId xmlns:a16="http://schemas.microsoft.com/office/drawing/2014/main" id="{9B48451D-4D36-6648-A256-39C2EEB54D0F}"/>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研究内容</a:t>
            </a:r>
            <a:endParaRPr lang="en-US" altLang="zh-CN"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1005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6DC871D4-1C19-2466-2BCC-18FC82A36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509" y="591437"/>
            <a:ext cx="6031672" cy="3967500"/>
          </a:xfrm>
          <a:prstGeom prst="rect">
            <a:avLst/>
          </a:prstGeom>
        </p:spPr>
      </p:pic>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8012470" y="22095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11274"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3</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研究方案与创新点</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3788153"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Scheme &amp; Innovation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64F26B7-01BD-6EBA-908A-8D46D37FAAF3}"/>
              </a:ext>
            </a:extLst>
          </p:cNvPr>
          <p:cNvGrpSpPr/>
          <p:nvPr/>
        </p:nvGrpSpPr>
        <p:grpSpPr>
          <a:xfrm>
            <a:off x="7711247" y="4343957"/>
            <a:ext cx="1363828" cy="387811"/>
            <a:chOff x="6583150" y="4031790"/>
            <a:chExt cx="2461638" cy="699978"/>
          </a:xfrm>
        </p:grpSpPr>
        <p:pic>
          <p:nvPicPr>
            <p:cNvPr id="9" name="Picture 2">
              <a:extLst>
                <a:ext uri="{FF2B5EF4-FFF2-40B4-BE49-F238E27FC236}">
                  <a16:creationId xmlns:a16="http://schemas.microsoft.com/office/drawing/2014/main" id="{3BBB0147-0344-22DA-9BC0-537F45F51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B89A4E0-B10E-16AE-EE1B-63F1EF25DE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6F29D3A6-A853-24BF-4425-46ADEFAD266F}"/>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技术路线</a:t>
            </a:r>
            <a:endParaRPr lang="en-US" altLang="zh-CN" b="1" dirty="0">
              <a:solidFill>
                <a:srgbClr val="002060"/>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3734D4D-1D30-17E2-9B67-0B10C626DC18}"/>
              </a:ext>
            </a:extLst>
          </p:cNvPr>
          <p:cNvSpPr txBox="1"/>
          <p:nvPr/>
        </p:nvSpPr>
        <p:spPr>
          <a:xfrm>
            <a:off x="702692" y="1963606"/>
            <a:ext cx="1033750" cy="261610"/>
          </a:xfrm>
          <a:prstGeom prst="rect">
            <a:avLst/>
          </a:prstGeom>
          <a:noFill/>
        </p:spPr>
        <p:txBody>
          <a:bodyPr wrap="square" rtlCol="0">
            <a:spAutoFit/>
          </a:bodyPr>
          <a:lstStyle/>
          <a:p>
            <a:pPr algn="ctr"/>
            <a:r>
              <a:rPr lang="en-US" altLang="zh-CN" sz="1100" dirty="0"/>
              <a:t>Yolo</a:t>
            </a:r>
            <a:r>
              <a:rPr lang="zh-CN" altLang="en-US" sz="1100" dirty="0"/>
              <a:t>算法主体</a:t>
            </a:r>
          </a:p>
        </p:txBody>
      </p:sp>
      <p:cxnSp>
        <p:nvCxnSpPr>
          <p:cNvPr id="19" name="直接箭头连接符 18">
            <a:extLst>
              <a:ext uri="{FF2B5EF4-FFF2-40B4-BE49-F238E27FC236}">
                <a16:creationId xmlns:a16="http://schemas.microsoft.com/office/drawing/2014/main" id="{73E4F208-C1D2-EC1E-6A29-294C4B85C23D}"/>
              </a:ext>
            </a:extLst>
          </p:cNvPr>
          <p:cNvCxnSpPr>
            <a:cxnSpLocks/>
          </p:cNvCxnSpPr>
          <p:nvPr/>
        </p:nvCxnSpPr>
        <p:spPr>
          <a:xfrm>
            <a:off x="1664596" y="2094411"/>
            <a:ext cx="900000" cy="0"/>
          </a:xfrm>
          <a:prstGeom prst="straightConnector1">
            <a:avLst/>
          </a:prstGeom>
          <a:ln w="6350">
            <a:tailEnd type="triangle"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086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64F26B7-01BD-6EBA-908A-8D46D37FAAF3}"/>
              </a:ext>
            </a:extLst>
          </p:cNvPr>
          <p:cNvGrpSpPr/>
          <p:nvPr/>
        </p:nvGrpSpPr>
        <p:grpSpPr>
          <a:xfrm>
            <a:off x="8012469" y="4428095"/>
            <a:ext cx="1062605" cy="302157"/>
            <a:chOff x="6583150" y="4031790"/>
            <a:chExt cx="2461638" cy="699978"/>
          </a:xfrm>
        </p:grpSpPr>
        <p:pic>
          <p:nvPicPr>
            <p:cNvPr id="9" name="Picture 2">
              <a:extLst>
                <a:ext uri="{FF2B5EF4-FFF2-40B4-BE49-F238E27FC236}">
                  <a16:creationId xmlns:a16="http://schemas.microsoft.com/office/drawing/2014/main" id="{3BBB0147-0344-22DA-9BC0-537F45F51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B89A4E0-B10E-16AE-EE1B-63F1EF25D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6F29D3A6-A853-24BF-4425-46ADEFAD266F}"/>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拟解决的问题</a:t>
            </a:r>
            <a:endParaRPr lang="en-US" altLang="zh-CN" b="1" dirty="0">
              <a:solidFill>
                <a:srgbClr val="002060"/>
              </a:solidFill>
              <a:latin typeface="微软雅黑" panose="020B0503020204020204" pitchFamily="34" charset="-122"/>
              <a:ea typeface="微软雅黑" panose="020B0503020204020204" pitchFamily="34" charset="-122"/>
            </a:endParaRPr>
          </a:p>
        </p:txBody>
      </p:sp>
      <p:sp>
        <p:nvSpPr>
          <p:cNvPr id="91" name="iṧḻïḍê">
            <a:extLst>
              <a:ext uri="{FF2B5EF4-FFF2-40B4-BE49-F238E27FC236}">
                <a16:creationId xmlns:a16="http://schemas.microsoft.com/office/drawing/2014/main" id="{460F0DDC-D966-A035-A6FF-F73DECA265CB}"/>
              </a:ext>
            </a:extLst>
          </p:cNvPr>
          <p:cNvSpPr/>
          <p:nvPr/>
        </p:nvSpPr>
        <p:spPr>
          <a:xfrm>
            <a:off x="443429" y="1107835"/>
            <a:ext cx="5062565" cy="152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marL="285750" indent="-285750">
              <a:lnSpc>
                <a:spcPct val="150000"/>
              </a:lnSpc>
              <a:buFont typeface="Arial" panose="020B0604020202020204" pitchFamily="34" charset="0"/>
              <a:buChar char="•"/>
            </a:pPr>
            <a:r>
              <a:rPr kumimoji="1" lang="zh-CN" altLang="en-US" sz="1600" b="1" dirty="0">
                <a:solidFill>
                  <a:schemeClr val="tx1"/>
                </a:solidFill>
                <a:latin typeface="微软雅黑" panose="020B0503020204020204" pitchFamily="34" charset="-122"/>
                <a:ea typeface="微软雅黑" panose="020B0503020204020204" pitchFamily="34" charset="-122"/>
              </a:rPr>
              <a:t>设计出一个具有能够进行人脸识别、检测是否佩戴口罩、检测口罩是否佩戴规范的系统</a:t>
            </a:r>
            <a:endParaRPr kumimoji="1"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600" b="1" dirty="0">
                <a:solidFill>
                  <a:schemeClr val="tx1"/>
                </a:solidFill>
                <a:latin typeface="微软雅黑" panose="020B0503020204020204" pitchFamily="34" charset="-122"/>
                <a:ea typeface="微软雅黑" panose="020B0503020204020204" pitchFamily="34" charset="-122"/>
              </a:rPr>
              <a:t>应用到现实生活，强化、规范人们佩戴口罩的习惯</a:t>
            </a:r>
            <a:endParaRPr kumimoji="1"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600" b="1" dirty="0">
                <a:solidFill>
                  <a:schemeClr val="tx1"/>
                </a:solidFill>
                <a:latin typeface="微软雅黑" panose="020B0503020204020204" pitchFamily="34" charset="-122"/>
                <a:ea typeface="微软雅黑" panose="020B0503020204020204" pitchFamily="34" charset="-122"/>
              </a:rPr>
              <a:t>提高门禁人流通过效率，降低人力成本</a:t>
            </a:r>
            <a:endParaRPr kumimoji="1"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B8EA47B-0A59-296B-0D0D-F11AACB92D5F}"/>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C3797B10-69FA-D117-1628-6C195D19C5F0}"/>
              </a:ext>
            </a:extLst>
          </p:cNvPr>
          <p:cNvSpPr/>
          <p:nvPr/>
        </p:nvSpPr>
        <p:spPr>
          <a:xfrm>
            <a:off x="8012470" y="22095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5927818-1E7D-A8D8-8569-6ED6E3BD56C0}"/>
              </a:ext>
            </a:extLst>
          </p:cNvPr>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C7F335-6BAF-696C-70F2-DD5A5B01E3DA}"/>
              </a:ext>
            </a:extLst>
          </p:cNvPr>
          <p:cNvSpPr/>
          <p:nvPr/>
        </p:nvSpPr>
        <p:spPr>
          <a:xfrm>
            <a:off x="7211274"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594E2D74-65F0-D928-6454-A07D2BE4115A}"/>
              </a:ext>
            </a:extLst>
          </p:cNvPr>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B43C689D-0A46-5CA4-3E58-50F6272320E9}"/>
              </a:ext>
            </a:extLst>
          </p:cNvPr>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A2C7CC9F-518A-750A-D1B7-538E68A046D9}"/>
              </a:ext>
            </a:extLst>
          </p:cNvPr>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3</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06D5067C-B7C5-E493-AB02-26E5F1E6B5FD}"/>
              </a:ext>
            </a:extLst>
          </p:cNvPr>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研究方案与创新点</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D71E99E8-4763-B3B2-8B9B-34EF62E3B695}"/>
              </a:ext>
            </a:extLst>
          </p:cNvPr>
          <p:cNvSpPr/>
          <p:nvPr/>
        </p:nvSpPr>
        <p:spPr>
          <a:xfrm>
            <a:off x="2806269" y="181329"/>
            <a:ext cx="3788153"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Scheme &amp; Innovation</a:t>
            </a:r>
            <a:endParaRPr lang="zh-CN" altLang="en-US" dirty="0">
              <a:solidFill>
                <a:schemeClr val="bg1"/>
              </a:solidFill>
            </a:endParaRPr>
          </a:p>
        </p:txBody>
      </p:sp>
      <p:sp>
        <p:nvSpPr>
          <p:cNvPr id="89" name="矩形 88">
            <a:extLst>
              <a:ext uri="{FF2B5EF4-FFF2-40B4-BE49-F238E27FC236}">
                <a16:creationId xmlns:a16="http://schemas.microsoft.com/office/drawing/2014/main" id="{E41FA011-A49D-1F31-0D2E-750F256C8A8D}"/>
              </a:ext>
            </a:extLst>
          </p:cNvPr>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BAF81C65-9CAA-5A83-9D2C-49F775835551}"/>
              </a:ext>
            </a:extLst>
          </p:cNvPr>
          <p:cNvPicPr>
            <a:picLocks noChangeAspect="1"/>
          </p:cNvPicPr>
          <p:nvPr/>
        </p:nvPicPr>
        <p:blipFill rotWithShape="1">
          <a:blip r:embed="rId5">
            <a:extLst>
              <a:ext uri="{28A0092B-C50C-407E-A947-70E740481C1C}">
                <a14:useLocalDpi xmlns:a14="http://schemas.microsoft.com/office/drawing/2010/main" val="0"/>
              </a:ext>
            </a:extLst>
          </a:blip>
          <a:srcRect l="2028" t="2769" r="908" b="1654"/>
          <a:stretch/>
        </p:blipFill>
        <p:spPr>
          <a:xfrm>
            <a:off x="5818470" y="1038372"/>
            <a:ext cx="2785608" cy="1374982"/>
          </a:xfrm>
          <a:prstGeom prst="rect">
            <a:avLst/>
          </a:prstGeom>
          <a:ln>
            <a:solidFill>
              <a:schemeClr val="tx1"/>
            </a:solidFill>
          </a:ln>
        </p:spPr>
      </p:pic>
      <p:sp>
        <p:nvSpPr>
          <p:cNvPr id="5" name="文本框 4">
            <a:extLst>
              <a:ext uri="{FF2B5EF4-FFF2-40B4-BE49-F238E27FC236}">
                <a16:creationId xmlns:a16="http://schemas.microsoft.com/office/drawing/2014/main" id="{95B4FEBC-B60A-7B4F-25BD-08EF6706E21D}"/>
              </a:ext>
            </a:extLst>
          </p:cNvPr>
          <p:cNvSpPr txBox="1"/>
          <p:nvPr/>
        </p:nvSpPr>
        <p:spPr>
          <a:xfrm>
            <a:off x="5818470" y="2465864"/>
            <a:ext cx="2785608" cy="307777"/>
          </a:xfrm>
          <a:prstGeom prst="rect">
            <a:avLst/>
          </a:prstGeom>
          <a:noFill/>
        </p:spPr>
        <p:txBody>
          <a:bodyPr wrap="square" rtlCol="0">
            <a:spAutoFit/>
          </a:bodyPr>
          <a:lstStyle/>
          <a:p>
            <a:pPr algn="ctr"/>
            <a:r>
              <a:rPr lang="en-US" altLang="zh-CN" sz="1400" b="1" dirty="0" err="1">
                <a:solidFill>
                  <a:srgbClr val="0070C0"/>
                </a:solidFill>
              </a:rPr>
              <a:t>MaskedFace</a:t>
            </a:r>
            <a:r>
              <a:rPr lang="en-US" altLang="zh-CN" sz="1400" b="1" dirty="0">
                <a:solidFill>
                  <a:srgbClr val="0070C0"/>
                </a:solidFill>
              </a:rPr>
              <a:t>-Net</a:t>
            </a:r>
            <a:r>
              <a:rPr lang="zh-CN" altLang="en-US" sz="1400" b="1" dirty="0">
                <a:solidFill>
                  <a:srgbClr val="0070C0"/>
                </a:solidFill>
              </a:rPr>
              <a:t>数据集部分图例</a:t>
            </a:r>
            <a:endParaRPr lang="zh-CN" altLang="en-US" sz="1400" b="1" dirty="0"/>
          </a:p>
        </p:txBody>
      </p:sp>
      <p:sp>
        <p:nvSpPr>
          <p:cNvPr id="6" name="矩形 5">
            <a:extLst>
              <a:ext uri="{FF2B5EF4-FFF2-40B4-BE49-F238E27FC236}">
                <a16:creationId xmlns:a16="http://schemas.microsoft.com/office/drawing/2014/main" id="{63757D84-C3F6-F5F3-0742-EE3B81EF5506}"/>
              </a:ext>
            </a:extLst>
          </p:cNvPr>
          <p:cNvSpPr/>
          <p:nvPr/>
        </p:nvSpPr>
        <p:spPr>
          <a:xfrm>
            <a:off x="434528" y="2673267"/>
            <a:ext cx="1885270"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数据集</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77AC3D8-AC36-D093-66D4-0EDDE5B3DFC5}"/>
              </a:ext>
            </a:extLst>
          </p:cNvPr>
          <p:cNvSpPr txBox="1"/>
          <p:nvPr/>
        </p:nvSpPr>
        <p:spPr>
          <a:xfrm>
            <a:off x="443428" y="3081844"/>
            <a:ext cx="8245008" cy="1156855"/>
          </a:xfrm>
          <a:prstGeom prst="rect">
            <a:avLst/>
          </a:prstGeom>
          <a:noFill/>
        </p:spPr>
        <p:txBody>
          <a:bodyPr wrap="square">
            <a:spAutoFit/>
          </a:bodyPr>
          <a:lstStyle/>
          <a:p>
            <a:pPr algn="just">
              <a:lnSpc>
                <a:spcPct val="150000"/>
              </a:lnSpc>
            </a:pPr>
            <a:r>
              <a:rPr lang="zh-CN" altLang="en-US" sz="1600" b="1" dirty="0">
                <a:latin typeface="微软雅黑" panose="020B0503020204020204" pitchFamily="34" charset="-122"/>
                <a:ea typeface="微软雅黑" panose="020B0503020204020204" pitchFamily="34" charset="-122"/>
              </a:rPr>
              <a:t>本小组拟对口罩佩戴规范程度进行评价，而非单独给出是否佩戴口罩的二分类，因此欲选择 </a:t>
            </a:r>
            <a:r>
              <a:rPr lang="en-US" altLang="zh-CN" sz="1600" b="1" dirty="0" err="1">
                <a:latin typeface="微软雅黑" panose="020B0503020204020204" pitchFamily="34" charset="-122"/>
                <a:ea typeface="微软雅黑" panose="020B0503020204020204" pitchFamily="34" charset="-122"/>
              </a:rPr>
              <a:t>MaskedFace</a:t>
            </a:r>
            <a:r>
              <a:rPr lang="en-US" altLang="zh-CN" sz="1600" b="1" dirty="0">
                <a:latin typeface="微软雅黑" panose="020B0503020204020204" pitchFamily="34" charset="-122"/>
                <a:ea typeface="微软雅黑" panose="020B0503020204020204" pitchFamily="34" charset="-122"/>
              </a:rPr>
              <a:t>-Net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RMFD</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MAFA</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WIDER FACE</a:t>
            </a:r>
            <a:r>
              <a:rPr lang="zh-CN" altLang="en-US" sz="1600" b="1" dirty="0">
                <a:latin typeface="微软雅黑" panose="020B0503020204020204" pitchFamily="34" charset="-122"/>
                <a:ea typeface="微软雅黑" panose="020B0503020204020204" pitchFamily="34" charset="-122"/>
              </a:rPr>
              <a:t>等作为数据集，为统一数据格式，对原始图片使用</a:t>
            </a:r>
            <a:r>
              <a:rPr lang="en-US" altLang="zh-CN" sz="1600" b="1" dirty="0">
                <a:latin typeface="微软雅黑" panose="020B0503020204020204" pitchFamily="34" charset="-122"/>
                <a:ea typeface="微软雅黑" panose="020B0503020204020204" pitchFamily="34" charset="-122"/>
              </a:rPr>
              <a:t>labeling</a:t>
            </a:r>
            <a:r>
              <a:rPr lang="zh-CN" altLang="en-US" sz="1600" b="1" dirty="0">
                <a:latin typeface="微软雅黑" panose="020B0503020204020204" pitchFamily="34" charset="-122"/>
                <a:ea typeface="微软雅黑" panose="020B0503020204020204" pitchFamily="34" charset="-122"/>
              </a:rPr>
              <a:t>进行标注。</a:t>
            </a:r>
          </a:p>
        </p:txBody>
      </p:sp>
    </p:spTree>
    <p:extLst>
      <p:ext uri="{BB962C8B-B14F-4D97-AF65-F5344CB8AC3E}">
        <p14:creationId xmlns:p14="http://schemas.microsoft.com/office/powerpoint/2010/main" val="153367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4C6F812-819F-32E9-C6CD-27C00BF59F80}"/>
              </a:ext>
            </a:extLst>
          </p:cNvPr>
          <p:cNvPicPr>
            <a:picLocks noChangeAspect="1"/>
          </p:cNvPicPr>
          <p:nvPr/>
        </p:nvPicPr>
        <p:blipFill>
          <a:blip r:embed="rId3"/>
          <a:stretch>
            <a:fillRect/>
          </a:stretch>
        </p:blipFill>
        <p:spPr>
          <a:xfrm>
            <a:off x="4684029" y="2992285"/>
            <a:ext cx="3576634" cy="1441330"/>
          </a:xfrm>
          <a:prstGeom prst="rect">
            <a:avLst/>
          </a:prstGeom>
        </p:spPr>
      </p:pic>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a:extLst>
              <a:ext uri="{FF2B5EF4-FFF2-40B4-BE49-F238E27FC236}">
                <a16:creationId xmlns:a16="http://schemas.microsoft.com/office/drawing/2014/main" id="{5C343951-DA31-7F26-AC61-33C5D5C31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712" y="4383000"/>
            <a:ext cx="916363" cy="3162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0564768C-F1C4-0820-03D9-942FD9AA7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1247" y="4343957"/>
            <a:ext cx="387811" cy="38781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91F771F8-EFB2-8967-59F3-C36CA3088000}"/>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942335DC-A180-6248-5F64-E52957F2E132}"/>
              </a:ext>
            </a:extLst>
          </p:cNvPr>
          <p:cNvSpPr/>
          <p:nvPr/>
        </p:nvSpPr>
        <p:spPr>
          <a:xfrm>
            <a:off x="8012470" y="22095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A2B6EB3-40E0-B328-C979-0AA06C3754AD}"/>
              </a:ext>
            </a:extLst>
          </p:cNvPr>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A3908FB-E11E-ACDC-E3FC-58DA6C96E470}"/>
              </a:ext>
            </a:extLst>
          </p:cNvPr>
          <p:cNvSpPr/>
          <p:nvPr/>
        </p:nvSpPr>
        <p:spPr>
          <a:xfrm>
            <a:off x="7211274"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0C6FBE0-54B5-6C10-4191-4ED90D0741B2}"/>
              </a:ext>
            </a:extLst>
          </p:cNvPr>
          <p:cNvSpPr/>
          <p:nvPr/>
        </p:nvSpPr>
        <p:spPr>
          <a:xfrm>
            <a:off x="8393161"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07EDA76-FC9F-9B4A-A20B-C0BADE58E249}"/>
              </a:ext>
            </a:extLst>
          </p:cNvPr>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63BA3C7-09AA-C680-C730-4AED40EE4F9F}"/>
              </a:ext>
            </a:extLst>
          </p:cNvPr>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3</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9E797925-6295-8A8C-BC22-DB6FC0C3F72E}"/>
              </a:ext>
            </a:extLst>
          </p:cNvPr>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研究方案与创新点</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64171778-C1B9-E4F6-C7AD-718446D8FD80}"/>
              </a:ext>
            </a:extLst>
          </p:cNvPr>
          <p:cNvSpPr/>
          <p:nvPr/>
        </p:nvSpPr>
        <p:spPr>
          <a:xfrm>
            <a:off x="2806269" y="181329"/>
            <a:ext cx="3788153"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Scheme &amp; Innovation</a:t>
            </a:r>
            <a:endParaRPr lang="zh-CN" altLang="en-US" dirty="0">
              <a:solidFill>
                <a:schemeClr val="bg1"/>
              </a:solidFill>
            </a:endParaRPr>
          </a:p>
        </p:txBody>
      </p:sp>
      <p:sp>
        <p:nvSpPr>
          <p:cNvPr id="26" name="矩形 25">
            <a:extLst>
              <a:ext uri="{FF2B5EF4-FFF2-40B4-BE49-F238E27FC236}">
                <a16:creationId xmlns:a16="http://schemas.microsoft.com/office/drawing/2014/main" id="{721F91B2-367F-558B-876A-D57AFE4D937C}"/>
              </a:ext>
            </a:extLst>
          </p:cNvPr>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B62B677F-944E-DF77-A01B-54FF6A315CC1}"/>
              </a:ext>
            </a:extLst>
          </p:cNvPr>
          <p:cNvSpPr txBox="1"/>
          <p:nvPr/>
        </p:nvSpPr>
        <p:spPr>
          <a:xfrm>
            <a:off x="519058" y="1066026"/>
            <a:ext cx="8105884" cy="1895519"/>
          </a:xfrm>
          <a:prstGeom prst="rect">
            <a:avLst/>
          </a:prstGeom>
          <a:noFill/>
        </p:spPr>
        <p:txBody>
          <a:bodyPr wrap="square">
            <a:spAutoFit/>
          </a:bodyPr>
          <a:lstStyle/>
          <a:p>
            <a:pPr marL="342900" indent="-342900" algn="just">
              <a:lnSpc>
                <a:spcPct val="150000"/>
              </a:lnSpc>
              <a:buFont typeface="+mj-lt"/>
              <a:buAutoNum type="arabicPeriod"/>
            </a:pPr>
            <a:r>
              <a:rPr lang="zh-CN" altLang="zh-CN" sz="1600" b="1" dirty="0">
                <a:effectLst/>
                <a:latin typeface="微软雅黑" panose="020B0503020204020204" pitchFamily="34" charset="-122"/>
                <a:ea typeface="微软雅黑" panose="020B0503020204020204" pitchFamily="34" charset="-122"/>
                <a:cs typeface="宋体" panose="02010600030101010101" pitchFamily="2" charset="-122"/>
              </a:rPr>
              <a:t>本项目从实际应用的角度出发，在实现过程中，对校园复杂度、人流密集程度、成本、应用场景等方面进行综合考虑，符合实际应用需求，能够降低人力工作量，完成口罩佩戴检测任务，为校园师生健康增添一份便捷而安全的</a:t>
            </a:r>
            <a:r>
              <a:rPr lang="zh-CN" altLang="en-US" sz="1600" b="1" dirty="0">
                <a:effectLst/>
                <a:latin typeface="微软雅黑" panose="020B0503020204020204" pitchFamily="34" charset="-122"/>
                <a:ea typeface="微软雅黑" panose="020B0503020204020204" pitchFamily="34" charset="-122"/>
                <a:cs typeface="宋体" panose="02010600030101010101" pitchFamily="2" charset="-122"/>
              </a:rPr>
              <a:t>保障。</a:t>
            </a:r>
            <a:endPar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mj-lt"/>
              <a:buAutoNum type="arabicPeriod"/>
            </a:pPr>
            <a:r>
              <a:rPr lang="zh-CN" altLang="en-US" sz="1600" b="1" dirty="0">
                <a:effectLst/>
                <a:latin typeface="微软雅黑" panose="020B0503020204020204" pitchFamily="34" charset="-122"/>
                <a:ea typeface="微软雅黑" panose="020B0503020204020204" pitchFamily="34" charset="-122"/>
                <a:cs typeface="宋体" panose="02010600030101010101" pitchFamily="2" charset="-122"/>
              </a:rPr>
              <a:t>本项目拟采用最新的</a:t>
            </a:r>
            <a:r>
              <a:rPr lang="en-US" altLang="zh-CN" sz="1600" b="1" dirty="0">
                <a:effectLst/>
                <a:latin typeface="微软雅黑" panose="020B0503020204020204" pitchFamily="34" charset="-122"/>
                <a:ea typeface="微软雅黑" panose="020B0503020204020204" pitchFamily="34" charset="-122"/>
                <a:cs typeface="宋体" panose="02010600030101010101" pitchFamily="2" charset="-122"/>
              </a:rPr>
              <a:t>YOLOv8</a:t>
            </a:r>
            <a:r>
              <a:rPr lang="zh-CN" altLang="en-US" sz="1600" b="1" dirty="0">
                <a:effectLst/>
                <a:latin typeface="微软雅黑" panose="020B0503020204020204" pitchFamily="34" charset="-122"/>
                <a:ea typeface="微软雅黑" panose="020B0503020204020204" pitchFamily="34" charset="-122"/>
                <a:cs typeface="宋体" panose="02010600030101010101" pitchFamily="2" charset="-122"/>
              </a:rPr>
              <a:t>实现口罩检测，目前</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网络上相关资料及资料较少，同时</a:t>
            </a:r>
            <a:r>
              <a:rPr lang="zh-CN" altLang="en-US" sz="1600" b="1" dirty="0">
                <a:effectLst/>
                <a:latin typeface="微软雅黑" panose="020B0503020204020204" pitchFamily="34" charset="-122"/>
                <a:ea typeface="微软雅黑" panose="020B0503020204020204" pitchFamily="34" charset="-122"/>
                <a:cs typeface="宋体" panose="02010600030101010101" pitchFamily="2" charset="-122"/>
              </a:rPr>
              <a:t>很少有项目对此算法进行落地实施。</a:t>
            </a:r>
            <a:endParaRPr lang="zh-CN" altLang="en-US" sz="1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9C4C9DB-8F67-2A0E-22DC-7FBC6E4B6880}"/>
              </a:ext>
            </a:extLst>
          </p:cNvPr>
          <p:cNvPicPr>
            <a:picLocks noChangeAspect="1"/>
          </p:cNvPicPr>
          <p:nvPr/>
        </p:nvPicPr>
        <p:blipFill>
          <a:blip r:embed="rId6"/>
          <a:stretch>
            <a:fillRect/>
          </a:stretch>
        </p:blipFill>
        <p:spPr>
          <a:xfrm>
            <a:off x="1242305" y="2994472"/>
            <a:ext cx="3063661" cy="1436957"/>
          </a:xfrm>
          <a:prstGeom prst="rect">
            <a:avLst/>
          </a:prstGeom>
        </p:spPr>
      </p:pic>
      <p:sp>
        <p:nvSpPr>
          <p:cNvPr id="18" name="文本框 17">
            <a:extLst>
              <a:ext uri="{FF2B5EF4-FFF2-40B4-BE49-F238E27FC236}">
                <a16:creationId xmlns:a16="http://schemas.microsoft.com/office/drawing/2014/main" id="{A907B46E-50B9-FAD7-80E2-FC26AA7CF08B}"/>
              </a:ext>
            </a:extLst>
          </p:cNvPr>
          <p:cNvSpPr txBox="1"/>
          <p:nvPr/>
        </p:nvSpPr>
        <p:spPr>
          <a:xfrm>
            <a:off x="1926488" y="4457966"/>
            <a:ext cx="1720346" cy="261610"/>
          </a:xfrm>
          <a:prstGeom prst="rect">
            <a:avLst/>
          </a:prstGeom>
          <a:noFill/>
        </p:spPr>
        <p:txBody>
          <a:bodyPr wrap="square" rtlCol="0">
            <a:spAutoFit/>
          </a:bodyPr>
          <a:lstStyle/>
          <a:p>
            <a:pPr algn="ctr"/>
            <a:r>
              <a:rPr lang="en-US" altLang="zh-CN" sz="1100" dirty="0"/>
              <a:t>CNKI</a:t>
            </a:r>
            <a:r>
              <a:rPr lang="zh-CN" altLang="en-US" sz="1100" dirty="0"/>
              <a:t>上无相关论文资料</a:t>
            </a:r>
          </a:p>
        </p:txBody>
      </p:sp>
      <p:sp>
        <p:nvSpPr>
          <p:cNvPr id="19" name="文本框 18">
            <a:extLst>
              <a:ext uri="{FF2B5EF4-FFF2-40B4-BE49-F238E27FC236}">
                <a16:creationId xmlns:a16="http://schemas.microsoft.com/office/drawing/2014/main" id="{DF8DF2B2-0F6B-8D00-3525-92D4B0343A76}"/>
              </a:ext>
            </a:extLst>
          </p:cNvPr>
          <p:cNvSpPr txBox="1"/>
          <p:nvPr/>
        </p:nvSpPr>
        <p:spPr>
          <a:xfrm>
            <a:off x="5690488" y="4457966"/>
            <a:ext cx="1563716" cy="261610"/>
          </a:xfrm>
          <a:prstGeom prst="rect">
            <a:avLst/>
          </a:prstGeom>
          <a:noFill/>
        </p:spPr>
        <p:txBody>
          <a:bodyPr wrap="square" rtlCol="0">
            <a:spAutoFit/>
          </a:bodyPr>
          <a:lstStyle/>
          <a:p>
            <a:pPr algn="ctr"/>
            <a:r>
              <a:rPr lang="en-US" altLang="zh-CN" sz="1100" dirty="0"/>
              <a:t>YOLOv8</a:t>
            </a:r>
            <a:r>
              <a:rPr lang="zh-CN" altLang="en-US" sz="1100" dirty="0"/>
              <a:t>版本较新</a:t>
            </a:r>
          </a:p>
        </p:txBody>
      </p:sp>
      <p:sp>
        <p:nvSpPr>
          <p:cNvPr id="4" name="矩形 3">
            <a:extLst>
              <a:ext uri="{FF2B5EF4-FFF2-40B4-BE49-F238E27FC236}">
                <a16:creationId xmlns:a16="http://schemas.microsoft.com/office/drawing/2014/main" id="{F9A17C20-933A-8FF3-AE58-8F9B0B7FAD26}"/>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创新点</a:t>
            </a:r>
            <a:endParaRPr lang="en-US" altLang="zh-CN"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5820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8369348" y="222395"/>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7611872"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90610"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212239"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749513" y="222395"/>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3495" y="197714"/>
            <a:ext cx="319956" cy="3199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4</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434528" y="173026"/>
            <a:ext cx="2911791"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现有基础与研究安排</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06269" y="181329"/>
            <a:ext cx="4469493"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Existing Foundation &amp; Arrangements</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4C7180C5-6EF6-8C5E-2568-814A58C909BA}"/>
              </a:ext>
            </a:extLst>
          </p:cNvPr>
          <p:cNvGrpSpPr/>
          <p:nvPr/>
        </p:nvGrpSpPr>
        <p:grpSpPr>
          <a:xfrm>
            <a:off x="7711247" y="4343957"/>
            <a:ext cx="1363828" cy="387811"/>
            <a:chOff x="6583150" y="4031790"/>
            <a:chExt cx="2461638" cy="699978"/>
          </a:xfrm>
        </p:grpSpPr>
        <p:pic>
          <p:nvPicPr>
            <p:cNvPr id="9" name="Picture 2">
              <a:extLst>
                <a:ext uri="{FF2B5EF4-FFF2-40B4-BE49-F238E27FC236}">
                  <a16:creationId xmlns:a16="http://schemas.microsoft.com/office/drawing/2014/main" id="{F6FF3B83-AD58-4DA8-2FFD-B952B1926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00" y="4102261"/>
              <a:ext cx="1653988" cy="57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BBEEAB67-7D8C-29AB-FD10-DE054B1A8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150" y="4031790"/>
              <a:ext cx="699978" cy="6999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ísḷíḍê">
            <a:extLst>
              <a:ext uri="{FF2B5EF4-FFF2-40B4-BE49-F238E27FC236}">
                <a16:creationId xmlns:a16="http://schemas.microsoft.com/office/drawing/2014/main" id="{DEC27977-4EAB-B894-72D2-785C3FDECE18}"/>
              </a:ext>
            </a:extLst>
          </p:cNvPr>
          <p:cNvGrpSpPr/>
          <p:nvPr/>
        </p:nvGrpSpPr>
        <p:grpSpPr>
          <a:xfrm>
            <a:off x="754528" y="1936172"/>
            <a:ext cx="2766544" cy="664903"/>
            <a:chOff x="1063998" y="2424476"/>
            <a:chExt cx="3688726" cy="886538"/>
          </a:xfrm>
        </p:grpSpPr>
        <p:sp>
          <p:nvSpPr>
            <p:cNvPr id="29" name="îṡlîḓè">
              <a:extLst>
                <a:ext uri="{FF2B5EF4-FFF2-40B4-BE49-F238E27FC236}">
                  <a16:creationId xmlns:a16="http://schemas.microsoft.com/office/drawing/2014/main" id="{4E47FBB5-FBC8-E4C9-3BDA-D8F8EA427D59}"/>
                </a:ext>
              </a:extLst>
            </p:cNvPr>
            <p:cNvSpPr/>
            <p:nvPr/>
          </p:nvSpPr>
          <p:spPr>
            <a:xfrm>
              <a:off x="1063998" y="2424476"/>
              <a:ext cx="3688726" cy="886538"/>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45720" rIns="91440" bIns="45720" rtlCol="0" anchor="ctr"/>
            <a:lstStyle/>
            <a:p>
              <a:r>
                <a:rPr kumimoji="1" lang="zh-CN" altLang="en-US" sz="1400" b="1" dirty="0">
                  <a:solidFill>
                    <a:schemeClr val="tx1"/>
                  </a:solidFill>
                </a:rPr>
                <a:t>指导老师的专业指导</a:t>
              </a:r>
              <a:endParaRPr kumimoji="1" lang="en-US" altLang="zh-CN" sz="1400" b="1" dirty="0">
                <a:solidFill>
                  <a:schemeClr val="tx1"/>
                </a:solidFill>
              </a:endParaRPr>
            </a:p>
          </p:txBody>
        </p:sp>
        <p:sp>
          <p:nvSpPr>
            <p:cNvPr id="30" name="iśľídê">
              <a:extLst>
                <a:ext uri="{FF2B5EF4-FFF2-40B4-BE49-F238E27FC236}">
                  <a16:creationId xmlns:a16="http://schemas.microsoft.com/office/drawing/2014/main" id="{30C892B0-B302-B6BF-CCEC-7A16010DFB08}"/>
                </a:ext>
              </a:extLst>
            </p:cNvPr>
            <p:cNvSpPr/>
            <p:nvPr/>
          </p:nvSpPr>
          <p:spPr>
            <a:xfrm>
              <a:off x="1198600" y="2575146"/>
              <a:ext cx="593684" cy="5936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grpSp>
        <p:nvGrpSpPr>
          <p:cNvPr id="19" name="išľíde">
            <a:extLst>
              <a:ext uri="{FF2B5EF4-FFF2-40B4-BE49-F238E27FC236}">
                <a16:creationId xmlns:a16="http://schemas.microsoft.com/office/drawing/2014/main" id="{9A3F235E-2EEE-8B54-8987-65239728DD3C}"/>
              </a:ext>
            </a:extLst>
          </p:cNvPr>
          <p:cNvGrpSpPr/>
          <p:nvPr/>
        </p:nvGrpSpPr>
        <p:grpSpPr>
          <a:xfrm>
            <a:off x="754528" y="3610102"/>
            <a:ext cx="2766544" cy="664903"/>
            <a:chOff x="1063998" y="4830660"/>
            <a:chExt cx="3688726" cy="886538"/>
          </a:xfrm>
        </p:grpSpPr>
        <p:sp>
          <p:nvSpPr>
            <p:cNvPr id="27" name="i$ļîdè">
              <a:extLst>
                <a:ext uri="{FF2B5EF4-FFF2-40B4-BE49-F238E27FC236}">
                  <a16:creationId xmlns:a16="http://schemas.microsoft.com/office/drawing/2014/main" id="{BB987A37-474F-126D-7E6F-035D0AB1C7A1}"/>
                </a:ext>
              </a:extLst>
            </p:cNvPr>
            <p:cNvSpPr/>
            <p:nvPr/>
          </p:nvSpPr>
          <p:spPr>
            <a:xfrm>
              <a:off x="1063998" y="4830660"/>
              <a:ext cx="3688726" cy="886538"/>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45720" rIns="91440" bIns="45720" rtlCol="0" anchor="ctr"/>
            <a:lstStyle/>
            <a:p>
              <a:r>
                <a:rPr lang="zh-CN" altLang="en-US" sz="1400" b="1" dirty="0">
                  <a:solidFill>
                    <a:schemeClr val="tx1"/>
                  </a:solidFill>
                </a:rPr>
                <a:t>丰富的文献参考资料</a:t>
              </a:r>
              <a:endParaRPr lang="en-US" altLang="zh-CN" sz="1400" b="1" dirty="0">
                <a:solidFill>
                  <a:schemeClr val="tx1"/>
                </a:solidFill>
              </a:endParaRPr>
            </a:p>
          </p:txBody>
        </p:sp>
        <p:sp>
          <p:nvSpPr>
            <p:cNvPr id="28" name="i$ḻîdé">
              <a:extLst>
                <a:ext uri="{FF2B5EF4-FFF2-40B4-BE49-F238E27FC236}">
                  <a16:creationId xmlns:a16="http://schemas.microsoft.com/office/drawing/2014/main" id="{89134535-E110-4248-51FD-A6E8DA99831A}"/>
                </a:ext>
              </a:extLst>
            </p:cNvPr>
            <p:cNvSpPr/>
            <p:nvPr/>
          </p:nvSpPr>
          <p:spPr>
            <a:xfrm>
              <a:off x="1194850" y="4971831"/>
              <a:ext cx="608740" cy="604198"/>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2</a:t>
              </a:r>
              <a:endParaRPr lang="zh-CN" altLang="en-US" sz="2800" dirty="0"/>
            </a:p>
          </p:txBody>
        </p:sp>
      </p:grpSp>
      <p:grpSp>
        <p:nvGrpSpPr>
          <p:cNvPr id="20" name="ïṥḻïḑè">
            <a:extLst>
              <a:ext uri="{FF2B5EF4-FFF2-40B4-BE49-F238E27FC236}">
                <a16:creationId xmlns:a16="http://schemas.microsoft.com/office/drawing/2014/main" id="{531718EB-FA64-D8BD-7733-149216351AAD}"/>
              </a:ext>
            </a:extLst>
          </p:cNvPr>
          <p:cNvGrpSpPr/>
          <p:nvPr/>
        </p:nvGrpSpPr>
        <p:grpSpPr>
          <a:xfrm>
            <a:off x="5537747" y="1936172"/>
            <a:ext cx="2766544" cy="664903"/>
            <a:chOff x="7441623" y="2369572"/>
            <a:chExt cx="3688726" cy="886538"/>
          </a:xfrm>
        </p:grpSpPr>
        <p:sp>
          <p:nvSpPr>
            <p:cNvPr id="25" name="îṥḷïde">
              <a:extLst>
                <a:ext uri="{FF2B5EF4-FFF2-40B4-BE49-F238E27FC236}">
                  <a16:creationId xmlns:a16="http://schemas.microsoft.com/office/drawing/2014/main" id="{A72C4012-8C78-FE0C-6FAD-60BB0F2F3E01}"/>
                </a:ext>
              </a:extLst>
            </p:cNvPr>
            <p:cNvSpPr/>
            <p:nvPr/>
          </p:nvSpPr>
          <p:spPr>
            <a:xfrm>
              <a:off x="7441623" y="2369572"/>
              <a:ext cx="3688726" cy="886538"/>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45720" rIns="91440" bIns="45720" rtlCol="0" anchor="ctr"/>
            <a:lstStyle/>
            <a:p>
              <a:r>
                <a:rPr lang="zh-CN" altLang="en-US" sz="1400" b="1" dirty="0">
                  <a:solidFill>
                    <a:schemeClr val="tx1"/>
                  </a:solidFill>
                </a:rPr>
                <a:t>较为广泛的应用环境</a:t>
              </a:r>
              <a:endParaRPr lang="en-US" altLang="zh-CN" sz="1400" b="1" dirty="0">
                <a:solidFill>
                  <a:schemeClr val="tx1"/>
                </a:solidFill>
              </a:endParaRPr>
            </a:p>
          </p:txBody>
        </p:sp>
        <p:sp>
          <p:nvSpPr>
            <p:cNvPr id="26" name="íŝlíďè">
              <a:extLst>
                <a:ext uri="{FF2B5EF4-FFF2-40B4-BE49-F238E27FC236}">
                  <a16:creationId xmlns:a16="http://schemas.microsoft.com/office/drawing/2014/main" id="{4714794A-B06E-0379-E614-0F1A59959E00}"/>
                </a:ext>
              </a:extLst>
            </p:cNvPr>
            <p:cNvSpPr/>
            <p:nvPr/>
          </p:nvSpPr>
          <p:spPr>
            <a:xfrm>
              <a:off x="7594895" y="2522093"/>
              <a:ext cx="587080" cy="5870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grpSp>
        <p:nvGrpSpPr>
          <p:cNvPr id="21" name="ïš1îdè">
            <a:extLst>
              <a:ext uri="{FF2B5EF4-FFF2-40B4-BE49-F238E27FC236}">
                <a16:creationId xmlns:a16="http://schemas.microsoft.com/office/drawing/2014/main" id="{D8D0270F-B4EE-53A6-443F-1099F6B609C4}"/>
              </a:ext>
            </a:extLst>
          </p:cNvPr>
          <p:cNvGrpSpPr/>
          <p:nvPr/>
        </p:nvGrpSpPr>
        <p:grpSpPr>
          <a:xfrm>
            <a:off x="5519341" y="3610102"/>
            <a:ext cx="2766544" cy="664903"/>
            <a:chOff x="7417082" y="4796101"/>
            <a:chExt cx="3688726" cy="886538"/>
          </a:xfrm>
        </p:grpSpPr>
        <p:sp>
          <p:nvSpPr>
            <p:cNvPr id="23" name="íşľïḍé">
              <a:extLst>
                <a:ext uri="{FF2B5EF4-FFF2-40B4-BE49-F238E27FC236}">
                  <a16:creationId xmlns:a16="http://schemas.microsoft.com/office/drawing/2014/main" id="{D5C93A77-77F5-FC85-7F90-0F73E62C10D2}"/>
                </a:ext>
              </a:extLst>
            </p:cNvPr>
            <p:cNvSpPr/>
            <p:nvPr/>
          </p:nvSpPr>
          <p:spPr>
            <a:xfrm>
              <a:off x="7417082" y="4796101"/>
              <a:ext cx="3688726" cy="886538"/>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45720" rIns="91440" bIns="45720" rtlCol="0" anchor="ctr"/>
            <a:lstStyle/>
            <a:p>
              <a:r>
                <a:rPr lang="zh-CN" altLang="en-US" sz="1400" b="1" dirty="0">
                  <a:solidFill>
                    <a:schemeClr val="tx1"/>
                  </a:solidFill>
                </a:rPr>
                <a:t>拥有实现检验的能力</a:t>
              </a:r>
              <a:endParaRPr lang="en-US" altLang="zh-CN" sz="1400" b="1" dirty="0">
                <a:solidFill>
                  <a:schemeClr val="tx1"/>
                </a:solidFill>
              </a:endParaRPr>
            </a:p>
          </p:txBody>
        </p:sp>
        <p:sp>
          <p:nvSpPr>
            <p:cNvPr id="24" name="íṩlïḑé">
              <a:extLst>
                <a:ext uri="{FF2B5EF4-FFF2-40B4-BE49-F238E27FC236}">
                  <a16:creationId xmlns:a16="http://schemas.microsoft.com/office/drawing/2014/main" id="{661FB513-D92A-A97D-A5B3-D889AA0682BE}"/>
                </a:ext>
              </a:extLst>
            </p:cNvPr>
            <p:cNvSpPr/>
            <p:nvPr/>
          </p:nvSpPr>
          <p:spPr>
            <a:xfrm>
              <a:off x="7562847" y="4946467"/>
              <a:ext cx="600930" cy="600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sp>
        <p:nvSpPr>
          <p:cNvPr id="22" name="ïślïḓè">
            <a:extLst>
              <a:ext uri="{FF2B5EF4-FFF2-40B4-BE49-F238E27FC236}">
                <a16:creationId xmlns:a16="http://schemas.microsoft.com/office/drawing/2014/main" id="{62A690EF-0332-514B-CA9C-EA86185FA6E9}"/>
              </a:ext>
            </a:extLst>
          </p:cNvPr>
          <p:cNvSpPr txBox="1"/>
          <p:nvPr/>
        </p:nvSpPr>
        <p:spPr>
          <a:xfrm>
            <a:off x="1957737" y="1114141"/>
            <a:ext cx="5228525" cy="584775"/>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600" b="1" dirty="0">
                <a:solidFill>
                  <a:schemeClr val="tx1"/>
                </a:solidFill>
                <a:latin typeface="微软雅黑" panose="020B0503020204020204" pitchFamily="34" charset="-122"/>
                <a:ea typeface="微软雅黑" panose="020B0503020204020204" pitchFamily="34" charset="-122"/>
              </a:rPr>
              <a:t>目前</a:t>
            </a:r>
            <a:r>
              <a:rPr lang="en-US" altLang="zh-CN" sz="1600" b="1" dirty="0">
                <a:solidFill>
                  <a:schemeClr val="tx1"/>
                </a:solidFill>
                <a:latin typeface="微软雅黑" panose="020B0503020204020204" pitchFamily="34" charset="-122"/>
                <a:ea typeface="微软雅黑" panose="020B0503020204020204" pitchFamily="34" charset="-122"/>
              </a:rPr>
              <a:t>YOLO</a:t>
            </a:r>
            <a:r>
              <a:rPr lang="zh-CN" altLang="en-US" sz="1600" b="1" dirty="0">
                <a:solidFill>
                  <a:schemeClr val="tx1"/>
                </a:solidFill>
                <a:latin typeface="微软雅黑" panose="020B0503020204020204" pitchFamily="34" charset="-122"/>
                <a:ea typeface="微软雅黑" panose="020B0503020204020204" pitchFamily="34" charset="-122"/>
              </a:rPr>
              <a:t>模型已经通过多代改进实现了模型轻量化压缩，应用成本下降等成果，实现了快速高效的口罩佩戴检测。</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cxnSp>
        <p:nvCxnSpPr>
          <p:cNvPr id="35" name="直接连接符 34">
            <a:extLst>
              <a:ext uri="{FF2B5EF4-FFF2-40B4-BE49-F238E27FC236}">
                <a16:creationId xmlns:a16="http://schemas.microsoft.com/office/drawing/2014/main" id="{8F71CB87-81C8-B1A2-609F-F6A216AA3A1B}"/>
              </a:ext>
            </a:extLst>
          </p:cNvPr>
          <p:cNvCxnSpPr/>
          <p:nvPr/>
        </p:nvCxnSpPr>
        <p:spPr>
          <a:xfrm>
            <a:off x="1841837" y="1114141"/>
            <a:ext cx="0" cy="58477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43BBE90-6490-D838-BEFE-8F9129E13D26}"/>
              </a:ext>
            </a:extLst>
          </p:cNvPr>
          <p:cNvCxnSpPr/>
          <p:nvPr/>
        </p:nvCxnSpPr>
        <p:spPr>
          <a:xfrm>
            <a:off x="7365390" y="1114141"/>
            <a:ext cx="0" cy="58477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344E745-0F34-7113-F174-52AF5D892D96}"/>
              </a:ext>
            </a:extLst>
          </p:cNvPr>
          <p:cNvSpPr/>
          <p:nvPr/>
        </p:nvSpPr>
        <p:spPr>
          <a:xfrm>
            <a:off x="443429" y="699258"/>
            <a:ext cx="2911791"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002060"/>
                </a:solidFill>
                <a:latin typeface="微软雅黑" panose="020B0503020204020204" pitchFamily="34" charset="-122"/>
                <a:ea typeface="微软雅黑" panose="020B0503020204020204" pitchFamily="34" charset="-122"/>
              </a:rPr>
              <a:t>现有基础</a:t>
            </a:r>
            <a:endParaRPr lang="en-US" altLang="zh-CN" b="1" dirty="0">
              <a:solidFill>
                <a:srgbClr val="002060"/>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711C54CD-2C85-C778-C7E8-F210490E0400}"/>
              </a:ext>
            </a:extLst>
          </p:cNvPr>
          <p:cNvGrpSpPr/>
          <p:nvPr/>
        </p:nvGrpSpPr>
        <p:grpSpPr>
          <a:xfrm>
            <a:off x="3700200" y="1661518"/>
            <a:ext cx="1736111" cy="3175785"/>
            <a:chOff x="6622609" y="936213"/>
            <a:chExt cx="1794145" cy="3341406"/>
          </a:xfrm>
        </p:grpSpPr>
        <p:pic>
          <p:nvPicPr>
            <p:cNvPr id="37" name="Picture 2" descr="人脸识别测温门禁机 华捷电子、戴口罩人脸识别、测温防控、测温、人脸识别、人脸门禁、人脸识别门禁、人脸识别通道门禁、人脸门禁系统、人脸识别门禁机 ...">
              <a:extLst>
                <a:ext uri="{FF2B5EF4-FFF2-40B4-BE49-F238E27FC236}">
                  <a16:creationId xmlns:a16="http://schemas.microsoft.com/office/drawing/2014/main" id="{95A65222-CFDF-0CD2-7D90-6FE687A604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595" t="1861" r="30065" b="2858"/>
            <a:stretch/>
          </p:blipFill>
          <p:spPr bwMode="auto">
            <a:xfrm>
              <a:off x="6622609" y="936213"/>
              <a:ext cx="1794145" cy="334140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人脸识别测温门禁机 华捷电子、戴口罩人脸识别、测温防控、测温、人脸识别、人脸门禁、人脸识别门禁、人脸识别通道门禁、人脸门禁系统、人脸识别门禁机 ...">
              <a:extLst>
                <a:ext uri="{FF2B5EF4-FFF2-40B4-BE49-F238E27FC236}">
                  <a16:creationId xmlns:a16="http://schemas.microsoft.com/office/drawing/2014/main" id="{3190BC9F-ED09-EB22-64AB-73D2E71820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603" t="84955" r="52291" b="8713"/>
            <a:stretch/>
          </p:blipFill>
          <p:spPr bwMode="auto">
            <a:xfrm>
              <a:off x="7753711" y="3858375"/>
              <a:ext cx="405001" cy="222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6232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严谨学术报告论文答辩毕业论文PPT"/>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916</TotalTime>
  <Words>1261</Words>
  <Application>Microsoft Office PowerPoint</Application>
  <PresentationFormat>全屏显示(16:9)</PresentationFormat>
  <Paragraphs>164</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Wingdings</vt:lpstr>
      <vt:lpstr>Arial</vt:lpstr>
      <vt:lpstr>Calibri Light</vt:lpstr>
      <vt:lpstr>微软雅黑</vt:lpstr>
      <vt:lpstr>Calibri</vt:lpstr>
      <vt:lpstr>微软雅黑</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Minmus Lin</cp:lastModifiedBy>
  <cp:revision>114</cp:revision>
  <dcterms:created xsi:type="dcterms:W3CDTF">2017-05-19T12:55:31Z</dcterms:created>
  <dcterms:modified xsi:type="dcterms:W3CDTF">2024-03-22T05:33:41Z</dcterms:modified>
</cp:coreProperties>
</file>