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273" r:id="rId2"/>
    <p:sldId id="284" r:id="rId3"/>
    <p:sldId id="274" r:id="rId4"/>
    <p:sldId id="285" r:id="rId5"/>
    <p:sldId id="296" r:id="rId6"/>
    <p:sldId id="297" r:id="rId7"/>
    <p:sldId id="298" r:id="rId8"/>
    <p:sldId id="286" r:id="rId9"/>
    <p:sldId id="287" r:id="rId10"/>
    <p:sldId id="288" r:id="rId11"/>
    <p:sldId id="289" r:id="rId12"/>
    <p:sldId id="303" r:id="rId13"/>
    <p:sldId id="290" r:id="rId14"/>
    <p:sldId id="302" r:id="rId15"/>
    <p:sldId id="291" r:id="rId16"/>
    <p:sldId id="292" r:id="rId17"/>
    <p:sldId id="293" r:id="rId18"/>
    <p:sldId id="294" r:id="rId19"/>
    <p:sldId id="295" r:id="rId20"/>
    <p:sldId id="299" r:id="rId21"/>
    <p:sldId id="300" r:id="rId22"/>
    <p:sldId id="301" r:id="rId23"/>
    <p:sldId id="279" r:id="rId24"/>
  </p:sldIdLst>
  <p:sldSz cx="12192000" cy="6858000"/>
  <p:notesSz cx="6858000" cy="9144000"/>
  <p:embeddedFontLst>
    <p:embeddedFont>
      <p:font typeface="Cascadia Code" panose="020B0609020000020004" pitchFamily="49" charset="0"/>
      <p:regular r:id="rId26"/>
      <p:bold r:id="rId27"/>
      <p:italic r:id="rId28"/>
      <p:boldItalic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8C0B-E7A1-4E81-AB6F-6479A52F298B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A7FEF-E4FC-4DC9-B4DC-A4589F3A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2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/>
          <a:srcRect l="14939" t="-331" r="309" b="27609"/>
          <a:stretch>
            <a:fillRect/>
          </a:stretch>
        </p:blipFill>
        <p:spPr>
          <a:xfrm>
            <a:off x="0" y="4925961"/>
            <a:ext cx="2251587" cy="19320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130199"/>
            <a:ext cx="6105427" cy="113014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70"/>
            <a:ext cx="2768863" cy="281576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70515" y="1130300"/>
            <a:ext cx="8249973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139756 h 4508626"/>
              <a:gd name="connsiteX3-7" fmla="*/ 6762786 w 6826313"/>
              <a:gd name="connsiteY3-8" fmla="*/ 2363957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01324 h 4508626"/>
              <a:gd name="connsiteX3-39" fmla="*/ 6762786 w 6826313"/>
              <a:gd name="connsiteY3-40" fmla="*/ 2363957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01324 h 4508626"/>
              <a:gd name="connsiteX3-75" fmla="*/ 6762786 w 6826313"/>
              <a:gd name="connsiteY3-76" fmla="*/ 2363957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544311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01324 h 4508626"/>
              <a:gd name="connsiteX3-111" fmla="*/ 6762786 w 6826313"/>
              <a:gd name="connsiteY3-112" fmla="*/ 2363957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544311 h 4508626"/>
              <a:gd name="connsiteX14-133" fmla="*/ 6821059 w 6826313"/>
              <a:gd name="connsiteY14-134" fmla="*/ 3600361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26313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01324"/>
                </a:lnTo>
                <a:cubicBezTo>
                  <a:pt x="6805137" y="2401324"/>
                  <a:pt x="6783962" y="2363957"/>
                  <a:pt x="6762786" y="2363957"/>
                </a:cubicBez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544311"/>
                </a:lnTo>
                <a:lnTo>
                  <a:pt x="6821059" y="3600361"/>
                </a:lnTo>
                <a:cubicBezTo>
                  <a:pt x="6822810" y="3903116"/>
                  <a:pt x="6824562" y="4205871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631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36379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891770"/>
            <a:ext cx="4588562" cy="53723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618502"/>
            <a:ext cx="4588562" cy="10194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81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 rot="19976833">
            <a:off x="677043" y="138257"/>
            <a:ext cx="6581166" cy="6581166"/>
            <a:chOff x="1337912" y="7055318"/>
            <a:chExt cx="4273616" cy="4273616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1" t="2701" r="2778" b="2973"/>
            <a:stretch>
              <a:fillRect/>
            </a:stretch>
          </p:blipFill>
          <p:spPr>
            <a:xfrm>
              <a:off x="1337912" y="7064942"/>
              <a:ext cx="4273616" cy="4254367"/>
            </a:xfrm>
            <a:prstGeom prst="ellipse">
              <a:avLst/>
            </a:prstGeom>
          </p:spPr>
        </p:pic>
        <p:sp>
          <p:nvSpPr>
            <p:cNvPr id="13" name="椭圆 12"/>
            <p:cNvSpPr/>
            <p:nvPr userDrawn="1"/>
          </p:nvSpPr>
          <p:spPr>
            <a:xfrm>
              <a:off x="1337912" y="7055317"/>
              <a:ext cx="4273616" cy="4273616"/>
            </a:xfrm>
            <a:prstGeom prst="ellipse">
              <a:avLst/>
            </a:prstGeom>
            <a:solidFill>
              <a:schemeClr val="bg1">
                <a:alpha val="9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391494"/>
            <a:ext cx="5134992" cy="719861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恳请指正</a:t>
            </a:r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62047" y="1130300"/>
            <a:ext cx="8258441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476058 h 4508626"/>
              <a:gd name="connsiteX3-7" fmla="*/ 6762786 w 6826313"/>
              <a:gd name="connsiteY3-8" fmla="*/ 2139756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76058 h 4508626"/>
              <a:gd name="connsiteX3-39" fmla="*/ 6762786 w 6826313"/>
              <a:gd name="connsiteY3-40" fmla="*/ 2455298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76058 h 4508626"/>
              <a:gd name="connsiteX3-75" fmla="*/ 6762786 w 6826313"/>
              <a:gd name="connsiteY3-76" fmla="*/ 2476058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756057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76058 h 4508626"/>
              <a:gd name="connsiteX3-111" fmla="*/ 6762786 w 6826313"/>
              <a:gd name="connsiteY3-112" fmla="*/ 2476058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403147 h 4508626"/>
              <a:gd name="connsiteX14-133" fmla="*/ 6826313 w 6826313"/>
              <a:gd name="connsiteY14-134" fmla="*/ 3756057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  <a:gd name="connsiteX0-141" fmla="*/ 6762786 w 6829816"/>
              <a:gd name="connsiteY0-142" fmla="*/ 1876457 h 4508626"/>
              <a:gd name="connsiteX1-143" fmla="*/ 6826313 w 6829816"/>
              <a:gd name="connsiteY1-144" fmla="*/ 1876457 h 4508626"/>
              <a:gd name="connsiteX2-145" fmla="*/ 6826313 w 6829816"/>
              <a:gd name="connsiteY2-146" fmla="*/ 2476058 h 4508626"/>
              <a:gd name="connsiteX3-147" fmla="*/ 6762786 w 6829816"/>
              <a:gd name="connsiteY3-148" fmla="*/ 2476058 h 4508626"/>
              <a:gd name="connsiteX4-149" fmla="*/ 6762786 w 6829816"/>
              <a:gd name="connsiteY4-150" fmla="*/ 1876457 h 4508626"/>
              <a:gd name="connsiteX5-151" fmla="*/ 0 w 6829816"/>
              <a:gd name="connsiteY5-152" fmla="*/ 0 h 4508626"/>
              <a:gd name="connsiteX6-153" fmla="*/ 6826313 w 6829816"/>
              <a:gd name="connsiteY6-154" fmla="*/ 0 h 4508626"/>
              <a:gd name="connsiteX7-155" fmla="*/ 6826313 w 6829816"/>
              <a:gd name="connsiteY7-156" fmla="*/ 959382 h 4508626"/>
              <a:gd name="connsiteX8-157" fmla="*/ 6762786 w 6829816"/>
              <a:gd name="connsiteY8-158" fmla="*/ 959382 h 4508626"/>
              <a:gd name="connsiteX9-159" fmla="*/ 6762786 w 6829816"/>
              <a:gd name="connsiteY9-160" fmla="*/ 63527 h 4508626"/>
              <a:gd name="connsiteX10-161" fmla="*/ 63527 w 6829816"/>
              <a:gd name="connsiteY10-162" fmla="*/ 63527 h 4508626"/>
              <a:gd name="connsiteX11-163" fmla="*/ 63527 w 6829816"/>
              <a:gd name="connsiteY11-164" fmla="*/ 4445099 h 4508626"/>
              <a:gd name="connsiteX12-165" fmla="*/ 6762786 w 6829816"/>
              <a:gd name="connsiteY12-166" fmla="*/ 4445099 h 4508626"/>
              <a:gd name="connsiteX13-167" fmla="*/ 6762786 w 6829816"/>
              <a:gd name="connsiteY13-168" fmla="*/ 3403147 h 4508626"/>
              <a:gd name="connsiteX14-169" fmla="*/ 6829816 w 6829816"/>
              <a:gd name="connsiteY14-170" fmla="*/ 3415603 h 4508626"/>
              <a:gd name="connsiteX15-171" fmla="*/ 6826313 w 6829816"/>
              <a:gd name="connsiteY15-172" fmla="*/ 4508626 h 4508626"/>
              <a:gd name="connsiteX16-173" fmla="*/ 0 w 6829816"/>
              <a:gd name="connsiteY16-174" fmla="*/ 4508626 h 4508626"/>
              <a:gd name="connsiteX17-175" fmla="*/ 0 w 6829816"/>
              <a:gd name="connsiteY17-176" fmla="*/ 0 h 4508626"/>
              <a:gd name="connsiteX0-177" fmla="*/ 6762786 w 6833319"/>
              <a:gd name="connsiteY0-178" fmla="*/ 1876457 h 4508626"/>
              <a:gd name="connsiteX1-179" fmla="*/ 6826313 w 6833319"/>
              <a:gd name="connsiteY1-180" fmla="*/ 1876457 h 4508626"/>
              <a:gd name="connsiteX2-181" fmla="*/ 6826313 w 6833319"/>
              <a:gd name="connsiteY2-182" fmla="*/ 2476058 h 4508626"/>
              <a:gd name="connsiteX3-183" fmla="*/ 6762786 w 6833319"/>
              <a:gd name="connsiteY3-184" fmla="*/ 2476058 h 4508626"/>
              <a:gd name="connsiteX4-185" fmla="*/ 6762786 w 6833319"/>
              <a:gd name="connsiteY4-186" fmla="*/ 1876457 h 4508626"/>
              <a:gd name="connsiteX5-187" fmla="*/ 0 w 6833319"/>
              <a:gd name="connsiteY5-188" fmla="*/ 0 h 4508626"/>
              <a:gd name="connsiteX6-189" fmla="*/ 6826313 w 6833319"/>
              <a:gd name="connsiteY6-190" fmla="*/ 0 h 4508626"/>
              <a:gd name="connsiteX7-191" fmla="*/ 6826313 w 6833319"/>
              <a:gd name="connsiteY7-192" fmla="*/ 959382 h 4508626"/>
              <a:gd name="connsiteX8-193" fmla="*/ 6762786 w 6833319"/>
              <a:gd name="connsiteY8-194" fmla="*/ 959382 h 4508626"/>
              <a:gd name="connsiteX9-195" fmla="*/ 6762786 w 6833319"/>
              <a:gd name="connsiteY9-196" fmla="*/ 63527 h 4508626"/>
              <a:gd name="connsiteX10-197" fmla="*/ 63527 w 6833319"/>
              <a:gd name="connsiteY10-198" fmla="*/ 63527 h 4508626"/>
              <a:gd name="connsiteX11-199" fmla="*/ 63527 w 6833319"/>
              <a:gd name="connsiteY11-200" fmla="*/ 4445099 h 4508626"/>
              <a:gd name="connsiteX12-201" fmla="*/ 6762786 w 6833319"/>
              <a:gd name="connsiteY12-202" fmla="*/ 4445099 h 4508626"/>
              <a:gd name="connsiteX13-203" fmla="*/ 6762786 w 6833319"/>
              <a:gd name="connsiteY13-204" fmla="*/ 3403147 h 4508626"/>
              <a:gd name="connsiteX14-205" fmla="*/ 6833319 w 6833319"/>
              <a:gd name="connsiteY14-206" fmla="*/ 3394844 h 4508626"/>
              <a:gd name="connsiteX15-207" fmla="*/ 6826313 w 6833319"/>
              <a:gd name="connsiteY15-208" fmla="*/ 4508626 h 4508626"/>
              <a:gd name="connsiteX16-209" fmla="*/ 0 w 6833319"/>
              <a:gd name="connsiteY16-210" fmla="*/ 4508626 h 4508626"/>
              <a:gd name="connsiteX17-211" fmla="*/ 0 w 6833319"/>
              <a:gd name="connsiteY17-212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33319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76058"/>
                </a:lnTo>
                <a:lnTo>
                  <a:pt x="6762786" y="2476058"/>
                </a:ln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403147"/>
                </a:lnTo>
                <a:lnTo>
                  <a:pt x="6833319" y="3394844"/>
                </a:lnTo>
                <a:cubicBezTo>
                  <a:pt x="6832151" y="3759185"/>
                  <a:pt x="6827481" y="4144285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69"/>
            <a:ext cx="2768863" cy="310527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24007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8812" y="365126"/>
            <a:ext cx="10874375" cy="68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8812" y="1129287"/>
            <a:ext cx="1087437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388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6"/>
            <a:ext cx="2922587" cy="37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658813" y="1052514"/>
            <a:ext cx="10874375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tags" Target="../tags/tag12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11.xml"/><Relationship Id="rId16" Type="http://schemas.openxmlformats.org/officeDocument/2006/relationships/image" Target="../media/image20.png"/><Relationship Id="rId1" Type="http://schemas.openxmlformats.org/officeDocument/2006/relationships/tags" Target="../tags/tag10.xml"/><Relationship Id="rId6" Type="http://schemas.openxmlformats.org/officeDocument/2006/relationships/slideLayout" Target="../slideLayouts/slideLayout5.xml"/><Relationship Id="rId11" Type="http://schemas.openxmlformats.org/officeDocument/2006/relationships/image" Target="../media/image15.png"/><Relationship Id="rId5" Type="http://schemas.openxmlformats.org/officeDocument/2006/relationships/tags" Target="../tags/tag14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13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3865" y="2014442"/>
            <a:ext cx="9782008" cy="1204637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effectLst/>
                <a:latin typeface="+mj-lt"/>
                <a:ea typeface="微软雅黑" panose="020B0503020204020204" pitchFamily="34" charset="-122"/>
              </a:rPr>
              <a:t>智慧幕墙：数据集管理平台系统架构与实现</a:t>
            </a:r>
            <a:br>
              <a:rPr lang="en-US" altLang="zh-CN" sz="2000" b="1" dirty="0">
                <a:effectLst/>
                <a:latin typeface="+mj-lt"/>
                <a:ea typeface="微软雅黑" panose="020B0503020204020204" pitchFamily="34" charset="-122"/>
              </a:rPr>
            </a:br>
            <a:r>
              <a:rPr lang="en-US" altLang="zh-CN" sz="1400" b="1" dirty="0">
                <a:effectLst/>
                <a:latin typeface="+mj-lt"/>
                <a:ea typeface="微软雅黑" panose="020B0503020204020204" pitchFamily="34" charset="-122"/>
              </a:rPr>
              <a:t>System Architecture and Implementation of Intelligent Curtain Wall Dataset Management Platform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B80170B-635B-79B8-6B08-145F5391354C}"/>
              </a:ext>
            </a:extLst>
          </p:cNvPr>
          <p:cNvSpPr txBox="1">
            <a:spLocks/>
          </p:cNvSpPr>
          <p:nvPr/>
        </p:nvSpPr>
        <p:spPr>
          <a:xfrm>
            <a:off x="3219288" y="3914775"/>
            <a:ext cx="3905789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项目成员：林继申、刘淑仪、中谷天音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指导教师：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黄杰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5A4B498-0E92-2F56-6357-4353DEB0E74C}"/>
              </a:ext>
            </a:extLst>
          </p:cNvPr>
          <p:cNvSpPr txBox="1">
            <a:spLocks/>
          </p:cNvSpPr>
          <p:nvPr/>
        </p:nvSpPr>
        <p:spPr>
          <a:xfrm>
            <a:off x="8410669" y="5825407"/>
            <a:ext cx="3152681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同济大学计算机科学与技术学院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2024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年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12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月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11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日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03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系统架构与安全性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System Architecture and Security</a:t>
            </a:r>
          </a:p>
        </p:txBody>
      </p:sp>
    </p:spTree>
    <p:extLst>
      <p:ext uri="{BB962C8B-B14F-4D97-AF65-F5344CB8AC3E}">
        <p14:creationId xmlns:p14="http://schemas.microsoft.com/office/powerpoint/2010/main" val="98036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系统架构与安全性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Architecture and Security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90D96D0-77CF-432D-9346-9FA12919F8B8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B74F452-602B-40AB-A1FA-2BEE83B78563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477EAC-B20F-45AC-9642-A5B9776CC8C9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AE4AB8D-B27E-4D21-A027-FDF8A3C0663A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E08CC97-22A0-4883-8D64-E7C1B0AEF4D9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7F0EBD0-86D6-4675-9233-984E43AD91B2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3020DD-CAE1-4E3E-A4A7-191F28D3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68" y="1471469"/>
            <a:ext cx="3635375" cy="487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069BB47-4799-43CE-B5ED-B08792922696}"/>
              </a:ext>
            </a:extLst>
          </p:cNvPr>
          <p:cNvSpPr txBox="1"/>
          <p:nvPr/>
        </p:nvSpPr>
        <p:spPr>
          <a:xfrm>
            <a:off x="666750" y="1821351"/>
            <a:ext cx="7223123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/>
              <a:t>Front-end Layer</a:t>
            </a:r>
            <a:r>
              <a:rPr lang="zh-CN" altLang="en-US" b="1" dirty="0"/>
              <a:t>（前端层）</a:t>
            </a:r>
            <a:r>
              <a:rPr lang="zh-CN" altLang="en-US" dirty="0"/>
              <a:t>：前端负责将用户的操作通过可视化界面进行呈现，并将请求发送至后端进行处理。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b="1" dirty="0"/>
              <a:t>Back-end Layer</a:t>
            </a:r>
            <a:r>
              <a:rPr lang="zh-CN" altLang="en-US" b="1" dirty="0"/>
              <a:t>（后端层）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业务逻辑</a:t>
            </a:r>
            <a:r>
              <a:rPr lang="zh-CN" altLang="en-US" dirty="0"/>
              <a:t>：根据平台功能需求，对用户的操作进行处理。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数据管理</a:t>
            </a:r>
            <a:r>
              <a:rPr lang="zh-CN" altLang="en-US" dirty="0"/>
              <a:t>：负责数据集的管理、维护与相关操作。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/>
              <a:t>权限控制</a:t>
            </a:r>
            <a:r>
              <a:rPr lang="zh-CN" altLang="en-US" dirty="0"/>
              <a:t>：确保只有符合权限要求的用户才能访问和操作特定数据。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/>
              <a:t>API </a:t>
            </a:r>
            <a:r>
              <a:rPr lang="zh-CN" altLang="en-US" b="1" dirty="0"/>
              <a:t>调用</a:t>
            </a:r>
            <a:r>
              <a:rPr lang="zh-CN" altLang="en-US" dirty="0"/>
              <a:t>：为前端层提供统一的接口方便调用。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b="1" dirty="0"/>
              <a:t>Persistence Layer</a:t>
            </a:r>
            <a:r>
              <a:rPr lang="zh-CN" altLang="en-US" b="1" dirty="0"/>
              <a:t>（持久化层）</a:t>
            </a:r>
            <a:r>
              <a:rPr lang="zh-CN" altLang="en-US" dirty="0"/>
              <a:t>：使用阿里云对象存储（</a:t>
            </a:r>
            <a:r>
              <a:rPr lang="en-US" altLang="zh-CN" dirty="0"/>
              <a:t>OSS</a:t>
            </a:r>
            <a:r>
              <a:rPr lang="zh-CN" altLang="en-US" dirty="0"/>
              <a:t>）服务大规模存储数据。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6C82AC4B-FC27-42DA-8F8D-AB547E48A179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1173651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系统架构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2654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系统架构与安全性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System Architecture and Security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90D96D0-77CF-432D-9346-9FA12919F8B8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B74F452-602B-40AB-A1FA-2BEE83B78563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F477EAC-B20F-45AC-9642-A5B9776CC8C9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AE4AB8D-B27E-4D21-A027-FDF8A3C0663A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E08CC97-22A0-4883-8D64-E7C1B0AEF4D9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7F0EBD0-86D6-4675-9233-984E43AD91B2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69BB47-4799-43CE-B5ED-B08792922696}"/>
              </a:ext>
            </a:extLst>
          </p:cNvPr>
          <p:cNvSpPr txBox="1"/>
          <p:nvPr/>
        </p:nvSpPr>
        <p:spPr>
          <a:xfrm>
            <a:off x="666750" y="1821351"/>
            <a:ext cx="6068044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阿里云</a:t>
            </a:r>
            <a:r>
              <a:rPr lang="en-US" altLang="zh-CN" b="1" dirty="0"/>
              <a:t>RAM</a:t>
            </a:r>
            <a:r>
              <a:rPr lang="zh-CN" altLang="en-US" b="1" dirty="0"/>
              <a:t>访问控制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利用阿里云</a:t>
            </a:r>
            <a:r>
              <a:rPr lang="en-US" altLang="zh-CN" dirty="0"/>
              <a:t>RAM</a:t>
            </a:r>
            <a:r>
              <a:rPr lang="zh-CN" altLang="en-US" dirty="0"/>
              <a:t>（</a:t>
            </a:r>
            <a:r>
              <a:rPr lang="en-US" altLang="zh-CN" dirty="0"/>
              <a:t>Resource Access Management</a:t>
            </a:r>
            <a:r>
              <a:rPr lang="zh-CN" altLang="en-US" dirty="0"/>
              <a:t>）对用户、角色及访问策略进行严格管控。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基于</a:t>
            </a:r>
            <a:r>
              <a:rPr lang="zh-CN" altLang="en-US" b="1" dirty="0"/>
              <a:t>最小权限原则</a:t>
            </a:r>
            <a:r>
              <a:rPr lang="zh-CN" altLang="en-US" dirty="0"/>
              <a:t>，仅授予符合条件的用户或角色访问相应数据集和</a:t>
            </a:r>
            <a:r>
              <a:rPr lang="en-US" altLang="zh-CN" dirty="0"/>
              <a:t>API</a:t>
            </a:r>
            <a:r>
              <a:rPr lang="zh-CN" altLang="en-US" dirty="0"/>
              <a:t>的权限。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定时备份</a:t>
            </a:r>
            <a:endParaRPr lang="en-US" altLang="zh-CN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对数据集及相关元数据进行定期自动化备份，防止数据丢失或损坏。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在出现故障或数据被误删时，可快速通过备份进行数据恢复，保证数据安全与业务连续性。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</a:rPr>
              <a:t>备份策略：每周一</a:t>
            </a:r>
            <a:r>
              <a:rPr lang="en-US" altLang="zh-CN" b="1" dirty="0">
                <a:solidFill>
                  <a:srgbClr val="FF0000"/>
                </a:solidFill>
              </a:rPr>
              <a:t>00:00</a:t>
            </a:r>
            <a:r>
              <a:rPr lang="zh-CN" altLang="en-US" b="1" dirty="0">
                <a:solidFill>
                  <a:srgbClr val="FF0000"/>
                </a:solidFill>
              </a:rPr>
              <a:t>进行备份，每个备份保留</a:t>
            </a:r>
            <a:r>
              <a:rPr lang="en-US" altLang="zh-CN" b="1" dirty="0">
                <a:solidFill>
                  <a:srgbClr val="FF0000"/>
                </a:solidFill>
              </a:rPr>
              <a:t>30</a:t>
            </a:r>
            <a:r>
              <a:rPr lang="zh-CN" altLang="en-US" b="1" dirty="0">
                <a:solidFill>
                  <a:srgbClr val="FF0000"/>
                </a:solidFill>
              </a:rPr>
              <a:t>天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6C82AC4B-FC27-42DA-8F8D-AB547E48A179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1173651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安全性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E3AF55-C112-4C37-9497-907F66312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304" y="4522124"/>
            <a:ext cx="4676941" cy="191311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FB9A689D-18A8-418E-A0D7-86645E3A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02" y="1250026"/>
            <a:ext cx="3162643" cy="30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D1A8E1B-83E7-4F25-B75F-B54842029587}"/>
              </a:ext>
            </a:extLst>
          </p:cNvPr>
          <p:cNvSpPr txBox="1"/>
          <p:nvPr/>
        </p:nvSpPr>
        <p:spPr>
          <a:xfrm>
            <a:off x="6679073" y="1143191"/>
            <a:ext cx="17392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RAM</a:t>
            </a:r>
            <a:r>
              <a:rPr lang="zh-CN" altLang="en-US" sz="1400" dirty="0">
                <a:solidFill>
                  <a:srgbClr val="0070C0"/>
                </a:solidFill>
              </a:rPr>
              <a:t>访问控制策略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D99D26-FCF3-4252-8070-A4DB520327A7}"/>
              </a:ext>
            </a:extLst>
          </p:cNvPr>
          <p:cNvSpPr txBox="1"/>
          <p:nvPr/>
        </p:nvSpPr>
        <p:spPr>
          <a:xfrm>
            <a:off x="6734794" y="4074200"/>
            <a:ext cx="150526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定时备份策略</a:t>
            </a:r>
          </a:p>
        </p:txBody>
      </p:sp>
    </p:spTree>
    <p:extLst>
      <p:ext uri="{BB962C8B-B14F-4D97-AF65-F5344CB8AC3E}">
        <p14:creationId xmlns:p14="http://schemas.microsoft.com/office/powerpoint/2010/main" val="300145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04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接口设计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287945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接口设计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Interface Design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910E82B-3635-4A3D-8380-0AEFA673B3EC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FB1E724-C4F2-47CA-A42C-3C8446971B13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B4D5BA-73EF-41F4-83F9-03599529101D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9DC55F4-0279-4DB4-BCD6-5DFD29F22AC7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6EB1354-A628-4AE7-A9F0-59099ACE84B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C3175CB-1EB5-4EA9-810F-CAC1C0182F65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A125C133-B238-4818-84D7-1D8B49E797D5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1173651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上传文件至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OSS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83D061-747E-4330-8218-71AFEB9A1CD7}"/>
              </a:ext>
            </a:extLst>
          </p:cNvPr>
          <p:cNvSpPr txBox="1"/>
          <p:nvPr/>
        </p:nvSpPr>
        <p:spPr>
          <a:xfrm>
            <a:off x="666751" y="1751512"/>
            <a:ext cx="10858498" cy="485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/>
              <a:t>接口描述：</a:t>
            </a:r>
            <a:r>
              <a:rPr lang="zh-CN" altLang="en-US" sz="1600" dirty="0"/>
              <a:t>通过提供文件及相关用户信息，将文件上传至 </a:t>
            </a:r>
            <a:r>
              <a:rPr lang="en-US" altLang="zh-CN" sz="1600" dirty="0"/>
              <a:t>OSS </a:t>
            </a:r>
            <a:r>
              <a:rPr lang="zh-CN" altLang="en-US" sz="1600" dirty="0"/>
              <a:t>存储。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URL</a:t>
            </a:r>
            <a:r>
              <a:rPr lang="zh-CN" altLang="en-US" sz="1600" b="1" dirty="0"/>
              <a:t>：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POST /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oss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/upload/{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文件路径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cs typeface="Cascadia Code" panose="020B0609020000020004" pitchFamily="49" charset="0"/>
              </a:rPr>
              <a:t>传入参数：</a:t>
            </a:r>
            <a:endParaRPr lang="en-US" altLang="zh-CN" sz="1600" b="1" dirty="0"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b="1" dirty="0"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600" b="1" dirty="0">
              <a:cs typeface="Cascadia Code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/>
              <a:t>响应：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成功</a:t>
            </a:r>
            <a:r>
              <a:rPr lang="zh-CN" altLang="en-US" sz="1600" dirty="0"/>
              <a:t>：返回文件的下载链接。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     · HTTP </a:t>
            </a:r>
            <a:r>
              <a:rPr lang="zh-CN" altLang="en-US" sz="1600" b="1" dirty="0"/>
              <a:t>状态码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200 OK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/>
              <a:t>     · </a:t>
            </a:r>
            <a:r>
              <a:rPr lang="zh-CN" altLang="en-US" sz="1600" b="1" dirty="0"/>
              <a:t>响应体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downloadUrl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": "http://&lt;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服务域名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&gt;/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oss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/download/&lt;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文件路径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&gt;"</a:t>
            </a:r>
            <a:endParaRPr lang="zh-CN" altLang="en-US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失败</a:t>
            </a:r>
            <a:r>
              <a:rPr lang="zh-CN" altLang="en-US" sz="1600" dirty="0"/>
              <a:t>：返回 </a:t>
            </a:r>
            <a:r>
              <a:rPr lang="en-US" altLang="zh-CN" sz="1600" dirty="0"/>
              <a:t>HTTP </a:t>
            </a:r>
            <a:r>
              <a:rPr lang="zh-CN" altLang="en-US" sz="1600" dirty="0"/>
              <a:t>错误状态码。</a:t>
            </a:r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en-US" altLang="zh-CN" sz="1600" b="1" dirty="0">
                <a:latin typeface="+mn-ea"/>
                <a:cs typeface="Cascadia Code" panose="020B0609020000020004" pitchFamily="49" charset="0"/>
              </a:rPr>
              <a:t>·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401 Unauthorized</a:t>
            </a:r>
            <a:r>
              <a:rPr lang="en-US" altLang="zh-CN" sz="1600" dirty="0"/>
              <a:t>: </a:t>
            </a:r>
            <a:r>
              <a:rPr lang="zh-CN" altLang="en-US" sz="1600" dirty="0"/>
              <a:t>身份验证失败。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en-US" altLang="zh-CN" sz="1600" b="1" dirty="0">
                <a:latin typeface="+mn-ea"/>
                <a:cs typeface="Cascadia Code" panose="020B0609020000020004" pitchFamily="49" charset="0"/>
              </a:rPr>
              <a:t>·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400 Bad Request</a:t>
            </a:r>
            <a:r>
              <a:rPr lang="en-US" altLang="zh-CN" sz="1600" dirty="0"/>
              <a:t>: </a:t>
            </a:r>
            <a:r>
              <a:rPr lang="zh-CN" altLang="en-US" sz="1600" dirty="0"/>
              <a:t>对象键格式无效（如路径或文件名非法）。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en-US" altLang="zh-CN" sz="1600" dirty="0"/>
              <a:t>     </a:t>
            </a:r>
            <a:r>
              <a:rPr lang="en-US" altLang="zh-CN" sz="1600" b="1" dirty="0">
                <a:latin typeface="+mn-ea"/>
                <a:cs typeface="Cascadia Code" panose="020B0609020000020004" pitchFamily="49" charset="0"/>
              </a:rPr>
              <a:t>·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500 Internal Server Error</a:t>
            </a:r>
            <a:r>
              <a:rPr lang="en-US" altLang="zh-CN" sz="1600" dirty="0"/>
              <a:t>: </a:t>
            </a:r>
            <a:r>
              <a:rPr lang="zh-CN" altLang="en-US" sz="1600" dirty="0"/>
              <a:t>文件上传失败。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791EE22-0DCB-47B4-8148-30091D6AA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18364"/>
              </p:ext>
            </p:extLst>
          </p:nvPr>
        </p:nvGraphicFramePr>
        <p:xfrm>
          <a:off x="1806880" y="2617074"/>
          <a:ext cx="509190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977">
                  <a:extLst>
                    <a:ext uri="{9D8B030D-6E8A-4147-A177-3AD203B41FA5}">
                      <a16:colId xmlns:a16="http://schemas.microsoft.com/office/drawing/2014/main" val="3853937177"/>
                    </a:ext>
                  </a:extLst>
                </a:gridCol>
                <a:gridCol w="1272977">
                  <a:extLst>
                    <a:ext uri="{9D8B030D-6E8A-4147-A177-3AD203B41FA5}">
                      <a16:colId xmlns:a16="http://schemas.microsoft.com/office/drawing/2014/main" val="76724702"/>
                    </a:ext>
                  </a:extLst>
                </a:gridCol>
                <a:gridCol w="495267">
                  <a:extLst>
                    <a:ext uri="{9D8B030D-6E8A-4147-A177-3AD203B41FA5}">
                      <a16:colId xmlns:a16="http://schemas.microsoft.com/office/drawing/2014/main" val="3036029633"/>
                    </a:ext>
                  </a:extLst>
                </a:gridCol>
                <a:gridCol w="2050687">
                  <a:extLst>
                    <a:ext uri="{9D8B030D-6E8A-4147-A177-3AD203B41FA5}">
                      <a16:colId xmlns:a16="http://schemas.microsoft.com/office/drawing/2014/main" val="1210619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参数名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必填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697426"/>
                  </a:ext>
                </a:extLst>
              </a:tr>
              <a:tr h="208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file</a:t>
                      </a:r>
                      <a:endParaRPr lang="zh-CN" altLang="en-US" sz="12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/>
                        <a:t>MultipartFile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要上传的文件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506799"/>
                  </a:ext>
                </a:extLst>
              </a:tr>
              <a:tr h="208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userName</a:t>
                      </a:r>
                      <a:endParaRPr lang="zh-CN" altLang="en-US" sz="12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账号（用于身份验证）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485339"/>
                  </a:ext>
                </a:extLst>
              </a:tr>
              <a:tr h="2080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Cascadia Code" panose="020B0609020000020004" pitchFamily="49" charset="0"/>
                          <a:cs typeface="Cascadia Code" panose="020B0609020000020004" pitchFamily="49" charset="0"/>
                        </a:rPr>
                        <a:t>password</a:t>
                      </a:r>
                      <a:endParaRPr lang="zh-CN" altLang="en-US" sz="1200" dirty="0">
                        <a:latin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String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密码（用于身份验证）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48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9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接口设计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Interface Design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910E82B-3635-4A3D-8380-0AEFA673B3EC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FB1E724-C4F2-47CA-A42C-3C8446971B13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B4D5BA-73EF-41F4-83F9-03599529101D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9DC55F4-0279-4DB4-BCD6-5DFD29F22AC7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6EB1354-A628-4AE7-A9F0-59099ACE84B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C3175CB-1EB5-4EA9-810F-CAC1C0182F65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标题 3">
            <a:extLst>
              <a:ext uri="{FF2B5EF4-FFF2-40B4-BE49-F238E27FC236}">
                <a16:creationId xmlns:a16="http://schemas.microsoft.com/office/drawing/2014/main" id="{A125C133-B238-4818-84D7-1D8B49E797D5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1173651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从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OSS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下载文件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678AA-9052-4940-B0AE-0B940506BBB2}"/>
              </a:ext>
            </a:extLst>
          </p:cNvPr>
          <p:cNvSpPr txBox="1"/>
          <p:nvPr/>
        </p:nvSpPr>
        <p:spPr>
          <a:xfrm>
            <a:off x="666751" y="1698333"/>
            <a:ext cx="10858498" cy="4943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600" b="1" dirty="0"/>
              <a:t>接口描述：</a:t>
            </a:r>
            <a:r>
              <a:rPr lang="zh-CN" altLang="en-US" sz="1600" dirty="0"/>
              <a:t>通过提供文件的路径，从 </a:t>
            </a:r>
            <a:r>
              <a:rPr lang="en-US" altLang="zh-CN" sz="1600" dirty="0"/>
              <a:t>OSS </a:t>
            </a:r>
            <a:r>
              <a:rPr lang="zh-CN" altLang="en-US" sz="1600" dirty="0"/>
              <a:t>存储中下载指定文件。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b="1" dirty="0"/>
              <a:t>URL</a:t>
            </a:r>
            <a:r>
              <a:rPr lang="zh-CN" altLang="en-US" sz="1600" b="1" dirty="0"/>
              <a:t>：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GET /</a:t>
            </a: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oss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/download/{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文件路径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algn="just">
              <a:lnSpc>
                <a:spcPct val="200000"/>
              </a:lnSpc>
            </a:pPr>
            <a:r>
              <a:rPr lang="zh-CN" altLang="en-US" sz="1600" b="1" dirty="0"/>
              <a:t>请求参数：</a:t>
            </a:r>
            <a:r>
              <a:rPr lang="zh-CN" altLang="en-US" sz="1600" dirty="0"/>
              <a:t>无直接请求参数。</a:t>
            </a:r>
          </a:p>
          <a:p>
            <a:pPr algn="just">
              <a:lnSpc>
                <a:spcPct val="200000"/>
              </a:lnSpc>
            </a:pPr>
            <a:r>
              <a:rPr lang="zh-CN" altLang="en-US" sz="1600" b="1" dirty="0"/>
              <a:t>响应：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成功</a:t>
            </a:r>
            <a:r>
              <a:rPr lang="zh-CN" altLang="en-US" sz="1600" dirty="0"/>
              <a:t>：返回文件的二进制数据，同时响应头包含文件下载的必要信息。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b="1" dirty="0"/>
              <a:t>     · HTTP </a:t>
            </a:r>
            <a:r>
              <a:rPr lang="zh-CN" altLang="en-US" sz="1600" b="1" dirty="0"/>
              <a:t>状态码</a:t>
            </a:r>
            <a:r>
              <a:rPr lang="zh-CN" altLang="en-US" sz="1600" dirty="0"/>
              <a:t>：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200 OK</a:t>
            </a:r>
            <a:endParaRPr lang="en-US" altLang="zh-CN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en-US" altLang="zh-CN" sz="1600" b="1" dirty="0"/>
              <a:t>     · </a:t>
            </a:r>
            <a:r>
              <a:rPr lang="zh-CN" altLang="en-US" sz="1600" b="1" dirty="0"/>
              <a:t>响应头</a:t>
            </a:r>
            <a:r>
              <a:rPr lang="zh-CN" altLang="en-US" sz="1600" dirty="0"/>
              <a:t>： 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Content-Disposition: attachment; filename=&lt;</a:t>
            </a:r>
            <a:r>
              <a:rPr lang="zh-CN" altLang="en-US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文件名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/>
              <a:t>     </a:t>
            </a:r>
            <a:r>
              <a:rPr lang="en-US" altLang="zh-CN" sz="1600" b="1" dirty="0"/>
              <a:t>· </a:t>
            </a:r>
            <a:r>
              <a:rPr lang="zh-CN" altLang="en-US" sz="1600" b="1" dirty="0"/>
              <a:t>响应体</a:t>
            </a:r>
            <a:r>
              <a:rPr lang="zh-CN" altLang="en-US" sz="1600" dirty="0"/>
              <a:t>：文件的二进制内容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失败</a:t>
            </a:r>
            <a:r>
              <a:rPr lang="zh-CN" altLang="en-US" sz="1600" dirty="0"/>
              <a:t>：返回 </a:t>
            </a:r>
            <a:r>
              <a:rPr lang="en-US" altLang="zh-CN" sz="1600" dirty="0"/>
              <a:t>HTTP </a:t>
            </a:r>
            <a:r>
              <a:rPr lang="zh-CN" altLang="en-US" sz="1600" dirty="0"/>
              <a:t>错误状态码。</a:t>
            </a:r>
          </a:p>
          <a:p>
            <a:pPr algn="just">
              <a:lnSpc>
                <a:spcPct val="200000"/>
              </a:lnSpc>
            </a:pPr>
            <a:r>
              <a:rPr lang="en-US" altLang="zh-CN" sz="1600" dirty="0"/>
              <a:t>     </a:t>
            </a:r>
            <a:r>
              <a:rPr lang="en-US" altLang="zh-CN" sz="1600" b="1" dirty="0">
                <a:latin typeface="+mn-ea"/>
                <a:cs typeface="Cascadia Code" panose="020B0609020000020004" pitchFamily="49" charset="0"/>
              </a:rPr>
              <a:t>·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404 Not Found</a:t>
            </a:r>
            <a:r>
              <a:rPr lang="en-US" altLang="zh-CN" sz="1600" dirty="0"/>
              <a:t>: </a:t>
            </a:r>
            <a:r>
              <a:rPr lang="zh-CN" altLang="en-US" sz="1600" dirty="0"/>
              <a:t>文件不存在。</a:t>
            </a:r>
          </a:p>
        </p:txBody>
      </p:sp>
    </p:spTree>
    <p:extLst>
      <p:ext uri="{BB962C8B-B14F-4D97-AF65-F5344CB8AC3E}">
        <p14:creationId xmlns:p14="http://schemas.microsoft.com/office/powerpoint/2010/main" val="40586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05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数据流图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Data Flow Diagram</a:t>
            </a:r>
          </a:p>
        </p:txBody>
      </p:sp>
    </p:spTree>
    <p:extLst>
      <p:ext uri="{BB962C8B-B14F-4D97-AF65-F5344CB8AC3E}">
        <p14:creationId xmlns:p14="http://schemas.microsoft.com/office/powerpoint/2010/main" val="2052503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数据流图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Data Flow Diagram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4BF3EB7-3CB9-4C93-A7A4-351B16A4F981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62384EA-A41B-49E7-94EB-C1125EF61B64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E08C451-09AA-4463-9104-2222EDED7C8E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9AEF387-4577-4866-AB82-A142A6197E58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AA4F30B-5E16-441C-9B21-BCA054BBF0F0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C64CCB6-3945-41D0-85F1-396BD9485158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164EB4-E60B-489F-AC8E-1268BD4C9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819" y="1369573"/>
            <a:ext cx="8996362" cy="438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D9B04D1-C5F7-4884-8AA6-5FBF24E60CB4}"/>
              </a:ext>
            </a:extLst>
          </p:cNvPr>
          <p:cNvSpPr txBox="1"/>
          <p:nvPr/>
        </p:nvSpPr>
        <p:spPr>
          <a:xfrm>
            <a:off x="1881130" y="5864519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</a:rPr>
              <a:t>模型训练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E78D63-8397-4C9A-9B55-DE6CD50B9015}"/>
              </a:ext>
            </a:extLst>
          </p:cNvPr>
          <p:cNvSpPr txBox="1"/>
          <p:nvPr/>
        </p:nvSpPr>
        <p:spPr>
          <a:xfrm>
            <a:off x="5520109" y="5864519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</a:rPr>
              <a:t>结果预测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6E225C-6AC6-45F8-B998-B2FF8805810C}"/>
              </a:ext>
            </a:extLst>
          </p:cNvPr>
          <p:cNvSpPr txBox="1"/>
          <p:nvPr/>
        </p:nvSpPr>
        <p:spPr>
          <a:xfrm>
            <a:off x="8926718" y="5864519"/>
            <a:ext cx="162995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solidFill>
                  <a:srgbClr val="0070C0"/>
                </a:solidFill>
              </a:rPr>
              <a:t>查询历史纪录</a:t>
            </a:r>
          </a:p>
        </p:txBody>
      </p:sp>
    </p:spTree>
    <p:extLst>
      <p:ext uri="{BB962C8B-B14F-4D97-AF65-F5344CB8AC3E}">
        <p14:creationId xmlns:p14="http://schemas.microsoft.com/office/powerpoint/2010/main" val="311271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06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平台展示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Platform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0769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平台展示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Platform Presentation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5ABB40C-D6B5-44B2-A2EB-D2F2C4786EBF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B42718F-39C9-49B2-B4D2-94EEFA94B458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1D8FCD5-DA1B-4826-960B-78B25CB2EA72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2DC066-322C-4DB8-84D9-78B399B968C4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88B941F-B69C-4156-B053-E6CC0DFA2DAA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E22C19C-0FC2-4CF7-A7D0-18CC79D1996B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EB46C3C-070C-4B6B-AE25-D570FFFD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1" y="1349377"/>
            <a:ext cx="10858498" cy="51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1885653" y="2818959"/>
            <a:ext cx="1973436" cy="11727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目录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Contents</a:t>
            </a:r>
            <a:endParaRPr kumimoji="0" lang="zh-CN" altLang="en-US" sz="23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4134126" y="535641"/>
            <a:ext cx="0" cy="585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898936" y="2464481"/>
            <a:ext cx="1973435" cy="1831294"/>
            <a:chOff x="3499700" y="3154849"/>
            <a:chExt cx="1107440" cy="8382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499700" y="3154849"/>
              <a:ext cx="1107440" cy="0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11367" y="3992574"/>
              <a:ext cx="895773" cy="47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711367" y="3154849"/>
              <a:ext cx="0" cy="83772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607140" y="3154849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07140" y="3862356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73EFFC-0B09-FA91-313E-706EE85E4A21}"/>
              </a:ext>
            </a:extLst>
          </p:cNvPr>
          <p:cNvGrpSpPr/>
          <p:nvPr/>
        </p:nvGrpSpPr>
        <p:grpSpPr>
          <a:xfrm>
            <a:off x="4939356" y="413387"/>
            <a:ext cx="5976775" cy="833690"/>
            <a:chOff x="5085129" y="793703"/>
            <a:chExt cx="5976775" cy="833690"/>
          </a:xfrm>
        </p:grpSpPr>
        <p:sp>
          <p:nvSpPr>
            <p:cNvPr id="6" name="椭圆 5"/>
            <p:cNvSpPr/>
            <p:nvPr/>
          </p:nvSpPr>
          <p:spPr>
            <a:xfrm>
              <a:off x="5085129" y="9159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1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866338" y="793703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设计原则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Design Principles</a:t>
              </a:r>
              <a:endParaRPr kumimoji="0" lang="zh-CN" altLang="en-US" sz="1600" b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043010AF-DD4A-98DE-70CE-AB61557C92DE}"/>
              </a:ext>
            </a:extLst>
          </p:cNvPr>
          <p:cNvGrpSpPr/>
          <p:nvPr/>
        </p:nvGrpSpPr>
        <p:grpSpPr>
          <a:xfrm>
            <a:off x="4939356" y="1454855"/>
            <a:ext cx="5976775" cy="833690"/>
            <a:chOff x="5085129" y="1898603"/>
            <a:chExt cx="5976775" cy="83369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2C2460F-1A6D-B506-B1DA-3A572558FC74}"/>
                </a:ext>
              </a:extLst>
            </p:cNvPr>
            <p:cNvSpPr/>
            <p:nvPr/>
          </p:nvSpPr>
          <p:spPr>
            <a:xfrm>
              <a:off x="5085129" y="2020857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2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57D35C7-312D-214B-D248-296BE6A5F9A9}"/>
                </a:ext>
              </a:extLst>
            </p:cNvPr>
            <p:cNvSpPr txBox="1"/>
            <p:nvPr/>
          </p:nvSpPr>
          <p:spPr>
            <a:xfrm>
              <a:off x="5866338" y="1898603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技术选型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Technology Selection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277EA09-925A-5F00-AE0D-C589EF416170}"/>
              </a:ext>
            </a:extLst>
          </p:cNvPr>
          <p:cNvGrpSpPr/>
          <p:nvPr/>
        </p:nvGrpSpPr>
        <p:grpSpPr>
          <a:xfrm>
            <a:off x="4939356" y="2496323"/>
            <a:ext cx="5976775" cy="833690"/>
            <a:chOff x="5085129" y="2921209"/>
            <a:chExt cx="5976775" cy="83369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351CEEC-EF15-8BC6-9603-28B1C4D310E8}"/>
                </a:ext>
              </a:extLst>
            </p:cNvPr>
            <p:cNvSpPr/>
            <p:nvPr/>
          </p:nvSpPr>
          <p:spPr>
            <a:xfrm>
              <a:off x="5085129" y="3043463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3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5B15E50-E71B-7CEF-3F6E-5F2574DFC72C}"/>
                </a:ext>
              </a:extLst>
            </p:cNvPr>
            <p:cNvSpPr txBox="1"/>
            <p:nvPr/>
          </p:nvSpPr>
          <p:spPr>
            <a:xfrm>
              <a:off x="5866338" y="2921209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系统架构与安全性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System Architecture and Security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BC417DD-816C-8A97-FF23-3E188E1526B8}"/>
              </a:ext>
            </a:extLst>
          </p:cNvPr>
          <p:cNvGrpSpPr/>
          <p:nvPr/>
        </p:nvGrpSpPr>
        <p:grpSpPr>
          <a:xfrm>
            <a:off x="4939356" y="3537791"/>
            <a:ext cx="5976775" cy="833690"/>
            <a:chOff x="5085129" y="4125708"/>
            <a:chExt cx="5976775" cy="83369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653703C-6629-F4B2-5872-727A3FEDF2E6}"/>
                </a:ext>
              </a:extLst>
            </p:cNvPr>
            <p:cNvSpPr/>
            <p:nvPr/>
          </p:nvSpPr>
          <p:spPr>
            <a:xfrm>
              <a:off x="5085129" y="4247962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4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753F5D2-62C6-A4FF-018D-C15F01932297}"/>
                </a:ext>
              </a:extLst>
            </p:cNvPr>
            <p:cNvSpPr txBox="1"/>
            <p:nvPr/>
          </p:nvSpPr>
          <p:spPr>
            <a:xfrm>
              <a:off x="5866338" y="4125708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接口设计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Interface Design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B204E49-8525-C856-A9D7-DB1FE9C6FF92}"/>
              </a:ext>
            </a:extLst>
          </p:cNvPr>
          <p:cNvGrpSpPr/>
          <p:nvPr/>
        </p:nvGrpSpPr>
        <p:grpSpPr>
          <a:xfrm>
            <a:off x="4939356" y="4579259"/>
            <a:ext cx="5976775" cy="833690"/>
            <a:chOff x="5085129" y="5267601"/>
            <a:chExt cx="5976775" cy="833690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D392E2-11A5-A328-A68C-7A4F6568A2A7}"/>
                </a:ext>
              </a:extLst>
            </p:cNvPr>
            <p:cNvSpPr/>
            <p:nvPr/>
          </p:nvSpPr>
          <p:spPr>
            <a:xfrm>
              <a:off x="5085129" y="5389855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5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A49B0DE-F879-FACA-DF34-994CE16AF3EC}"/>
                </a:ext>
              </a:extLst>
            </p:cNvPr>
            <p:cNvSpPr txBox="1"/>
            <p:nvPr/>
          </p:nvSpPr>
          <p:spPr>
            <a:xfrm>
              <a:off x="5866338" y="5267601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数据流图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Data Flow Diagram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E58B81A-FFEE-4858-AD1A-CFB1B79584B7}"/>
              </a:ext>
            </a:extLst>
          </p:cNvPr>
          <p:cNvGrpSpPr/>
          <p:nvPr/>
        </p:nvGrpSpPr>
        <p:grpSpPr>
          <a:xfrm>
            <a:off x="4939356" y="5620728"/>
            <a:ext cx="5976775" cy="833690"/>
            <a:chOff x="5085129" y="5267601"/>
            <a:chExt cx="5976775" cy="833690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25C8BA1-3B0A-4792-9528-18FDB06E8E0E}"/>
                </a:ext>
              </a:extLst>
            </p:cNvPr>
            <p:cNvSpPr/>
            <p:nvPr/>
          </p:nvSpPr>
          <p:spPr>
            <a:xfrm>
              <a:off x="5085129" y="5389855"/>
              <a:ext cx="646332" cy="646332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/>
                  <a:ea typeface="微软雅黑"/>
                </a:rPr>
                <a:t>6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84B1426-4726-4C9B-B2D2-00D9E74A2804}"/>
                </a:ext>
              </a:extLst>
            </p:cNvPr>
            <p:cNvSpPr txBox="1"/>
            <p:nvPr/>
          </p:nvSpPr>
          <p:spPr>
            <a:xfrm>
              <a:off x="5866338" y="5267601"/>
              <a:ext cx="5195566" cy="833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平台展示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Platform Presentation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1147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平台展示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Platform Presentation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5ABB40C-D6B5-44B2-A2EB-D2F2C4786EBF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B42718F-39C9-49B2-B4D2-94EEFA94B458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1D8FCD5-DA1B-4826-960B-78B25CB2EA72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2DC066-322C-4DB8-84D9-78B399B968C4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88B941F-B69C-4156-B053-E6CC0DFA2DAA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E22C19C-0FC2-4CF7-A7D0-18CC79D1996B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7FA5DD-19EE-4E5E-9118-42C8C270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1" y="1349377"/>
            <a:ext cx="10858498" cy="515213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4AE82EB-FF39-480F-A72D-23FEF5940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1" y="5311333"/>
            <a:ext cx="4609524" cy="63809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4427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平台展示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Platform Presentation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5ABB40C-D6B5-44B2-A2EB-D2F2C4786EBF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B42718F-39C9-49B2-B4D2-94EEFA94B458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1D8FCD5-DA1B-4826-960B-78B25CB2EA72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2DC066-322C-4DB8-84D9-78B399B968C4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88B941F-B69C-4156-B053-E6CC0DFA2DAA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E22C19C-0FC2-4CF7-A7D0-18CC79D1996B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14986B6-D132-472E-B1B7-104C455F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" y="1349377"/>
            <a:ext cx="10858497" cy="515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2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平台展示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Platform Presentation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5ABB40C-D6B5-44B2-A2EB-D2F2C4786EBF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B42718F-39C9-49B2-B4D2-94EEFA94B458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1D8FCD5-DA1B-4826-960B-78B25CB2EA72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2DC066-322C-4DB8-84D9-78B399B968C4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88B941F-B69C-4156-B053-E6CC0DFA2DAA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E22C19C-0FC2-4CF7-A7D0-18CC79D1996B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EA0763-ED3F-41C5-9A41-E141E91C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1" y="1349377"/>
            <a:ext cx="10858498" cy="51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43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64C7AAB-5F8B-F356-A714-5ACDCEE7330E}"/>
              </a:ext>
            </a:extLst>
          </p:cNvPr>
          <p:cNvSpPr txBox="1">
            <a:spLocks/>
          </p:cNvSpPr>
          <p:nvPr/>
        </p:nvSpPr>
        <p:spPr>
          <a:xfrm>
            <a:off x="1882171" y="2154120"/>
            <a:ext cx="4043844" cy="971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感谢聆听！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5D9D7D5-F68F-D1E9-9041-C9AE63E71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25" y="3585863"/>
            <a:ext cx="8416796" cy="1149099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effectLst/>
                <a:latin typeface="+mj-lt"/>
                <a:ea typeface="微软雅黑" panose="020B0503020204020204" pitchFamily="34" charset="-122"/>
              </a:rPr>
              <a:t>智慧幕墙：数据集管理平台系统架构与实现</a:t>
            </a:r>
            <a:br>
              <a:rPr lang="en-US" altLang="zh-CN" sz="1800" b="1" dirty="0">
                <a:effectLst/>
                <a:latin typeface="+mj-lt"/>
                <a:ea typeface="微软雅黑" panose="020B0503020204020204" pitchFamily="34" charset="-122"/>
              </a:rPr>
            </a:br>
            <a:r>
              <a:rPr lang="en-US" altLang="zh-CN" sz="1200" b="1" dirty="0">
                <a:effectLst/>
                <a:latin typeface="+mj-lt"/>
                <a:ea typeface="微软雅黑" panose="020B0503020204020204" pitchFamily="34" charset="-122"/>
              </a:rPr>
              <a:t>System Architecture and Implementation of Intelligent Curtain Wall Dataset Management Platform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8BED8A6-0815-49C4-AF75-C9FEA85CC7E6}"/>
              </a:ext>
            </a:extLst>
          </p:cNvPr>
          <p:cNvSpPr txBox="1">
            <a:spLocks/>
          </p:cNvSpPr>
          <p:nvPr/>
        </p:nvSpPr>
        <p:spPr>
          <a:xfrm>
            <a:off x="8410669" y="5825407"/>
            <a:ext cx="3152681" cy="763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同济大学计算机科学与技术学院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2024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年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12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月 </a:t>
            </a:r>
            <a:r>
              <a:rPr lang="en-US" altLang="zh-CN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11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日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341A5630-3A6A-41A2-A714-E1510D1AA06A}"/>
              </a:ext>
            </a:extLst>
          </p:cNvPr>
          <p:cNvSpPr txBox="1">
            <a:spLocks/>
          </p:cNvSpPr>
          <p:nvPr/>
        </p:nvSpPr>
        <p:spPr>
          <a:xfrm>
            <a:off x="3219289" y="5863985"/>
            <a:ext cx="3788094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项目成员：林继申、刘淑仪、中谷天音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指导教师：</a:t>
            </a:r>
            <a:r>
              <a:rPr lang="zh-CN" altLang="en-US" sz="1600" dirty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黄杰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设计原则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Design Principles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设计原则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Design Principles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E53D553-D14A-9510-29DC-0BD871A344F7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标题 3">
            <a:extLst>
              <a:ext uri="{FF2B5EF4-FFF2-40B4-BE49-F238E27FC236}">
                <a16:creationId xmlns:a16="http://schemas.microsoft.com/office/drawing/2014/main" id="{B5A67279-909C-418F-8C02-559A0A47A506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1173651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1.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高内聚低耦合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9DD73B-0F21-4D09-A94C-727217846D99}"/>
              </a:ext>
            </a:extLst>
          </p:cNvPr>
          <p:cNvSpPr txBox="1"/>
          <p:nvPr/>
        </p:nvSpPr>
        <p:spPr>
          <a:xfrm>
            <a:off x="666751" y="1821351"/>
            <a:ext cx="3643992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高内聚 </a:t>
            </a:r>
            <a:r>
              <a:rPr lang="zh-CN" altLang="en-US" dirty="0"/>
              <a:t>意味着模块内部的功能紧密相关，职责单一，便于理解和维护。例如，在</a:t>
            </a:r>
            <a:r>
              <a:rPr lang="en-US" altLang="zh-CN" dirty="0"/>
              <a:t>Spring Boot</a:t>
            </a:r>
            <a:r>
              <a:rPr lang="zh-CN" altLang="en-US" dirty="0"/>
              <a:t>中，一个</a:t>
            </a:r>
            <a:r>
              <a:rPr lang="en-US" altLang="zh-CN" dirty="0"/>
              <a:t>Service</a:t>
            </a:r>
            <a:r>
              <a:rPr lang="zh-CN" altLang="en-US" dirty="0"/>
              <a:t>类应专注于处理特定的业务逻辑，而不是混杂多个职责。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zh-CN" altLang="en-US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低耦合 </a:t>
            </a:r>
            <a:r>
              <a:rPr lang="zh-CN" altLang="en-US" dirty="0"/>
              <a:t>则指模块之间的依赖关系尽量减少，通过接口或事件机制进行通信。例如，前端</a:t>
            </a:r>
            <a:r>
              <a:rPr lang="en-US" altLang="zh-CN" dirty="0"/>
              <a:t>Vue</a:t>
            </a:r>
            <a:r>
              <a:rPr lang="zh-CN" altLang="en-US" dirty="0"/>
              <a:t>组件之间通过</a:t>
            </a:r>
            <a:r>
              <a:rPr lang="en-US" altLang="zh-CN" dirty="0" err="1"/>
              <a:t>Vuex</a:t>
            </a:r>
            <a:r>
              <a:rPr lang="zh-CN" altLang="en-US" dirty="0"/>
              <a:t>状态管理进行通信，而不是直接相互引用。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C77C96-73E4-4376-A361-ABEB1DA2D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829" y="1200150"/>
            <a:ext cx="5349014" cy="23355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7BB6D15-BA41-46B1-BFE3-5AB1050F4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4843" y="1200151"/>
            <a:ext cx="1740406" cy="52482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4E0E889-AE97-4460-9BFF-CF3DA10694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5829" y="4094667"/>
            <a:ext cx="5349014" cy="23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设计原则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Design Principles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E53D553-D14A-9510-29DC-0BD871A344F7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B2CB79F-FA2F-4D4D-94B0-47F9AF8E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1" y="1200149"/>
            <a:ext cx="9104145" cy="5248272"/>
          </a:xfrm>
          <a:prstGeom prst="rect">
            <a:avLst/>
          </a:prstGeom>
        </p:spPr>
      </p:pic>
      <p:sp>
        <p:nvSpPr>
          <p:cNvPr id="14" name="标题 3">
            <a:extLst>
              <a:ext uri="{FF2B5EF4-FFF2-40B4-BE49-F238E27FC236}">
                <a16:creationId xmlns:a16="http://schemas.microsoft.com/office/drawing/2014/main" id="{B5A67279-909C-418F-8C02-559A0A47A506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1999" y="1173651"/>
            <a:ext cx="316081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错误处理机制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9DD73B-0F21-4D09-A94C-727217846D99}"/>
              </a:ext>
            </a:extLst>
          </p:cNvPr>
          <p:cNvSpPr txBox="1"/>
          <p:nvPr/>
        </p:nvSpPr>
        <p:spPr>
          <a:xfrm>
            <a:off x="8381999" y="1821351"/>
            <a:ext cx="316081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有效的错误处理机制能够提升用户体验和系统稳定性。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5A6BA9F-F73F-4FB8-98B0-26D2BAE224B8}"/>
              </a:ext>
            </a:extLst>
          </p:cNvPr>
          <p:cNvSpPr txBox="1"/>
          <p:nvPr/>
        </p:nvSpPr>
        <p:spPr>
          <a:xfrm>
            <a:off x="7248698" y="4921255"/>
            <a:ext cx="4294117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/>
              <a:t>后端</a:t>
            </a:r>
            <a:r>
              <a:rPr lang="en-US" altLang="zh-CN" sz="1600" b="1" dirty="0"/>
              <a:t>Spring Boot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定义明确的错误码和错误信息，便于前端识别和处理不同类型的错误。</a:t>
            </a:r>
            <a:endParaRPr lang="en-US" altLang="zh-CN" sz="1600" dirty="0"/>
          </a:p>
          <a:p>
            <a:pPr algn="just">
              <a:lnSpc>
                <a:spcPct val="150000"/>
              </a:lnSpc>
            </a:pPr>
            <a:r>
              <a:rPr lang="zh-CN" altLang="en-US" sz="1600" b="1" dirty="0"/>
              <a:t>前端</a:t>
            </a:r>
            <a:r>
              <a:rPr lang="en-US" altLang="zh-CN" sz="1600" b="1" dirty="0"/>
              <a:t>Vue</a:t>
            </a:r>
            <a:r>
              <a:rPr lang="zh-CN" altLang="en-US" sz="1600" b="1" dirty="0"/>
              <a:t>：</a:t>
            </a:r>
            <a:r>
              <a:rPr lang="zh-CN" altLang="en-US" sz="1600" dirty="0"/>
              <a:t>处理后端返回的错误码，进行相应的提示或处理。</a:t>
            </a:r>
          </a:p>
        </p:txBody>
      </p:sp>
    </p:spTree>
    <p:extLst>
      <p:ext uri="{BB962C8B-B14F-4D97-AF65-F5344CB8AC3E}">
        <p14:creationId xmlns:p14="http://schemas.microsoft.com/office/powerpoint/2010/main" val="288033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设计原则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Design Principles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E53D553-D14A-9510-29DC-0BD871A344F7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标题 3">
            <a:extLst>
              <a:ext uri="{FF2B5EF4-FFF2-40B4-BE49-F238E27FC236}">
                <a16:creationId xmlns:a16="http://schemas.microsoft.com/office/drawing/2014/main" id="{B5A67279-909C-418F-8C02-559A0A47A506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1173651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模块化原则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9DD73B-0F21-4D09-A94C-727217846D99}"/>
              </a:ext>
            </a:extLst>
          </p:cNvPr>
          <p:cNvSpPr txBox="1"/>
          <p:nvPr/>
        </p:nvSpPr>
        <p:spPr>
          <a:xfrm>
            <a:off x="666751" y="1821351"/>
            <a:ext cx="3423111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/>
              <a:t>前端</a:t>
            </a:r>
            <a:r>
              <a:rPr lang="en-US" altLang="zh-CN" b="1" dirty="0"/>
              <a:t>Vue</a:t>
            </a:r>
            <a:r>
              <a:rPr lang="zh-CN" altLang="en-US" b="1" dirty="0"/>
              <a:t>：</a:t>
            </a:r>
            <a:r>
              <a:rPr lang="zh-CN" altLang="en-US" dirty="0"/>
              <a:t>利用</a:t>
            </a:r>
            <a:r>
              <a:rPr lang="en-US" altLang="zh-CN" dirty="0"/>
              <a:t>Vue</a:t>
            </a:r>
            <a:r>
              <a:rPr lang="zh-CN" altLang="en-US" dirty="0"/>
              <a:t>的组件化特性，将界面拆分为独立、可复用的组件，提升开发效率和代码可维护性。同时使用</a:t>
            </a:r>
            <a:r>
              <a:rPr lang="en-US" altLang="zh-CN" dirty="0"/>
              <a:t>Vue Router</a:t>
            </a:r>
            <a:r>
              <a:rPr lang="zh-CN" altLang="en-US" dirty="0"/>
              <a:t>进行页面路由管理，确保各模块之间的独立性。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b="1" dirty="0"/>
              <a:t>后端</a:t>
            </a:r>
            <a:r>
              <a:rPr lang="en-US" altLang="zh-CN" b="1" dirty="0"/>
              <a:t>Spring Boot</a:t>
            </a:r>
            <a:r>
              <a:rPr lang="zh-CN" altLang="en-US" dirty="0"/>
              <a:t>：按照功能或业务领域划分模块，如用户管理、数据集管理、权限控制等，每个模块独立开发和维护。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9160C0E-40FB-4A77-8923-67A9F37EF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978" y="1200151"/>
            <a:ext cx="1603639" cy="5248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E933D7-A7E3-49FE-9CC1-D567FC361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525" y="1200152"/>
            <a:ext cx="3308893" cy="524827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EDE85CD-364D-43D7-9687-BC695BECA819}"/>
              </a:ext>
            </a:extLst>
          </p:cNvPr>
          <p:cNvSpPr txBox="1"/>
          <p:nvPr/>
        </p:nvSpPr>
        <p:spPr>
          <a:xfrm>
            <a:off x="6027617" y="2281568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文本浏览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4BF66A-C4DE-434A-A59C-31766C6D5033}"/>
              </a:ext>
            </a:extLst>
          </p:cNvPr>
          <p:cNvSpPr txBox="1"/>
          <p:nvPr/>
        </p:nvSpPr>
        <p:spPr>
          <a:xfrm>
            <a:off x="6027617" y="2574440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顶部导航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93F453-8052-4AD1-81B2-D646C564F7D5}"/>
              </a:ext>
            </a:extLst>
          </p:cNvPr>
          <p:cNvSpPr txBox="1"/>
          <p:nvPr/>
        </p:nvSpPr>
        <p:spPr>
          <a:xfrm>
            <a:off x="6027617" y="2867312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文件列表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66661B4-0221-45A4-B4F6-2566D86642A2}"/>
              </a:ext>
            </a:extLst>
          </p:cNvPr>
          <p:cNvSpPr txBox="1"/>
          <p:nvPr/>
        </p:nvSpPr>
        <p:spPr>
          <a:xfrm>
            <a:off x="6027617" y="3160184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文件操作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646E4C-015C-4A5D-B35F-1D94454DBB9B}"/>
              </a:ext>
            </a:extLst>
          </p:cNvPr>
          <p:cNvSpPr txBox="1"/>
          <p:nvPr/>
        </p:nvSpPr>
        <p:spPr>
          <a:xfrm>
            <a:off x="6027617" y="3453057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文件传输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A4AEE7-B038-4AB7-9D06-7EAF51F4FFDB}"/>
              </a:ext>
            </a:extLst>
          </p:cNvPr>
          <p:cNvSpPr txBox="1"/>
          <p:nvPr/>
        </p:nvSpPr>
        <p:spPr>
          <a:xfrm>
            <a:off x="10113540" y="2571378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OSS</a:t>
            </a:r>
            <a:r>
              <a:rPr lang="zh-CN" altLang="en-US" sz="1400" dirty="0">
                <a:solidFill>
                  <a:srgbClr val="0070C0"/>
                </a:solidFill>
              </a:rPr>
              <a:t>配置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C9566A-8A91-4D52-804B-8222B5B2E376}"/>
              </a:ext>
            </a:extLst>
          </p:cNvPr>
          <p:cNvSpPr txBox="1"/>
          <p:nvPr/>
        </p:nvSpPr>
        <p:spPr>
          <a:xfrm>
            <a:off x="10113540" y="2864250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网络配置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273D5A-1D8D-4228-882D-1EFD59B477DB}"/>
              </a:ext>
            </a:extLst>
          </p:cNvPr>
          <p:cNvSpPr txBox="1"/>
          <p:nvPr/>
        </p:nvSpPr>
        <p:spPr>
          <a:xfrm>
            <a:off x="10113540" y="3436687"/>
            <a:ext cx="169278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登录鉴权控制器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4F6428-F1E8-4013-A910-6CC44C5EAEED}"/>
              </a:ext>
            </a:extLst>
          </p:cNvPr>
          <p:cNvSpPr txBox="1"/>
          <p:nvPr/>
        </p:nvSpPr>
        <p:spPr>
          <a:xfrm>
            <a:off x="10113540" y="3729559"/>
            <a:ext cx="169278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部署日志控制器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C18E87C-9D03-42CE-86C0-5F721B11D0A8}"/>
              </a:ext>
            </a:extLst>
          </p:cNvPr>
          <p:cNvSpPr txBox="1"/>
          <p:nvPr/>
        </p:nvSpPr>
        <p:spPr>
          <a:xfrm>
            <a:off x="10113540" y="4022432"/>
            <a:ext cx="169278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0070C0"/>
                </a:solidFill>
              </a:rPr>
              <a:t>输出日志控制器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2A12B67-3E29-4AF0-8013-AB41B88E33BB}"/>
              </a:ext>
            </a:extLst>
          </p:cNvPr>
          <p:cNvSpPr txBox="1"/>
          <p:nvPr/>
        </p:nvSpPr>
        <p:spPr>
          <a:xfrm>
            <a:off x="10113540" y="4317997"/>
            <a:ext cx="169278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OSS</a:t>
            </a:r>
            <a:r>
              <a:rPr lang="zh-CN" altLang="en-US" sz="1400" dirty="0">
                <a:solidFill>
                  <a:srgbClr val="0070C0"/>
                </a:solidFill>
              </a:rPr>
              <a:t>控制器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C212E9-98C7-4B9A-BE06-B9C93A0E15C6}"/>
              </a:ext>
            </a:extLst>
          </p:cNvPr>
          <p:cNvSpPr txBox="1"/>
          <p:nvPr/>
        </p:nvSpPr>
        <p:spPr>
          <a:xfrm>
            <a:off x="10113540" y="4913226"/>
            <a:ext cx="169278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OSS</a:t>
            </a:r>
            <a:r>
              <a:rPr lang="zh-CN" altLang="en-US" sz="1400" dirty="0">
                <a:solidFill>
                  <a:srgbClr val="0070C0"/>
                </a:solidFill>
              </a:rPr>
              <a:t>服务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D37E512-5902-469E-BBA9-2F0ACF524D9A}"/>
              </a:ext>
            </a:extLst>
          </p:cNvPr>
          <p:cNvSpPr txBox="1"/>
          <p:nvPr/>
        </p:nvSpPr>
        <p:spPr>
          <a:xfrm>
            <a:off x="10113540" y="5206098"/>
            <a:ext cx="1692780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0070C0"/>
                </a:solidFill>
              </a:rPr>
              <a:t>SSH</a:t>
            </a:r>
            <a:r>
              <a:rPr lang="zh-CN" altLang="en-US" sz="1400" dirty="0">
                <a:solidFill>
                  <a:srgbClr val="0070C0"/>
                </a:solidFill>
              </a:rPr>
              <a:t>服务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0A60E99-DFA3-450D-A529-7101575B73E3}"/>
              </a:ext>
            </a:extLst>
          </p:cNvPr>
          <p:cNvSpPr txBox="1"/>
          <p:nvPr/>
        </p:nvSpPr>
        <p:spPr>
          <a:xfrm>
            <a:off x="5847501" y="1723140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rgbClr val="FF0000"/>
                </a:solidFill>
              </a:rPr>
              <a:t>API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124206-C4F3-4796-8373-72D3F90DF320}"/>
              </a:ext>
            </a:extLst>
          </p:cNvPr>
          <p:cNvSpPr txBox="1"/>
          <p:nvPr/>
        </p:nvSpPr>
        <p:spPr>
          <a:xfrm>
            <a:off x="5847501" y="2003312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组件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B11BA9D-CB74-4752-8E6C-0ABE005D772E}"/>
              </a:ext>
            </a:extLst>
          </p:cNvPr>
          <p:cNvSpPr txBox="1"/>
          <p:nvPr/>
        </p:nvSpPr>
        <p:spPr>
          <a:xfrm>
            <a:off x="5847501" y="3772901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页面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4E0674-46C5-4825-8C83-1218D89E0036}"/>
              </a:ext>
            </a:extLst>
          </p:cNvPr>
          <p:cNvSpPr txBox="1"/>
          <p:nvPr/>
        </p:nvSpPr>
        <p:spPr>
          <a:xfrm>
            <a:off x="5847501" y="4619351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路由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0F60E46-6561-4F77-BE4A-B9D818FAC43C}"/>
              </a:ext>
            </a:extLst>
          </p:cNvPr>
          <p:cNvSpPr txBox="1"/>
          <p:nvPr/>
        </p:nvSpPr>
        <p:spPr>
          <a:xfrm>
            <a:off x="5847501" y="4916541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状态管理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F8A80F-C0AD-49EE-A5E1-CF0D6F83D252}"/>
              </a:ext>
            </a:extLst>
          </p:cNvPr>
          <p:cNvSpPr txBox="1"/>
          <p:nvPr/>
        </p:nvSpPr>
        <p:spPr>
          <a:xfrm>
            <a:off x="9922744" y="3143933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控制器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A353E9C-2C1E-477E-A129-FD33AB4E1838}"/>
              </a:ext>
            </a:extLst>
          </p:cNvPr>
          <p:cNvSpPr txBox="1"/>
          <p:nvPr/>
        </p:nvSpPr>
        <p:spPr>
          <a:xfrm>
            <a:off x="9930080" y="2282971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配置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63FA91-A80C-4C51-B786-13C55AA56A38}"/>
              </a:ext>
            </a:extLst>
          </p:cNvPr>
          <p:cNvSpPr txBox="1"/>
          <p:nvPr/>
        </p:nvSpPr>
        <p:spPr>
          <a:xfrm>
            <a:off x="9922744" y="4611491"/>
            <a:ext cx="115178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dirty="0">
                <a:solidFill>
                  <a:srgbClr val="FF0000"/>
                </a:solidFill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94819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设计原则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Design Principles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E53D553-D14A-9510-29DC-0BD871A344F7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877A471-42AB-DC68-B092-54364D1165E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E09F7AF-EEF0-EBEE-ED1E-474E69E23ED3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6115579-D11C-A2B3-C96B-4185E4804396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6ADDE0A-B9B2-A40E-B2FA-977756B309AC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3166EFD-B7C3-4188-9A5D-5F5AFF3251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标题 3">
            <a:extLst>
              <a:ext uri="{FF2B5EF4-FFF2-40B4-BE49-F238E27FC236}">
                <a16:creationId xmlns:a16="http://schemas.microsoft.com/office/drawing/2014/main" id="{B5A67279-909C-418F-8C02-559A0A47A506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1173651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4. RESTful API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设计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9DD73B-0F21-4D09-A94C-727217846D99}"/>
              </a:ext>
            </a:extLst>
          </p:cNvPr>
          <p:cNvSpPr txBox="1"/>
          <p:nvPr/>
        </p:nvSpPr>
        <p:spPr>
          <a:xfrm>
            <a:off x="666751" y="1821351"/>
            <a:ext cx="4819650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遵循</a:t>
            </a:r>
            <a:r>
              <a:rPr lang="en-US" altLang="zh-CN" b="1" dirty="0"/>
              <a:t>RESTful</a:t>
            </a:r>
            <a:r>
              <a:rPr lang="zh-CN" altLang="en-US" b="1" dirty="0"/>
              <a:t>设计原则</a:t>
            </a:r>
            <a:r>
              <a:rPr lang="zh-CN" altLang="en-US" dirty="0"/>
              <a:t>，使前后端交互更加清晰和高效。使用标准的</a:t>
            </a:r>
            <a:r>
              <a:rPr lang="en-US" altLang="zh-CN" dirty="0"/>
              <a:t>HTTP</a:t>
            </a:r>
            <a:r>
              <a:rPr lang="zh-CN" altLang="en-US" dirty="0"/>
              <a:t>方法（</a:t>
            </a:r>
            <a:r>
              <a:rPr lang="en-US" altLang="zh-CN" dirty="0"/>
              <a:t>GET</a:t>
            </a:r>
            <a:r>
              <a:rPr lang="zh-CN" altLang="en-US" dirty="0"/>
              <a:t>、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PUT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）对应相关操作。设计清晰的</a:t>
            </a:r>
            <a:r>
              <a:rPr lang="en-US" altLang="zh-CN" dirty="0"/>
              <a:t>URL</a:t>
            </a:r>
            <a:r>
              <a:rPr lang="zh-CN" altLang="en-US" dirty="0"/>
              <a:t>结构，反映资源之间的关系。利用状态码传达操作结果，增强接口的可理解性。</a:t>
            </a:r>
          </a:p>
        </p:txBody>
      </p:sp>
      <p:pic>
        <p:nvPicPr>
          <p:cNvPr id="1026" name="Picture 2" descr="rest-api">
            <a:extLst>
              <a:ext uri="{FF2B5EF4-FFF2-40B4-BE49-F238E27FC236}">
                <a16:creationId xmlns:a16="http://schemas.microsoft.com/office/drawing/2014/main" id="{485C2F42-6FCD-420C-B2C3-EDD2F1047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" t="22060" r="7900" b="14667"/>
          <a:stretch/>
        </p:blipFill>
        <p:spPr bwMode="auto">
          <a:xfrm>
            <a:off x="5752408" y="1335967"/>
            <a:ext cx="5772842" cy="294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标题 3">
            <a:extLst>
              <a:ext uri="{FF2B5EF4-FFF2-40B4-BE49-F238E27FC236}">
                <a16:creationId xmlns:a16="http://schemas.microsoft.com/office/drawing/2014/main" id="{08EA515E-579F-4A8A-A405-508D0F341484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6751" y="4158378"/>
            <a:ext cx="724696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可扩展性和可维护性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FA32B5-564A-412C-B710-DB8DD489ABCA}"/>
              </a:ext>
            </a:extLst>
          </p:cNvPr>
          <p:cNvSpPr txBox="1"/>
          <p:nvPr/>
        </p:nvSpPr>
        <p:spPr>
          <a:xfrm>
            <a:off x="666750" y="4815254"/>
            <a:ext cx="7246965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设计系统时考虑未来的扩展需求和维护便利性。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代码规范</a:t>
            </a:r>
            <a:r>
              <a:rPr lang="zh-CN" altLang="en-US" dirty="0"/>
              <a:t>：遵循统一的编码规范和最佳实践，确保代码一致性。</a:t>
            </a: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/>
              <a:t>文档化</a:t>
            </a:r>
            <a:r>
              <a:rPr lang="zh-CN" altLang="en-US" dirty="0"/>
              <a:t>：编写详细的代码文档和</a:t>
            </a:r>
            <a:r>
              <a:rPr lang="en-US" altLang="zh-CN" dirty="0"/>
              <a:t>API</a:t>
            </a:r>
            <a:r>
              <a:rPr lang="zh-CN" altLang="en-US" dirty="0"/>
              <a:t>文档，方便团队协作。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985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143001" y="2644169"/>
            <a:ext cx="203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02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548" y="2127445"/>
            <a:ext cx="2992938" cy="26031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8E0A7E8-E9DE-1B42-34D6-52F464384F95}"/>
              </a:ext>
            </a:extLst>
          </p:cNvPr>
          <p:cNvSpPr txBox="1"/>
          <p:nvPr/>
        </p:nvSpPr>
        <p:spPr>
          <a:xfrm>
            <a:off x="4427527" y="2627722"/>
            <a:ext cx="7764473" cy="141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技术选型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Technology Selection</a:t>
            </a:r>
          </a:p>
        </p:txBody>
      </p:sp>
    </p:spTree>
    <p:extLst>
      <p:ext uri="{BB962C8B-B14F-4D97-AF65-F5344CB8AC3E}">
        <p14:creationId xmlns:p14="http://schemas.microsoft.com/office/powerpoint/2010/main" val="20633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技术选型 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|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Technology Selection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473AF49-80DD-434F-AC56-D1212F975C65}"/>
              </a:ext>
            </a:extLst>
          </p:cNvPr>
          <p:cNvSpPr/>
          <p:nvPr/>
        </p:nvSpPr>
        <p:spPr>
          <a:xfrm>
            <a:off x="8793957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74696E-E0F0-4F16-AF54-276E64D78F3D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E07EE0A-4616-4E65-AA80-E1CE7C92350B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9108946-D2C4-4C22-A424-E853F0AF2D71}"/>
              </a:ext>
            </a:extLst>
          </p:cNvPr>
          <p:cNvSpPr/>
          <p:nvPr/>
        </p:nvSpPr>
        <p:spPr>
          <a:xfrm>
            <a:off x="10215562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7186C64-4AA7-405F-BAEE-09A01148C7EE}"/>
              </a:ext>
            </a:extLst>
          </p:cNvPr>
          <p:cNvSpPr/>
          <p:nvPr/>
        </p:nvSpPr>
        <p:spPr>
          <a:xfrm>
            <a:off x="1068943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334FA93-6244-4F01-9C91-3F9905973F73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050" name="Picture 2" descr="Vue.js history. Vue.js is an easy-to-use web app… | by MadhushaPrasad |  Medium">
            <a:extLst>
              <a:ext uri="{FF2B5EF4-FFF2-40B4-BE49-F238E27FC236}">
                <a16:creationId xmlns:a16="http://schemas.microsoft.com/office/drawing/2014/main" id="{2D40CDA6-68F4-4AEC-B28C-8EE7E3122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7" t="24206" r="4033" b="17344"/>
          <a:stretch/>
        </p:blipFill>
        <p:spPr bwMode="auto">
          <a:xfrm>
            <a:off x="2080023" y="1415291"/>
            <a:ext cx="1995721" cy="759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ML - Wikipedia">
            <a:extLst>
              <a:ext uri="{FF2B5EF4-FFF2-40B4-BE49-F238E27FC236}">
                <a16:creationId xmlns:a16="http://schemas.microsoft.com/office/drawing/2014/main" id="{9811168E-A4B0-40BA-AAB8-A4B548EF9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745" y="12272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SS - NamuWiki">
            <a:extLst>
              <a:ext uri="{FF2B5EF4-FFF2-40B4-BE49-F238E27FC236}">
                <a16:creationId xmlns:a16="http://schemas.microsoft.com/office/drawing/2014/main" id="{C9786C41-5057-4EA1-BD12-60D765A9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067" y="1236372"/>
            <a:ext cx="76449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JavaScript">
            <a:extLst>
              <a:ext uri="{FF2B5EF4-FFF2-40B4-BE49-F238E27FC236}">
                <a16:creationId xmlns:a16="http://schemas.microsoft.com/office/drawing/2014/main" id="{AA98D907-D9A4-4217-ADE0-858CA3EC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010" y="123371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Axios - Press Releases">
            <a:extLst>
              <a:ext uri="{FF2B5EF4-FFF2-40B4-BE49-F238E27FC236}">
                <a16:creationId xmlns:a16="http://schemas.microsoft.com/office/drawing/2014/main" id="{B251E5F7-1C62-4B49-9AAF-77C5CA624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12178" r="4128" b="15313"/>
          <a:stretch/>
        </p:blipFill>
        <p:spPr bwMode="auto">
          <a:xfrm>
            <a:off x="5025465" y="3007107"/>
            <a:ext cx="2072487" cy="53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GitHub - ElemeFE/element: A Vue.js 2.0 UI Toolkit for Web">
            <a:extLst>
              <a:ext uri="{FF2B5EF4-FFF2-40B4-BE49-F238E27FC236}">
                <a16:creationId xmlns:a16="http://schemas.microsoft.com/office/drawing/2014/main" id="{6EFDC94E-7DA8-4DF3-8DFD-CA09A2B7F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27" y="1425189"/>
            <a:ext cx="2736921" cy="72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GitHub - EhteshamKhan12/spring-boot: N-tier application using rest-API java  spring-boot backed by PostgreSQL">
            <a:extLst>
              <a:ext uri="{FF2B5EF4-FFF2-40B4-BE49-F238E27FC236}">
                <a16:creationId xmlns:a16="http://schemas.microsoft.com/office/drawing/2014/main" id="{4B798E1E-A385-4AC3-A5E0-E8CBAB02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31" y="2772641"/>
            <a:ext cx="3674517" cy="96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品牌指南| webpack 中文文档| webpack中文文档| webpack中文网">
            <a:extLst>
              <a:ext uri="{FF2B5EF4-FFF2-40B4-BE49-F238E27FC236}">
                <a16:creationId xmlns:a16="http://schemas.microsoft.com/office/drawing/2014/main" id="{F19493A1-6A3E-4500-84C9-410B413EE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" t="19763" r="9197" b="23050"/>
          <a:stretch/>
        </p:blipFill>
        <p:spPr bwMode="auto">
          <a:xfrm>
            <a:off x="3068883" y="5630713"/>
            <a:ext cx="3005582" cy="82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Docker Logo, symbol, meaning, history, PNG, brand">
            <a:extLst>
              <a:ext uri="{FF2B5EF4-FFF2-40B4-BE49-F238E27FC236}">
                <a16:creationId xmlns:a16="http://schemas.microsoft.com/office/drawing/2014/main" id="{710D914B-99F6-425F-BFD1-647A50428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3" b="23933"/>
          <a:stretch/>
        </p:blipFill>
        <p:spPr bwMode="auto">
          <a:xfrm>
            <a:off x="7339964" y="5603005"/>
            <a:ext cx="2571429" cy="8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标题 3">
            <a:extLst>
              <a:ext uri="{FF2B5EF4-FFF2-40B4-BE49-F238E27FC236}">
                <a16:creationId xmlns:a16="http://schemas.microsoft.com/office/drawing/2014/main" id="{578CE3C6-7E51-48AE-8375-AC72A50CFDB3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2" y="1057276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前端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6" name="标题 3">
            <a:extLst>
              <a:ext uri="{FF2B5EF4-FFF2-40B4-BE49-F238E27FC236}">
                <a16:creationId xmlns:a16="http://schemas.microsoft.com/office/drawing/2014/main" id="{8CEEB619-654F-486A-86A9-73DE02C1A6F4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66752" y="251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后端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7" name="标题 3">
            <a:extLst>
              <a:ext uri="{FF2B5EF4-FFF2-40B4-BE49-F238E27FC236}">
                <a16:creationId xmlns:a16="http://schemas.microsoft.com/office/drawing/2014/main" id="{716282F6-9F6A-4D0D-877B-113F2959E5C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66752" y="539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部署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0" name="标题 3">
            <a:extLst>
              <a:ext uri="{FF2B5EF4-FFF2-40B4-BE49-F238E27FC236}">
                <a16:creationId xmlns:a16="http://schemas.microsoft.com/office/drawing/2014/main" id="{42DD6D9E-DC31-46F9-91AF-3F6956DFE32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666752" y="3959549"/>
            <a:ext cx="1452328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46070FB-860C-4BBD-90F1-118E6427C8FF}"/>
              </a:ext>
            </a:extLst>
          </p:cNvPr>
          <p:cNvCxnSpPr>
            <a:cxnSpLocks/>
          </p:cNvCxnSpPr>
          <p:nvPr/>
        </p:nvCxnSpPr>
        <p:spPr>
          <a:xfrm>
            <a:off x="666751" y="2483581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839A60B-D07A-4B6D-8160-ABF6CC900A2B}"/>
              </a:ext>
            </a:extLst>
          </p:cNvPr>
          <p:cNvCxnSpPr>
            <a:cxnSpLocks/>
          </p:cNvCxnSpPr>
          <p:nvPr/>
        </p:nvCxnSpPr>
        <p:spPr>
          <a:xfrm>
            <a:off x="666751" y="3976933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A99F923-3366-4F62-A6EA-7FE3261AA338}"/>
              </a:ext>
            </a:extLst>
          </p:cNvPr>
          <p:cNvCxnSpPr>
            <a:cxnSpLocks/>
          </p:cNvCxnSpPr>
          <p:nvPr/>
        </p:nvCxnSpPr>
        <p:spPr>
          <a:xfrm>
            <a:off x="666751" y="5399549"/>
            <a:ext cx="108584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C1CFCEFC-0536-4394-8EB5-1361D33C01D7}"/>
              </a:ext>
            </a:extLst>
          </p:cNvPr>
          <p:cNvGrpSpPr/>
          <p:nvPr/>
        </p:nvGrpSpPr>
        <p:grpSpPr>
          <a:xfrm>
            <a:off x="2119080" y="2712437"/>
            <a:ext cx="2153607" cy="1075106"/>
            <a:chOff x="2173014" y="2674639"/>
            <a:chExt cx="2153607" cy="1075106"/>
          </a:xfrm>
        </p:grpSpPr>
        <p:pic>
          <p:nvPicPr>
            <p:cNvPr id="2074" name="Picture 26" descr="Java - 維基百科，自由的百科全書">
              <a:extLst>
                <a:ext uri="{FF2B5EF4-FFF2-40B4-BE49-F238E27FC236}">
                  <a16:creationId xmlns:a16="http://schemas.microsoft.com/office/drawing/2014/main" id="{8031A54B-E030-470B-87EC-034A3D4B79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6" t="4771" r="21814" b="33334"/>
            <a:stretch/>
          </p:blipFill>
          <p:spPr bwMode="auto">
            <a:xfrm>
              <a:off x="2173014" y="2674639"/>
              <a:ext cx="949803" cy="107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6" descr="Java - 維基百科，自由的百科全書">
              <a:extLst>
                <a:ext uri="{FF2B5EF4-FFF2-40B4-BE49-F238E27FC236}">
                  <a16:creationId xmlns:a16="http://schemas.microsoft.com/office/drawing/2014/main" id="{F79ED4EC-9D37-417B-82BB-17166FA09D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06" t="68425" r="21814" b="4869"/>
            <a:stretch/>
          </p:blipFill>
          <p:spPr bwMode="auto">
            <a:xfrm>
              <a:off x="3166403" y="3016959"/>
              <a:ext cx="1160218" cy="566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04EAF96-F163-4717-890A-E30C78149FB6}"/>
              </a:ext>
            </a:extLst>
          </p:cNvPr>
          <p:cNvGrpSpPr/>
          <p:nvPr/>
        </p:nvGrpSpPr>
        <p:grpSpPr>
          <a:xfrm>
            <a:off x="4739804" y="4187679"/>
            <a:ext cx="3885875" cy="1033815"/>
            <a:chOff x="6464625" y="4162641"/>
            <a:chExt cx="3885875" cy="103381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C10C3E0-8EB2-47F9-98D4-4AB7437DE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464625" y="4162641"/>
              <a:ext cx="3885875" cy="103381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80DF9AA-F077-400C-A8DE-BDF1B1F7E6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54868"/>
            <a:stretch/>
          </p:blipFill>
          <p:spPr>
            <a:xfrm>
              <a:off x="7668232" y="4326208"/>
              <a:ext cx="2452355" cy="725806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41F1950-A85D-4797-A8B3-111FE5AAE4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25530" t="45826" r="28108"/>
            <a:stretch/>
          </p:blipFill>
          <p:spPr>
            <a:xfrm>
              <a:off x="6682742" y="4332455"/>
              <a:ext cx="947167" cy="725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07185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1146</Words>
  <Application>Microsoft Office PowerPoint</Application>
  <PresentationFormat>宽屏</PresentationFormat>
  <Paragraphs>170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Wingdings</vt:lpstr>
      <vt:lpstr>等线</vt:lpstr>
      <vt:lpstr>Cascadia Code</vt:lpstr>
      <vt:lpstr>Arial</vt:lpstr>
      <vt:lpstr>微软雅黑</vt:lpstr>
      <vt:lpstr>1_Office 主题​​</vt:lpstr>
      <vt:lpstr>智慧幕墙：数据集管理平台系统架构与实现 System Architecture and Implementation of Intelligent Curtain Wall Dataset Management Platform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智慧幕墙：数据集管理平台系统架构与实现 System Architecture and Implementation of Intelligent Curtain Wall Dataset Management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三维图像传感器信号增强网络的轻量化方法 Lightweight Method for 3D Image Sensor Signal Enhancement Network</dc:title>
  <dc:creator>Minmus Lin</dc:creator>
  <cp:lastModifiedBy>Lin Minmus</cp:lastModifiedBy>
  <cp:revision>26</cp:revision>
  <dcterms:created xsi:type="dcterms:W3CDTF">2024-04-26T08:38:38Z</dcterms:created>
  <dcterms:modified xsi:type="dcterms:W3CDTF">2024-12-11T10:15:14Z</dcterms:modified>
</cp:coreProperties>
</file>