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73" r:id="rId2"/>
    <p:sldId id="284" r:id="rId3"/>
    <p:sldId id="274" r:id="rId4"/>
    <p:sldId id="285" r:id="rId5"/>
    <p:sldId id="286" r:id="rId6"/>
    <p:sldId id="287" r:id="rId7"/>
    <p:sldId id="288" r:id="rId8"/>
    <p:sldId id="293" r:id="rId9"/>
    <p:sldId id="290" r:id="rId10"/>
    <p:sldId id="296" r:id="rId11"/>
    <p:sldId id="292" r:id="rId12"/>
    <p:sldId id="297" r:id="rId13"/>
    <p:sldId id="279" r:id="rId14"/>
  </p:sldIdLst>
  <p:sldSz cx="12192000" cy="6858000"/>
  <p:notesSz cx="6858000" cy="9144000"/>
  <p:embeddedFontLst>
    <p:embeddedFont>
      <p:font typeface="钉钉进步体" panose="00020600040101010101" pitchFamily="18" charset="-122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0"/>
  </p:normalViewPr>
  <p:slideViewPr>
    <p:cSldViewPr snapToGrid="0">
      <p:cViewPr>
        <p:scale>
          <a:sx n="100" d="100"/>
          <a:sy n="100" d="100"/>
        </p:scale>
        <p:origin x="258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8C0B-E7A1-4E81-AB6F-6479A52F298B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7FEF-E4FC-4DC9-B4DC-A4589F3A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2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/>
          <a:srcRect l="14939" t="-331" r="309" b="27609"/>
          <a:stretch>
            <a:fillRect/>
          </a:stretch>
        </p:blipFill>
        <p:spPr>
          <a:xfrm>
            <a:off x="0" y="4925961"/>
            <a:ext cx="2251587" cy="19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130199"/>
            <a:ext cx="6105427" cy="11301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70"/>
            <a:ext cx="2768863" cy="281576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70515" y="1130300"/>
            <a:ext cx="8249973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139756 h 4508626"/>
              <a:gd name="connsiteX3-7" fmla="*/ 6762786 w 6826313"/>
              <a:gd name="connsiteY3-8" fmla="*/ 2363957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01324 h 4508626"/>
              <a:gd name="connsiteX3-39" fmla="*/ 6762786 w 6826313"/>
              <a:gd name="connsiteY3-40" fmla="*/ 2363957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01324 h 4508626"/>
              <a:gd name="connsiteX3-75" fmla="*/ 6762786 w 6826313"/>
              <a:gd name="connsiteY3-76" fmla="*/ 2363957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544311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01324 h 4508626"/>
              <a:gd name="connsiteX3-111" fmla="*/ 6762786 w 6826313"/>
              <a:gd name="connsiteY3-112" fmla="*/ 2363957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544311 h 4508626"/>
              <a:gd name="connsiteX14-133" fmla="*/ 6821059 w 6826313"/>
              <a:gd name="connsiteY14-134" fmla="*/ 3600361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26313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01324"/>
                </a:lnTo>
                <a:cubicBezTo>
                  <a:pt x="6805137" y="2401324"/>
                  <a:pt x="6783962" y="2363957"/>
                  <a:pt x="6762786" y="2363957"/>
                </a:cubicBez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544311"/>
                </a:lnTo>
                <a:lnTo>
                  <a:pt x="6821059" y="3600361"/>
                </a:lnTo>
                <a:cubicBezTo>
                  <a:pt x="6822810" y="3903116"/>
                  <a:pt x="6824562" y="4205871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631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36379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91770"/>
            <a:ext cx="4588562" cy="53723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618502"/>
            <a:ext cx="4588562" cy="10194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1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9976833">
            <a:off x="677043" y="138257"/>
            <a:ext cx="6581166" cy="6581166"/>
            <a:chOff x="1337912" y="7055318"/>
            <a:chExt cx="4273616" cy="4273616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2701" r="2778" b="2973"/>
            <a:stretch>
              <a:fillRect/>
            </a:stretch>
          </p:blipFill>
          <p:spPr>
            <a:xfrm>
              <a:off x="1337912" y="7064942"/>
              <a:ext cx="4273616" cy="4254367"/>
            </a:xfrm>
            <a:prstGeom prst="ellipse">
              <a:avLst/>
            </a:prstGeom>
          </p:spPr>
        </p:pic>
        <p:sp>
          <p:nvSpPr>
            <p:cNvPr id="13" name="椭圆 12"/>
            <p:cNvSpPr/>
            <p:nvPr userDrawn="1"/>
          </p:nvSpPr>
          <p:spPr>
            <a:xfrm>
              <a:off x="1337912" y="7055317"/>
              <a:ext cx="4273616" cy="4273616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391494"/>
            <a:ext cx="5134992" cy="71986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恳请指正</a:t>
            </a:r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62047" y="1130300"/>
            <a:ext cx="8258441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476058 h 4508626"/>
              <a:gd name="connsiteX3-7" fmla="*/ 6762786 w 6826313"/>
              <a:gd name="connsiteY3-8" fmla="*/ 2139756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76058 h 4508626"/>
              <a:gd name="connsiteX3-39" fmla="*/ 6762786 w 6826313"/>
              <a:gd name="connsiteY3-40" fmla="*/ 2455298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76058 h 4508626"/>
              <a:gd name="connsiteX3-75" fmla="*/ 6762786 w 6826313"/>
              <a:gd name="connsiteY3-76" fmla="*/ 2476058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756057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76058 h 4508626"/>
              <a:gd name="connsiteX3-111" fmla="*/ 6762786 w 6826313"/>
              <a:gd name="connsiteY3-112" fmla="*/ 2476058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403147 h 4508626"/>
              <a:gd name="connsiteX14-133" fmla="*/ 6826313 w 6826313"/>
              <a:gd name="connsiteY14-134" fmla="*/ 3756057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  <a:gd name="connsiteX0-141" fmla="*/ 6762786 w 6829816"/>
              <a:gd name="connsiteY0-142" fmla="*/ 1876457 h 4508626"/>
              <a:gd name="connsiteX1-143" fmla="*/ 6826313 w 6829816"/>
              <a:gd name="connsiteY1-144" fmla="*/ 1876457 h 4508626"/>
              <a:gd name="connsiteX2-145" fmla="*/ 6826313 w 6829816"/>
              <a:gd name="connsiteY2-146" fmla="*/ 2476058 h 4508626"/>
              <a:gd name="connsiteX3-147" fmla="*/ 6762786 w 6829816"/>
              <a:gd name="connsiteY3-148" fmla="*/ 2476058 h 4508626"/>
              <a:gd name="connsiteX4-149" fmla="*/ 6762786 w 6829816"/>
              <a:gd name="connsiteY4-150" fmla="*/ 1876457 h 4508626"/>
              <a:gd name="connsiteX5-151" fmla="*/ 0 w 6829816"/>
              <a:gd name="connsiteY5-152" fmla="*/ 0 h 4508626"/>
              <a:gd name="connsiteX6-153" fmla="*/ 6826313 w 6829816"/>
              <a:gd name="connsiteY6-154" fmla="*/ 0 h 4508626"/>
              <a:gd name="connsiteX7-155" fmla="*/ 6826313 w 6829816"/>
              <a:gd name="connsiteY7-156" fmla="*/ 959382 h 4508626"/>
              <a:gd name="connsiteX8-157" fmla="*/ 6762786 w 6829816"/>
              <a:gd name="connsiteY8-158" fmla="*/ 959382 h 4508626"/>
              <a:gd name="connsiteX9-159" fmla="*/ 6762786 w 6829816"/>
              <a:gd name="connsiteY9-160" fmla="*/ 63527 h 4508626"/>
              <a:gd name="connsiteX10-161" fmla="*/ 63527 w 6829816"/>
              <a:gd name="connsiteY10-162" fmla="*/ 63527 h 4508626"/>
              <a:gd name="connsiteX11-163" fmla="*/ 63527 w 6829816"/>
              <a:gd name="connsiteY11-164" fmla="*/ 4445099 h 4508626"/>
              <a:gd name="connsiteX12-165" fmla="*/ 6762786 w 6829816"/>
              <a:gd name="connsiteY12-166" fmla="*/ 4445099 h 4508626"/>
              <a:gd name="connsiteX13-167" fmla="*/ 6762786 w 6829816"/>
              <a:gd name="connsiteY13-168" fmla="*/ 3403147 h 4508626"/>
              <a:gd name="connsiteX14-169" fmla="*/ 6829816 w 6829816"/>
              <a:gd name="connsiteY14-170" fmla="*/ 3415603 h 4508626"/>
              <a:gd name="connsiteX15-171" fmla="*/ 6826313 w 6829816"/>
              <a:gd name="connsiteY15-172" fmla="*/ 4508626 h 4508626"/>
              <a:gd name="connsiteX16-173" fmla="*/ 0 w 6829816"/>
              <a:gd name="connsiteY16-174" fmla="*/ 4508626 h 4508626"/>
              <a:gd name="connsiteX17-175" fmla="*/ 0 w 6829816"/>
              <a:gd name="connsiteY17-176" fmla="*/ 0 h 4508626"/>
              <a:gd name="connsiteX0-177" fmla="*/ 6762786 w 6833319"/>
              <a:gd name="connsiteY0-178" fmla="*/ 1876457 h 4508626"/>
              <a:gd name="connsiteX1-179" fmla="*/ 6826313 w 6833319"/>
              <a:gd name="connsiteY1-180" fmla="*/ 1876457 h 4508626"/>
              <a:gd name="connsiteX2-181" fmla="*/ 6826313 w 6833319"/>
              <a:gd name="connsiteY2-182" fmla="*/ 2476058 h 4508626"/>
              <a:gd name="connsiteX3-183" fmla="*/ 6762786 w 6833319"/>
              <a:gd name="connsiteY3-184" fmla="*/ 2476058 h 4508626"/>
              <a:gd name="connsiteX4-185" fmla="*/ 6762786 w 6833319"/>
              <a:gd name="connsiteY4-186" fmla="*/ 1876457 h 4508626"/>
              <a:gd name="connsiteX5-187" fmla="*/ 0 w 6833319"/>
              <a:gd name="connsiteY5-188" fmla="*/ 0 h 4508626"/>
              <a:gd name="connsiteX6-189" fmla="*/ 6826313 w 6833319"/>
              <a:gd name="connsiteY6-190" fmla="*/ 0 h 4508626"/>
              <a:gd name="connsiteX7-191" fmla="*/ 6826313 w 6833319"/>
              <a:gd name="connsiteY7-192" fmla="*/ 959382 h 4508626"/>
              <a:gd name="connsiteX8-193" fmla="*/ 6762786 w 6833319"/>
              <a:gd name="connsiteY8-194" fmla="*/ 959382 h 4508626"/>
              <a:gd name="connsiteX9-195" fmla="*/ 6762786 w 6833319"/>
              <a:gd name="connsiteY9-196" fmla="*/ 63527 h 4508626"/>
              <a:gd name="connsiteX10-197" fmla="*/ 63527 w 6833319"/>
              <a:gd name="connsiteY10-198" fmla="*/ 63527 h 4508626"/>
              <a:gd name="connsiteX11-199" fmla="*/ 63527 w 6833319"/>
              <a:gd name="connsiteY11-200" fmla="*/ 4445099 h 4508626"/>
              <a:gd name="connsiteX12-201" fmla="*/ 6762786 w 6833319"/>
              <a:gd name="connsiteY12-202" fmla="*/ 4445099 h 4508626"/>
              <a:gd name="connsiteX13-203" fmla="*/ 6762786 w 6833319"/>
              <a:gd name="connsiteY13-204" fmla="*/ 3403147 h 4508626"/>
              <a:gd name="connsiteX14-205" fmla="*/ 6833319 w 6833319"/>
              <a:gd name="connsiteY14-206" fmla="*/ 3394844 h 4508626"/>
              <a:gd name="connsiteX15-207" fmla="*/ 6826313 w 6833319"/>
              <a:gd name="connsiteY15-208" fmla="*/ 4508626 h 4508626"/>
              <a:gd name="connsiteX16-209" fmla="*/ 0 w 6833319"/>
              <a:gd name="connsiteY16-210" fmla="*/ 4508626 h 4508626"/>
              <a:gd name="connsiteX17-211" fmla="*/ 0 w 6833319"/>
              <a:gd name="connsiteY17-212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33319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76058"/>
                </a:lnTo>
                <a:lnTo>
                  <a:pt x="6762786" y="2476058"/>
                </a:ln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403147"/>
                </a:lnTo>
                <a:lnTo>
                  <a:pt x="6833319" y="3394844"/>
                </a:lnTo>
                <a:cubicBezTo>
                  <a:pt x="6832151" y="3759185"/>
                  <a:pt x="6827481" y="4144285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69"/>
            <a:ext cx="2768863" cy="310527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24007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8812" y="365126"/>
            <a:ext cx="10874375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812" y="1129287"/>
            <a:ext cx="1087437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38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6"/>
            <a:ext cx="2922587" cy="37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58813" y="1052514"/>
            <a:ext cx="10874375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5826" y="2014442"/>
            <a:ext cx="10211062" cy="12046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基于 </a:t>
            </a:r>
            <a:r>
              <a:rPr lang="en-US" altLang="zh-CN" sz="3200" b="1" dirty="0">
                <a:effectLst/>
                <a:latin typeface="+mj-lt"/>
                <a:ea typeface="微软雅黑" panose="020B0503020204020204" pitchFamily="34" charset="-122"/>
              </a:rPr>
              <a:t>Hyperledger Fabric </a:t>
            </a: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的蜂蜜产品供应链溯源系统</a:t>
            </a:r>
            <a:br>
              <a:rPr lang="en-US" altLang="zh-CN" sz="2400" b="1" dirty="0">
                <a:effectLst/>
                <a:latin typeface="+mj-lt"/>
                <a:ea typeface="微软雅黑" panose="020B0503020204020204" pitchFamily="34" charset="-122"/>
              </a:rPr>
            </a:b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Honey Product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upply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hain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raceability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ystem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ased on Hyperledger Fabric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80170B-635B-79B8-6B08-145F5391354C}"/>
              </a:ext>
            </a:extLst>
          </p:cNvPr>
          <p:cNvSpPr txBox="1">
            <a:spLocks/>
          </p:cNvSpPr>
          <p:nvPr/>
        </p:nvSpPr>
        <p:spPr>
          <a:xfrm>
            <a:off x="2155028" y="3914775"/>
            <a:ext cx="4446432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项目成员：林继申、陈语妍、杜天乐、刘淑仪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吴婉宁、赵思源、徐俊逸、吴昊泽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5A4B498-0E92-2F56-6357-4353DEB0E74C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16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37EE28-4D23-47A0-9D25-3CADCECD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46" y="462219"/>
            <a:ext cx="2330180" cy="5603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68B921-7E9B-4BE6-A943-77FE8EBB703B}"/>
              </a:ext>
            </a:extLst>
          </p:cNvPr>
          <p:cNvSpPr txBox="1"/>
          <p:nvPr/>
        </p:nvSpPr>
        <p:spPr>
          <a:xfrm>
            <a:off x="1" y="0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https://github.com/MinmusLin/Miel_Link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Features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4316F6-B71F-49B1-A065-9250E28FEB30}"/>
              </a:ext>
            </a:extLst>
          </p:cNvPr>
          <p:cNvSpPr txBox="1"/>
          <p:nvPr/>
        </p:nvSpPr>
        <p:spPr>
          <a:xfrm>
            <a:off x="666752" y="1233099"/>
            <a:ext cx="6422817" cy="242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基本区块链功能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智能合约</a:t>
            </a:r>
            <a:r>
              <a:rPr lang="zh-CN" altLang="en-US" sz="1600" dirty="0"/>
              <a:t>：实现业务逻辑的自动化执行，例如产品信息录入、流转记录、质检报告上传等。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数据上链</a:t>
            </a:r>
            <a:r>
              <a:rPr lang="zh-CN" altLang="en-US" sz="1600" dirty="0"/>
              <a:t>：将关键业务数据上链，确保数据不可篡改和透明可追溯。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共识机制</a:t>
            </a:r>
            <a:r>
              <a:rPr lang="zh-CN" altLang="en-US" sz="1600" dirty="0"/>
              <a:t>：采用 </a:t>
            </a:r>
            <a:r>
              <a:rPr lang="en-US" altLang="zh-CN" sz="1600" dirty="0"/>
              <a:t>Raft </a:t>
            </a:r>
            <a:r>
              <a:rPr lang="zh-CN" altLang="en-US" sz="1600" dirty="0"/>
              <a:t>共识机制确保数据一致性。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存储账本</a:t>
            </a:r>
            <a:r>
              <a:rPr lang="zh-CN" altLang="en-US" sz="1600" dirty="0"/>
              <a:t>：记录所有交易数据，形成不可篡改的区块链账本。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身份管理</a:t>
            </a:r>
            <a:r>
              <a:rPr lang="zh-CN" altLang="en-US" sz="1600" dirty="0"/>
              <a:t>：管理参与方身份，确保数据访问权限控制。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83CA8D-12CB-42DE-9989-91AEAA3BF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43656" r="38988" b="39026"/>
          <a:stretch/>
        </p:blipFill>
        <p:spPr>
          <a:xfrm>
            <a:off x="7367609" y="1564204"/>
            <a:ext cx="4157639" cy="225631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3592D5F-1AFA-4490-A788-690A6F23853F}"/>
              </a:ext>
            </a:extLst>
          </p:cNvPr>
          <p:cNvSpPr txBox="1"/>
          <p:nvPr/>
        </p:nvSpPr>
        <p:spPr>
          <a:xfrm>
            <a:off x="666752" y="3820515"/>
            <a:ext cx="10858496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核心业务逻辑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溯源功能</a:t>
            </a:r>
            <a:r>
              <a:rPr lang="zh-CN" altLang="en-US" sz="1600" dirty="0"/>
              <a:t>：实现从原材料到成品的全流程追溯，用户可通过产品唯一标识码查询产品信息、流转记录、质检报告等。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87AC42-5E42-4672-968E-34DF0388A466}"/>
              </a:ext>
            </a:extLst>
          </p:cNvPr>
          <p:cNvSpPr txBox="1"/>
          <p:nvPr/>
        </p:nvSpPr>
        <p:spPr>
          <a:xfrm>
            <a:off x="666752" y="4745938"/>
            <a:ext cx="10858496" cy="176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扩展业务逻辑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召回机制</a:t>
            </a:r>
            <a:r>
              <a:rPr lang="zh-CN" altLang="en-US" sz="1600" dirty="0"/>
              <a:t>：当某个环节出现质量问题时，系统自动终止后续流程，并对已流转的产品实施召回。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全流程质量检测</a:t>
            </a:r>
            <a:r>
              <a:rPr lang="zh-CN" altLang="en-US" sz="1600" dirty="0"/>
              <a:t>：将质检报告等文件存储在 </a:t>
            </a:r>
            <a:r>
              <a:rPr lang="en-US" altLang="zh-CN" sz="1600" dirty="0"/>
              <a:t>IPFS </a:t>
            </a:r>
            <a:r>
              <a:rPr lang="zh-CN" altLang="en-US" sz="1600" dirty="0"/>
              <a:t>上，确保文件安全性和可访问性。</a:t>
            </a:r>
            <a:endParaRPr lang="en-US" altLang="zh-CN" sz="1600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生成二维码溯源报告</a:t>
            </a:r>
            <a:r>
              <a:rPr lang="zh-CN" altLang="en-US" sz="1600" dirty="0"/>
              <a:t>：根据用户查询的产品信息，生成二维码溯源报告，并支持分享。</a:t>
            </a:r>
            <a:endParaRPr lang="en-US" altLang="zh-CN" sz="1600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模拟物流追踪</a:t>
            </a:r>
            <a:r>
              <a:rPr lang="zh-CN" altLang="en-US" sz="1600" dirty="0"/>
              <a:t>：模拟产品在物流环节的流转过程，并调用地图接口实时展示物流轨迹。</a:t>
            </a:r>
            <a:endParaRPr lang="en-US" altLang="zh-CN" sz="1600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6D83E11-49F2-4070-A55D-8ECD3AA8A0F9}"/>
              </a:ext>
            </a:extLst>
          </p:cNvPr>
          <p:cNvSpPr/>
          <p:nvPr/>
        </p:nvSpPr>
        <p:spPr>
          <a:xfrm>
            <a:off x="2224997" y="4830998"/>
            <a:ext cx="312463" cy="297317"/>
          </a:xfrm>
          <a:custGeom>
            <a:avLst/>
            <a:gdLst>
              <a:gd name="T0" fmla="*/ 6202 w 13838"/>
              <a:gd name="T1" fmla="*/ 597 h 13166"/>
              <a:gd name="T2" fmla="*/ 4569 w 13838"/>
              <a:gd name="T3" fmla="*/ 3907 h 13166"/>
              <a:gd name="T4" fmla="*/ 917 w 13838"/>
              <a:gd name="T5" fmla="*/ 4439 h 13166"/>
              <a:gd name="T6" fmla="*/ 475 w 13838"/>
              <a:gd name="T7" fmla="*/ 5804 h 13166"/>
              <a:gd name="T8" fmla="*/ 3117 w 13838"/>
              <a:gd name="T9" fmla="*/ 8379 h 13166"/>
              <a:gd name="T10" fmla="*/ 2492 w 13838"/>
              <a:gd name="T11" fmla="*/ 12016 h 13166"/>
              <a:gd name="T12" fmla="*/ 3652 w 13838"/>
              <a:gd name="T13" fmla="*/ 12858 h 13166"/>
              <a:gd name="T14" fmla="*/ 6919 w 13838"/>
              <a:gd name="T15" fmla="*/ 11141 h 13166"/>
              <a:gd name="T16" fmla="*/ 10186 w 13838"/>
              <a:gd name="T17" fmla="*/ 12858 h 13166"/>
              <a:gd name="T18" fmla="*/ 11346 w 13838"/>
              <a:gd name="T19" fmla="*/ 12016 h 13166"/>
              <a:gd name="T20" fmla="*/ 10721 w 13838"/>
              <a:gd name="T21" fmla="*/ 8379 h 13166"/>
              <a:gd name="T22" fmla="*/ 13363 w 13838"/>
              <a:gd name="T23" fmla="*/ 5804 h 13166"/>
              <a:gd name="T24" fmla="*/ 12921 w 13838"/>
              <a:gd name="T25" fmla="*/ 4439 h 13166"/>
              <a:gd name="T26" fmla="*/ 9269 w 13838"/>
              <a:gd name="T27" fmla="*/ 3907 h 13166"/>
              <a:gd name="T28" fmla="*/ 7637 w 13838"/>
              <a:gd name="T29" fmla="*/ 597 h 13166"/>
              <a:gd name="T30" fmla="*/ 6202 w 13838"/>
              <a:gd name="T31" fmla="*/ 597 h 1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38" h="13166">
                <a:moveTo>
                  <a:pt x="6202" y="597"/>
                </a:moveTo>
                <a:lnTo>
                  <a:pt x="4569" y="3907"/>
                </a:lnTo>
                <a:lnTo>
                  <a:pt x="917" y="4439"/>
                </a:lnTo>
                <a:cubicBezTo>
                  <a:pt x="262" y="4534"/>
                  <a:pt x="0" y="5342"/>
                  <a:pt x="475" y="5804"/>
                </a:cubicBezTo>
                <a:lnTo>
                  <a:pt x="3117" y="8379"/>
                </a:lnTo>
                <a:lnTo>
                  <a:pt x="2492" y="12016"/>
                </a:lnTo>
                <a:cubicBezTo>
                  <a:pt x="2380" y="12673"/>
                  <a:pt x="3072" y="13166"/>
                  <a:pt x="3652" y="12858"/>
                </a:cubicBezTo>
                <a:lnTo>
                  <a:pt x="6919" y="11141"/>
                </a:lnTo>
                <a:lnTo>
                  <a:pt x="10186" y="12858"/>
                </a:lnTo>
                <a:cubicBezTo>
                  <a:pt x="10766" y="13163"/>
                  <a:pt x="11459" y="12673"/>
                  <a:pt x="11346" y="12016"/>
                </a:cubicBezTo>
                <a:lnTo>
                  <a:pt x="10721" y="8379"/>
                </a:lnTo>
                <a:lnTo>
                  <a:pt x="13363" y="5804"/>
                </a:lnTo>
                <a:cubicBezTo>
                  <a:pt x="13838" y="5342"/>
                  <a:pt x="13576" y="4534"/>
                  <a:pt x="12921" y="4439"/>
                </a:cubicBezTo>
                <a:lnTo>
                  <a:pt x="9269" y="3907"/>
                </a:lnTo>
                <a:lnTo>
                  <a:pt x="7637" y="597"/>
                </a:lnTo>
                <a:cubicBezTo>
                  <a:pt x="7344" y="7"/>
                  <a:pt x="6497" y="0"/>
                  <a:pt x="6202" y="5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/>
                <a:ea typeface="微软雅黑"/>
              </a:rPr>
              <a:t>系统展示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25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Presentation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DC4410-8F02-420F-B8FD-84186B0E35D5}"/>
              </a:ext>
            </a:extLst>
          </p:cNvPr>
          <p:cNvSpPr txBox="1"/>
          <p:nvPr/>
        </p:nvSpPr>
        <p:spPr>
          <a:xfrm>
            <a:off x="4619625" y="2654320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Try it out !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599AA7-BE68-448E-A7A5-4A30BC6E0399}"/>
              </a:ext>
            </a:extLst>
          </p:cNvPr>
          <p:cNvSpPr txBox="1"/>
          <p:nvPr/>
        </p:nvSpPr>
        <p:spPr>
          <a:xfrm>
            <a:off x="3627120" y="4113014"/>
            <a:ext cx="493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</a:rPr>
              <a:t>http://43.156.142.179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0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64C7AAB-5F8B-F356-A714-5ACDCEE7330E}"/>
              </a:ext>
            </a:extLst>
          </p:cNvPr>
          <p:cNvSpPr txBox="1">
            <a:spLocks/>
          </p:cNvSpPr>
          <p:nvPr/>
        </p:nvSpPr>
        <p:spPr>
          <a:xfrm>
            <a:off x="1882171" y="2154120"/>
            <a:ext cx="4043844" cy="971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感谢聆听！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33C2E67-9F6C-41AB-85A2-44A17E5D941F}"/>
              </a:ext>
            </a:extLst>
          </p:cNvPr>
          <p:cNvSpPr txBox="1">
            <a:spLocks/>
          </p:cNvSpPr>
          <p:nvPr/>
        </p:nvSpPr>
        <p:spPr>
          <a:xfrm>
            <a:off x="546626" y="3513042"/>
            <a:ext cx="10211062" cy="1204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基于 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Hyperledger Fabric 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的蜂蜜产品供应链溯源系统</a:t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+mj-lt"/>
                <a:ea typeface="微软雅黑" panose="020B0503020204020204" pitchFamily="34" charset="-122"/>
              </a:rPr>
              <a:t>Honey Product Supply Chain Traceability System Based on Hyperledger Fabric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7083E81-6976-4789-B712-F40AA09B87F7}"/>
              </a:ext>
            </a:extLst>
          </p:cNvPr>
          <p:cNvSpPr txBox="1">
            <a:spLocks/>
          </p:cNvSpPr>
          <p:nvPr/>
        </p:nvSpPr>
        <p:spPr>
          <a:xfrm>
            <a:off x="2155028" y="5863985"/>
            <a:ext cx="4446432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项目成员：林继申、陈语妍、杜天乐、刘淑仪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吴婉宁、赵思源、徐俊逸、吴昊泽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DA4142-F420-44C3-B95F-310E0C7EB30A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16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13FC80-C5D6-45F4-A5FF-94A73C3E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46" y="462219"/>
            <a:ext cx="2330180" cy="5603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C2BB74-57CC-43A2-9372-4922B97C137D}"/>
              </a:ext>
            </a:extLst>
          </p:cNvPr>
          <p:cNvSpPr txBox="1"/>
          <p:nvPr/>
        </p:nvSpPr>
        <p:spPr>
          <a:xfrm>
            <a:off x="1" y="0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https://github.com/MinmusLin/Miel_Link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1885653" y="2818959"/>
            <a:ext cx="1973436" cy="1172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Contents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134126" y="721395"/>
            <a:ext cx="0" cy="544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98936" y="2464481"/>
            <a:ext cx="1973435" cy="1831294"/>
            <a:chOff x="3499700" y="3154849"/>
            <a:chExt cx="1107440" cy="8382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73EFFC-0B09-FA91-313E-706EE85E4A21}"/>
              </a:ext>
            </a:extLst>
          </p:cNvPr>
          <p:cNvGrpSpPr/>
          <p:nvPr/>
        </p:nvGrpSpPr>
        <p:grpSpPr>
          <a:xfrm>
            <a:off x="4939356" y="599141"/>
            <a:ext cx="5976775" cy="833690"/>
            <a:chOff x="5085129" y="793703"/>
            <a:chExt cx="5976775" cy="833690"/>
          </a:xfrm>
        </p:grpSpPr>
        <p:sp>
          <p:nvSpPr>
            <p:cNvPr id="6" name="椭圆 5"/>
            <p:cNvSpPr/>
            <p:nvPr/>
          </p:nvSpPr>
          <p:spPr>
            <a:xfrm>
              <a:off x="5085129" y="9159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66338" y="7937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项目背景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Project Background</a:t>
              </a:r>
              <a:endParaRPr kumimoji="0" lang="zh-CN" altLang="en-US" sz="16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3010AF-DD4A-98DE-70CE-AB61557C92DE}"/>
              </a:ext>
            </a:extLst>
          </p:cNvPr>
          <p:cNvGrpSpPr/>
          <p:nvPr/>
        </p:nvGrpSpPr>
        <p:grpSpPr>
          <a:xfrm>
            <a:off x="4939356" y="1797637"/>
            <a:ext cx="5976775" cy="833690"/>
            <a:chOff x="5085129" y="1898603"/>
            <a:chExt cx="5976775" cy="8336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C2460F-1A6D-B506-B1DA-3A572558FC74}"/>
                </a:ext>
              </a:extLst>
            </p:cNvPr>
            <p:cNvSpPr/>
            <p:nvPr/>
          </p:nvSpPr>
          <p:spPr>
            <a:xfrm>
              <a:off x="5085129" y="20208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7D35C7-312D-214B-D248-296BE6A5F9A9}"/>
                </a:ext>
              </a:extLst>
            </p:cNvPr>
            <p:cNvSpPr txBox="1"/>
            <p:nvPr/>
          </p:nvSpPr>
          <p:spPr>
            <a:xfrm>
              <a:off x="5866338" y="18986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技术选型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Technology Selection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77EA09-925A-5F00-AE0D-C589EF416170}"/>
              </a:ext>
            </a:extLst>
          </p:cNvPr>
          <p:cNvGrpSpPr/>
          <p:nvPr/>
        </p:nvGrpSpPr>
        <p:grpSpPr>
          <a:xfrm>
            <a:off x="4939356" y="2996133"/>
            <a:ext cx="5976775" cy="833690"/>
            <a:chOff x="5085129" y="2921209"/>
            <a:chExt cx="5976775" cy="83369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351CEEC-EF15-8BC6-9603-28B1C4D310E8}"/>
                </a:ext>
              </a:extLst>
            </p:cNvPr>
            <p:cNvSpPr/>
            <p:nvPr/>
          </p:nvSpPr>
          <p:spPr>
            <a:xfrm>
              <a:off x="5085129" y="3043463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5B15E50-E71B-7CEF-3F6E-5F2574DFC72C}"/>
                </a:ext>
              </a:extLst>
            </p:cNvPr>
            <p:cNvSpPr txBox="1"/>
            <p:nvPr/>
          </p:nvSpPr>
          <p:spPr>
            <a:xfrm>
              <a:off x="5866338" y="2921209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系统架构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Architecture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C417DD-816C-8A97-FF23-3E188E1526B8}"/>
              </a:ext>
            </a:extLst>
          </p:cNvPr>
          <p:cNvGrpSpPr/>
          <p:nvPr/>
        </p:nvGrpSpPr>
        <p:grpSpPr>
          <a:xfrm>
            <a:off x="4939356" y="4194629"/>
            <a:ext cx="5976775" cy="833690"/>
            <a:chOff x="5085129" y="4125708"/>
            <a:chExt cx="5976775" cy="8336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653703C-6629-F4B2-5872-727A3FEDF2E6}"/>
                </a:ext>
              </a:extLst>
            </p:cNvPr>
            <p:cNvSpPr/>
            <p:nvPr/>
          </p:nvSpPr>
          <p:spPr>
            <a:xfrm>
              <a:off x="5085129" y="4247962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53F5D2-62C6-A4FF-018D-C15F01932297}"/>
                </a:ext>
              </a:extLst>
            </p:cNvPr>
            <p:cNvSpPr txBox="1"/>
            <p:nvPr/>
          </p:nvSpPr>
          <p:spPr>
            <a:xfrm>
              <a:off x="5866338" y="4125708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系统功能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Features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204E49-8525-C856-A9D7-DB1FE9C6FF92}"/>
              </a:ext>
            </a:extLst>
          </p:cNvPr>
          <p:cNvGrpSpPr/>
          <p:nvPr/>
        </p:nvGrpSpPr>
        <p:grpSpPr>
          <a:xfrm>
            <a:off x="4939356" y="5393126"/>
            <a:ext cx="5976775" cy="833690"/>
            <a:chOff x="5085129" y="5267601"/>
            <a:chExt cx="5976775" cy="8336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D392E2-11A5-A328-A68C-7A4F6568A2A7}"/>
                </a:ext>
              </a:extLst>
            </p:cNvPr>
            <p:cNvSpPr/>
            <p:nvPr/>
          </p:nvSpPr>
          <p:spPr>
            <a:xfrm>
              <a:off x="5085129" y="5389855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5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49B0DE-F879-FACA-DF34-994CE16AF3EC}"/>
                </a:ext>
              </a:extLst>
            </p:cNvPr>
            <p:cNvSpPr txBox="1"/>
            <p:nvPr/>
          </p:nvSpPr>
          <p:spPr>
            <a:xfrm>
              <a:off x="5866338" y="5267601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系统展示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Presentation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项目背景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项目背景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719629-9FC5-44C8-A6BC-C8F9CB05868A}"/>
              </a:ext>
            </a:extLst>
          </p:cNvPr>
          <p:cNvSpPr txBox="1"/>
          <p:nvPr/>
        </p:nvSpPr>
        <p:spPr>
          <a:xfrm>
            <a:off x="666750" y="1563010"/>
            <a:ext cx="6636575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b="1" dirty="0"/>
              <a:t>蜂蜜行业作为传统农业的重要组成部分，近年来面临着一些挑战：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蜂蜜产品假冒伪劣现象严重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供应链信息不透明、数据篡改风险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消费者对蜂蜜产品质量的担忧</a:t>
            </a:r>
            <a:endParaRPr lang="en-US" altLang="zh-CN" sz="1600" dirty="0"/>
          </a:p>
          <a:p>
            <a:pPr algn="just">
              <a:lnSpc>
                <a:spcPct val="150000"/>
              </a:lnSpc>
              <a:spcBef>
                <a:spcPts val="4000"/>
              </a:spcBef>
              <a:spcAft>
                <a:spcPts val="1000"/>
              </a:spcAft>
            </a:pPr>
            <a:r>
              <a:rPr lang="zh-CN" altLang="en-US" b="1" dirty="0"/>
              <a:t>为了解决上述行业痛点，构建一个基于区块链技术的蜂蜜产品供应链溯源系统，具有重要的现实意义和迫切需求：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提高蜂蜜产品溯源效率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保障供应链数据真实性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增强消费者信任度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促进产业链各环节协同发展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3F86CBA-5857-4584-9755-A0C3FF3FC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40" y="5152515"/>
            <a:ext cx="2330180" cy="5603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C4436E-E259-420C-B631-BF1BE42E1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3888069"/>
            <a:ext cx="3838574" cy="1824783"/>
          </a:xfrm>
          <a:prstGeom prst="rect">
            <a:avLst/>
          </a:prstGeom>
        </p:spPr>
      </p:pic>
      <p:pic>
        <p:nvPicPr>
          <p:cNvPr id="2050" name="Picture 2" descr="New Era in Technology: Blockchain Traceability |">
            <a:extLst>
              <a:ext uri="{FF2B5EF4-FFF2-40B4-BE49-F238E27FC236}">
                <a16:creationId xmlns:a16="http://schemas.microsoft.com/office/drawing/2014/main" id="{070ECF64-F63D-43DB-B5B1-0230DF6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684159"/>
            <a:ext cx="3838574" cy="10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技术选型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Technology Selection</a:t>
            </a:r>
          </a:p>
        </p:txBody>
      </p:sp>
    </p:spTree>
    <p:extLst>
      <p:ext uri="{BB962C8B-B14F-4D97-AF65-F5344CB8AC3E}">
        <p14:creationId xmlns:p14="http://schemas.microsoft.com/office/powerpoint/2010/main" val="20633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技术选型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Technology Selection</a:t>
            </a:r>
          </a:p>
        </p:txBody>
      </p:sp>
      <p:pic>
        <p:nvPicPr>
          <p:cNvPr id="2050" name="Picture 2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2D40CDA6-68F4-4AEC-B28C-8EE7E3122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24206" r="53924" b="17344"/>
          <a:stretch/>
        </p:blipFill>
        <p:spPr bwMode="auto">
          <a:xfrm>
            <a:off x="2080024" y="1415291"/>
            <a:ext cx="914636" cy="7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9811168E-A4B0-40BA-AAB8-A4B548EF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32" y="12272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SS - NamuWiki">
            <a:extLst>
              <a:ext uri="{FF2B5EF4-FFF2-40B4-BE49-F238E27FC236}">
                <a16:creationId xmlns:a16="http://schemas.microsoft.com/office/drawing/2014/main" id="{C9786C41-5057-4EA1-BD12-60D765A9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54" y="1236372"/>
            <a:ext cx="7644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avaScript">
            <a:extLst>
              <a:ext uri="{FF2B5EF4-FFF2-40B4-BE49-F238E27FC236}">
                <a16:creationId xmlns:a16="http://schemas.microsoft.com/office/drawing/2014/main" id="{AA98D907-D9A4-4217-ADE0-858CA3EC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77" y="123371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xios - Press Releases">
            <a:extLst>
              <a:ext uri="{FF2B5EF4-FFF2-40B4-BE49-F238E27FC236}">
                <a16:creationId xmlns:a16="http://schemas.microsoft.com/office/drawing/2014/main" id="{B251E5F7-1C62-4B49-9AAF-77C5CA624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2178" r="4128" b="15313"/>
          <a:stretch/>
        </p:blipFill>
        <p:spPr bwMode="auto">
          <a:xfrm>
            <a:off x="9399981" y="3007107"/>
            <a:ext cx="2072487" cy="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- ElemeFE/element: A Vue.js 2.0 UI Toolkit for Web">
            <a:extLst>
              <a:ext uri="{FF2B5EF4-FFF2-40B4-BE49-F238E27FC236}">
                <a16:creationId xmlns:a16="http://schemas.microsoft.com/office/drawing/2014/main" id="{6EFDC94E-7DA8-4DF3-8DFD-CA09A2B7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05" y="1425189"/>
            <a:ext cx="2736921" cy="7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品牌指南| webpack 中文文档| webpack中文文档| webpack中文网">
            <a:extLst>
              <a:ext uri="{FF2B5EF4-FFF2-40B4-BE49-F238E27FC236}">
                <a16:creationId xmlns:a16="http://schemas.microsoft.com/office/drawing/2014/main" id="{F19493A1-6A3E-4500-84C9-410B413E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9763" r="9197" b="23050"/>
          <a:stretch/>
        </p:blipFill>
        <p:spPr bwMode="auto">
          <a:xfrm>
            <a:off x="2272501" y="5630713"/>
            <a:ext cx="3005582" cy="8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Docker Logo, symbol, meaning, history, PNG, brand">
            <a:extLst>
              <a:ext uri="{FF2B5EF4-FFF2-40B4-BE49-F238E27FC236}">
                <a16:creationId xmlns:a16="http://schemas.microsoft.com/office/drawing/2014/main" id="{710D914B-99F6-425F-BFD1-647A50428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23933"/>
          <a:stretch/>
        </p:blipFill>
        <p:spPr bwMode="auto">
          <a:xfrm>
            <a:off x="5883873" y="5603005"/>
            <a:ext cx="2571429" cy="8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标题 3">
            <a:extLst>
              <a:ext uri="{FF2B5EF4-FFF2-40B4-BE49-F238E27FC236}">
                <a16:creationId xmlns:a16="http://schemas.microsoft.com/office/drawing/2014/main" id="{578CE3C6-7E51-48AE-8375-AC72A50CFDB3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2" y="1057276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" name="标题 3">
            <a:extLst>
              <a:ext uri="{FF2B5EF4-FFF2-40B4-BE49-F238E27FC236}">
                <a16:creationId xmlns:a16="http://schemas.microsoft.com/office/drawing/2014/main" id="{8CEEB619-654F-486A-86A9-73DE02C1A6F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6752" y="251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标题 3">
            <a:extLst>
              <a:ext uri="{FF2B5EF4-FFF2-40B4-BE49-F238E27FC236}">
                <a16:creationId xmlns:a16="http://schemas.microsoft.com/office/drawing/2014/main" id="{716282F6-9F6A-4D0D-877B-113F2959E5C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2" y="539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" name="标题 3">
            <a:extLst>
              <a:ext uri="{FF2B5EF4-FFF2-40B4-BE49-F238E27FC236}">
                <a16:creationId xmlns:a16="http://schemas.microsoft.com/office/drawing/2014/main" id="{42DD6D9E-DC31-46F9-91AF-3F6956DFE32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6675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持久化层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6070FB-860C-4BBD-90F1-118E6427C8FF}"/>
              </a:ext>
            </a:extLst>
          </p:cNvPr>
          <p:cNvCxnSpPr>
            <a:cxnSpLocks/>
          </p:cNvCxnSpPr>
          <p:nvPr/>
        </p:nvCxnSpPr>
        <p:spPr>
          <a:xfrm>
            <a:off x="666751" y="2483581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39A60B-D07A-4B6D-8160-ABF6CC900A2B}"/>
              </a:ext>
            </a:extLst>
          </p:cNvPr>
          <p:cNvCxnSpPr>
            <a:cxnSpLocks/>
          </p:cNvCxnSpPr>
          <p:nvPr/>
        </p:nvCxnSpPr>
        <p:spPr>
          <a:xfrm>
            <a:off x="666751" y="3976933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99F923-3366-4F62-A6EA-7FE3261AA338}"/>
              </a:ext>
            </a:extLst>
          </p:cNvPr>
          <p:cNvCxnSpPr>
            <a:cxnSpLocks/>
          </p:cNvCxnSpPr>
          <p:nvPr/>
        </p:nvCxnSpPr>
        <p:spPr>
          <a:xfrm>
            <a:off x="666751" y="5399549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F794F0F-791F-40F3-9190-C0F4041DE37E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C798321-6E58-444A-AC36-CC8EDC3C9E54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C1E4F56-A185-4BA0-A2AE-DEE083BC8CE0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C59BFE2-0A2F-4EAF-AEEA-AC4800881FE7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4B9B0C9-1ACB-49E1-B79C-D4E60AFC38A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 descr="Press Kit – PrimeFaces">
            <a:extLst>
              <a:ext uri="{FF2B5EF4-FFF2-40B4-BE49-F238E27FC236}">
                <a16:creationId xmlns:a16="http://schemas.microsoft.com/office/drawing/2014/main" id="{8069DB09-2730-4381-8E55-894014B2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314" y="1289481"/>
            <a:ext cx="882934" cy="10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 (programming language) - Wikipedia">
            <a:extLst>
              <a:ext uri="{FF2B5EF4-FFF2-40B4-BE49-F238E27FC236}">
                <a16:creationId xmlns:a16="http://schemas.microsoft.com/office/drawing/2014/main" id="{92EFABD3-8EB5-4E94-B291-8AB353F9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45" y="2881067"/>
            <a:ext cx="2072487" cy="7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FF8409-474B-4BA7-A653-97AD7413F1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73865" y="5577605"/>
            <a:ext cx="2142172" cy="951675"/>
          </a:xfrm>
          <a:prstGeom prst="rect">
            <a:avLst/>
          </a:prstGeom>
        </p:spPr>
      </p:pic>
      <p:pic>
        <p:nvPicPr>
          <p:cNvPr id="1030" name="Picture 6" descr="Hyperledger Fabric 2.0 released - Ledger Insights - blockchain for ...">
            <a:extLst>
              <a:ext uri="{FF2B5EF4-FFF2-40B4-BE49-F238E27FC236}">
                <a16:creationId xmlns:a16="http://schemas.microsoft.com/office/drawing/2014/main" id="{634DDE6B-0B3F-476E-B779-F99B1104B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8528" r="7804" b="30149"/>
          <a:stretch/>
        </p:blipFill>
        <p:spPr bwMode="auto">
          <a:xfrm>
            <a:off x="3983249" y="4180047"/>
            <a:ext cx="3467899" cy="10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DB824E-1FD0-40EE-B137-F305288F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60" y="2668236"/>
            <a:ext cx="804274" cy="11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3">
            <a:extLst>
              <a:ext uri="{FF2B5EF4-FFF2-40B4-BE49-F238E27FC236}">
                <a16:creationId xmlns:a16="http://schemas.microsoft.com/office/drawing/2014/main" id="{688C3420-6EDB-4FBA-9EA9-DACCE1E4B36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73278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40" name="Picture 16" descr="MySQL">
            <a:extLst>
              <a:ext uri="{FF2B5EF4-FFF2-40B4-BE49-F238E27FC236}">
                <a16:creationId xmlns:a16="http://schemas.microsoft.com/office/drawing/2014/main" id="{E394CBA2-B99A-4F62-B025-B778BC3D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25" y="4182578"/>
            <a:ext cx="1905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标题 3">
            <a:extLst>
              <a:ext uri="{FF2B5EF4-FFF2-40B4-BE49-F238E27FC236}">
                <a16:creationId xmlns:a16="http://schemas.microsoft.com/office/drawing/2014/main" id="{F2D05E07-A66F-4B2A-8993-C187AB0300A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230486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CAA9DB-8B3D-4BA6-9EBF-510A723EE2B4}"/>
              </a:ext>
            </a:extLst>
          </p:cNvPr>
          <p:cNvSpPr txBox="1"/>
          <p:nvPr/>
        </p:nvSpPr>
        <p:spPr>
          <a:xfrm>
            <a:off x="6219909" y="2866492"/>
            <a:ext cx="258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Go Gin</a:t>
            </a:r>
          </a:p>
          <a:p>
            <a:r>
              <a:rPr lang="en-US" altLang="zh-CN" sz="2400" dirty="0"/>
              <a:t>Web Framework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7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系统架构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036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Architecture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A37D3-6527-4095-8130-550B9E025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10142" r="15427" b="2421"/>
          <a:stretch/>
        </p:blipFill>
        <p:spPr>
          <a:xfrm>
            <a:off x="5277325" y="1158240"/>
            <a:ext cx="5593081" cy="55785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02DF11-D7E7-4A06-8D2B-CDAFBAC20CEA}"/>
              </a:ext>
            </a:extLst>
          </p:cNvPr>
          <p:cNvSpPr txBox="1"/>
          <p:nvPr/>
        </p:nvSpPr>
        <p:spPr>
          <a:xfrm>
            <a:off x="928008" y="2000395"/>
            <a:ext cx="3406485" cy="339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>
                <a:effectLst/>
                <a:latin typeface="+mj-lt"/>
                <a:ea typeface="微软雅黑" panose="020B0503020204020204" pitchFamily="34" charset="-122"/>
              </a:rPr>
              <a:t>蜂蜜产品供应链</a:t>
            </a:r>
            <a:endParaRPr lang="en-US" altLang="zh-CN" sz="2000" b="1" dirty="0">
              <a:latin typeface="+mj-lt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养蜂场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：蜜蜂养殖与蜂蜜生产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加工厂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：蜂蜜加工与产品包装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批发商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：蜂蜜批量采购与分销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零售商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：蜂蜜零售与市场推广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：购买和使用蜂蜜产品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系统功能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微软雅黑"/>
                <a:ea typeface="微软雅黑"/>
              </a:rPr>
              <a:t>System Features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45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571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Wingdings</vt:lpstr>
      <vt:lpstr>Consolas</vt:lpstr>
      <vt:lpstr>等线</vt:lpstr>
      <vt:lpstr>微软雅黑</vt:lpstr>
      <vt:lpstr>Arial</vt:lpstr>
      <vt:lpstr>钉钉进步体</vt:lpstr>
      <vt:lpstr>1_Office 主题​​</vt:lpstr>
      <vt:lpstr>基于 Hyperledger Fabric 的蜂蜜产品供应链溯源系统 Honey Product Supply Chain Traceability System Based on Hyperledger Fabric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三维图像传感器信号增强网络的轻量化方法 Lightweight Method for 3D Image Sensor Signal Enhancement Network</dc:title>
  <dc:creator>Minmus Lin</dc:creator>
  <cp:lastModifiedBy>Lin Minmus</cp:lastModifiedBy>
  <cp:revision>35</cp:revision>
  <dcterms:created xsi:type="dcterms:W3CDTF">2024-04-26T08:38:38Z</dcterms:created>
  <dcterms:modified xsi:type="dcterms:W3CDTF">2024-12-16T09:28:58Z</dcterms:modified>
</cp:coreProperties>
</file>