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0" r:id="rId14"/>
    <p:sldId id="271" r:id="rId15"/>
    <p:sldId id="272" r:id="rId16"/>
    <p:sldId id="273" r:id="rId17"/>
    <p:sldId id="277" r:id="rId18"/>
    <p:sldId id="280" r:id="rId19"/>
    <p:sldId id="279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6483" autoAdjust="0"/>
  </p:normalViewPr>
  <p:slideViewPr>
    <p:cSldViewPr snapToGrid="0" showGuides="1">
      <p:cViewPr varScale="1">
        <p:scale>
          <a:sx n="97" d="100"/>
          <a:sy n="97" d="100"/>
        </p:scale>
        <p:origin x="636" y="90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88769-A956-45C7-9ACE-76D70BDF0FE7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904C2-B8A8-465E-AB84-8AA8B45FB8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3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904C2-B8A8-465E-AB84-8AA8B45FB81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41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-23039" y="0"/>
            <a:ext cx="12215039" cy="6858000"/>
            <a:chOff x="-23039" y="0"/>
            <a:chExt cx="12215039" cy="6858000"/>
          </a:xfrm>
        </p:grpSpPr>
        <p:sp>
          <p:nvSpPr>
            <p:cNvPr id="6" name="矩形 5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blipFill>
              <a:blip r:embed="rId2"/>
              <a:srcRect/>
              <a:stretch>
                <a:fillRect t="-1293" b="-1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gradFill>
              <a:gsLst>
                <a:gs pos="25000">
                  <a:schemeClr val="bg1"/>
                </a:gs>
                <a:gs pos="68000">
                  <a:schemeClr val="bg1">
                    <a:alpha val="2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6642100" cy="2217118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400" y="3723036"/>
            <a:ext cx="4508500" cy="754682"/>
          </a:xfrm>
          <a:prstGeom prst="roundRect">
            <a:avLst>
              <a:gd name="adj" fmla="val 11111"/>
            </a:avLst>
          </a:prstGeom>
          <a:gradFill>
            <a:gsLst>
              <a:gs pos="0">
                <a:schemeClr val="accent1">
                  <a:alpha val="85000"/>
                </a:schemeClr>
              </a:gs>
              <a:gs pos="100000">
                <a:schemeClr val="accent1">
                  <a:alpha val="0"/>
                </a:schemeClr>
              </a:gs>
            </a:gsLst>
            <a:lin ang="0" scaled="1"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23039" y="0"/>
            <a:ext cx="12215039" cy="6858000"/>
            <a:chOff x="-23039" y="0"/>
            <a:chExt cx="12215039" cy="6858000"/>
          </a:xfrm>
        </p:grpSpPr>
        <p:sp>
          <p:nvSpPr>
            <p:cNvPr id="8" name="矩形 7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blipFill>
              <a:blip r:embed="rId2"/>
              <a:srcRect/>
              <a:stretch>
                <a:fillRect t="-1293" b="-1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gradFill>
              <a:gsLst>
                <a:gs pos="25000">
                  <a:schemeClr val="bg1"/>
                </a:gs>
                <a:gs pos="68000">
                  <a:schemeClr val="bg1">
                    <a:alpha val="2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57170" y="1617684"/>
            <a:ext cx="5435600" cy="1371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57170" y="2994789"/>
            <a:ext cx="543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-23039" y="0"/>
            <a:ext cx="12215039" cy="6858000"/>
            <a:chOff x="-23039" y="0"/>
            <a:chExt cx="12215039" cy="6858000"/>
          </a:xfrm>
        </p:grpSpPr>
        <p:sp>
          <p:nvSpPr>
            <p:cNvPr id="6" name="矩形 5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blipFill>
              <a:blip r:embed="rId2"/>
              <a:srcRect/>
              <a:stretch>
                <a:fillRect t="-1293" b="-1747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-23039" y="0"/>
              <a:ext cx="12215039" cy="6858000"/>
            </a:xfrm>
            <a:prstGeom prst="rect">
              <a:avLst/>
            </a:prstGeom>
            <a:gradFill>
              <a:gsLst>
                <a:gs pos="25000">
                  <a:schemeClr val="bg1"/>
                </a:gs>
                <a:gs pos="68000">
                  <a:schemeClr val="bg1">
                    <a:alpha val="2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5600700" cy="3187700"/>
          </a:xfrm>
        </p:spPr>
        <p:txBody>
          <a:bodyPr anchor="ctr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5460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www.islide.cc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7354596" cy="221711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某区域温度 / 湿度 / 气压数据发布订阅及分析处理系统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0399" y="3723036"/>
            <a:ext cx="6642099" cy="754682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建立一个对某区域温度、湿度、气压数据进行发布、订阅及分析处理的系统，以实现对环境数据的实时监测和智能分析</a:t>
            </a:r>
            <a:endParaRPr lang="en-US" sz="16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5467738"/>
            <a:ext cx="6860073" cy="39204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2251730 </a:t>
            </a:r>
            <a:r>
              <a:rPr lang="zh-CN" altLang="en-US" dirty="0">
                <a:latin typeface="+mn-ea"/>
              </a:rPr>
              <a:t>刘淑仪 </a:t>
            </a:r>
            <a:r>
              <a:rPr lang="en-US" altLang="zh-CN" dirty="0">
                <a:latin typeface="+mn-ea"/>
              </a:rPr>
              <a:t>/ 2250758 </a:t>
            </a:r>
            <a:r>
              <a:rPr lang="zh-CN" altLang="en-US" dirty="0">
                <a:latin typeface="+mn-ea"/>
              </a:rPr>
              <a:t>林继申 </a:t>
            </a:r>
            <a:r>
              <a:rPr lang="en-US" altLang="zh-CN" dirty="0">
                <a:latin typeface="+mn-ea"/>
              </a:rPr>
              <a:t>/ 2254269 </a:t>
            </a:r>
            <a:r>
              <a:rPr lang="zh-CN" altLang="en-US" dirty="0">
                <a:latin typeface="+mn-ea"/>
              </a:rPr>
              <a:t>吴昊泽 </a:t>
            </a:r>
            <a:r>
              <a:rPr lang="en-US" altLang="zh-CN" dirty="0">
                <a:latin typeface="+mn-ea"/>
              </a:rPr>
              <a:t>/ 2252934 </a:t>
            </a:r>
            <a:r>
              <a:rPr lang="zh-CN" altLang="en-US" dirty="0">
                <a:latin typeface="+mn-ea"/>
              </a:rPr>
              <a:t>文达 </a:t>
            </a:r>
            <a:r>
              <a:rPr lang="en-US" altLang="zh-CN" dirty="0">
                <a:latin typeface="+mn-ea"/>
              </a:rPr>
              <a:t>/ 2254156 </a:t>
            </a:r>
            <a:r>
              <a:rPr lang="zh-CN" altLang="en-US" dirty="0">
                <a:latin typeface="+mn-ea"/>
              </a:rPr>
              <a:t>蔡永怡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2024 / 12 / 25</a:t>
            </a:r>
            <a:endParaRPr lang="en-US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5A3DBEAA-9E9D-C419-C776-B66770020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订阅端</a:t>
            </a:r>
            <a:endParaRPr lang="en-US" dirty="0"/>
          </a:p>
        </p:txBody>
      </p:sp>
      <p:grpSp>
        <p:nvGrpSpPr>
          <p:cNvPr id="46" name="b543c41d-ff37-44c0-a1d4-a4d58773fd17.source.3.zh-Hans.pptx">
            <a:extLst>
              <a:ext uri="{FF2B5EF4-FFF2-40B4-BE49-F238E27FC236}">
                <a16:creationId xmlns:a16="http://schemas.microsoft.com/office/drawing/2014/main" id="{5CAE390E-A4D6-2247-1075-7E2C5E3F3A45}"/>
              </a:ext>
            </a:extLst>
          </p:cNvPr>
          <p:cNvGrpSpPr/>
          <p:nvPr/>
        </p:nvGrpSpPr>
        <p:grpSpPr>
          <a:xfrm>
            <a:off x="660399" y="1130301"/>
            <a:ext cx="10858500" cy="5105399"/>
            <a:chOff x="660399" y="1130301"/>
            <a:chExt cx="10858500" cy="5105399"/>
          </a:xfrm>
        </p:grpSpPr>
        <p:sp>
          <p:nvSpPr>
            <p:cNvPr id="18" name="í$lídé">
              <a:extLst>
                <a:ext uri="{FF2B5EF4-FFF2-40B4-BE49-F238E27FC236}">
                  <a16:creationId xmlns:a16="http://schemas.microsoft.com/office/drawing/2014/main" id="{D1DE96DA-07E5-42BA-18B0-E04FC37913A8}"/>
                </a:ext>
              </a:extLst>
            </p:cNvPr>
            <p:cNvSpPr/>
            <p:nvPr/>
          </p:nvSpPr>
          <p:spPr>
            <a:xfrm>
              <a:off x="2567138" y="3464664"/>
              <a:ext cx="1759813" cy="1802011"/>
            </a:xfrm>
            <a:prstGeom prst="leftCircularArrow">
              <a:avLst>
                <a:gd name="adj1" fmla="val 3773"/>
                <a:gd name="adj2" fmla="val 471256"/>
                <a:gd name="adj3" fmla="val 2246767"/>
                <a:gd name="adj4" fmla="val 9024489"/>
                <a:gd name="adj5" fmla="val 4402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9" name="ïşlídè">
              <a:extLst>
                <a:ext uri="{FF2B5EF4-FFF2-40B4-BE49-F238E27FC236}">
                  <a16:creationId xmlns:a16="http://schemas.microsoft.com/office/drawing/2014/main" id="{BE9D8004-DD83-8E4F-61BD-C70031561991}"/>
                </a:ext>
              </a:extLst>
            </p:cNvPr>
            <p:cNvSpPr/>
            <p:nvPr/>
          </p:nvSpPr>
          <p:spPr>
            <a:xfrm>
              <a:off x="7698022" y="3464664"/>
              <a:ext cx="1759813" cy="1802011"/>
            </a:xfrm>
            <a:prstGeom prst="leftCircularArrow">
              <a:avLst>
                <a:gd name="adj1" fmla="val 3773"/>
                <a:gd name="adj2" fmla="val 471256"/>
                <a:gd name="adj3" fmla="val 2246767"/>
                <a:gd name="adj4" fmla="val 9024489"/>
                <a:gd name="adj5" fmla="val 44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0" name="ís1iḓê">
              <a:extLst>
                <a:ext uri="{FF2B5EF4-FFF2-40B4-BE49-F238E27FC236}">
                  <a16:creationId xmlns:a16="http://schemas.microsoft.com/office/drawing/2014/main" id="{1D079450-9E50-B88B-8323-52882A7725AD}"/>
                </a:ext>
              </a:extLst>
            </p:cNvPr>
            <p:cNvSpPr/>
            <p:nvPr/>
          </p:nvSpPr>
          <p:spPr>
            <a:xfrm flipV="1">
              <a:off x="5196876" y="2477700"/>
              <a:ext cx="1759813" cy="1802011"/>
            </a:xfrm>
            <a:prstGeom prst="leftCircularArrow">
              <a:avLst>
                <a:gd name="adj1" fmla="val 3773"/>
                <a:gd name="adj2" fmla="val 471256"/>
                <a:gd name="adj3" fmla="val 2246767"/>
                <a:gd name="adj4" fmla="val 9024489"/>
                <a:gd name="adj5" fmla="val 44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1" name="Title">
              <a:extLst>
                <a:ext uri="{FF2B5EF4-FFF2-40B4-BE49-F238E27FC236}">
                  <a16:creationId xmlns:a16="http://schemas.microsoft.com/office/drawing/2014/main" id="{41BFC7EB-3BEE-5D5E-D324-C4BC8026E00E}"/>
                </a:ext>
              </a:extLst>
            </p:cNvPr>
            <p:cNvSpPr txBox="1"/>
            <p:nvPr/>
          </p:nvSpPr>
          <p:spPr>
            <a:xfrm>
              <a:off x="660399" y="1130301"/>
              <a:ext cx="10858500" cy="749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2400" b="1" dirty="0"/>
                <a:t>订阅数据并进行本地数据分析</a:t>
              </a:r>
              <a:endParaRPr lang="en-US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EC1DBEA-A7BD-9C77-7EC2-20E8466B4F0E}"/>
                </a:ext>
              </a:extLst>
            </p:cNvPr>
            <p:cNvGrpSpPr/>
            <p:nvPr/>
          </p:nvGrpSpPr>
          <p:grpSpPr>
            <a:xfrm>
              <a:off x="1469270" y="3240333"/>
              <a:ext cx="6154739" cy="2995367"/>
              <a:chOff x="781253" y="3240333"/>
              <a:chExt cx="6154739" cy="2995367"/>
            </a:xfrm>
          </p:grpSpPr>
          <p:sp>
            <p:nvSpPr>
              <p:cNvPr id="41" name="IconBackground1">
                <a:extLst>
                  <a:ext uri="{FF2B5EF4-FFF2-40B4-BE49-F238E27FC236}">
                    <a16:creationId xmlns:a16="http://schemas.microsoft.com/office/drawing/2014/main" id="{73E02E4F-B6BE-34E2-4BE5-082C14250BE2}"/>
                  </a:ext>
                </a:extLst>
              </p:cNvPr>
              <p:cNvSpPr/>
              <p:nvPr/>
            </p:nvSpPr>
            <p:spPr>
              <a:xfrm>
                <a:off x="781253" y="3240333"/>
                <a:ext cx="1496280" cy="1263711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>
                <a:solidFill>
                  <a:schemeClr val="accent1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Number1">
                <a:extLst>
                  <a:ext uri="{FF2B5EF4-FFF2-40B4-BE49-F238E27FC236}">
                    <a16:creationId xmlns:a16="http://schemas.microsoft.com/office/drawing/2014/main" id="{7C1E3B64-A30E-3BBA-3396-4605A70C33CA}"/>
                  </a:ext>
                </a:extLst>
              </p:cNvPr>
              <p:cNvSpPr/>
              <p:nvPr/>
            </p:nvSpPr>
            <p:spPr>
              <a:xfrm>
                <a:off x="1366124" y="4233249"/>
                <a:ext cx="825296" cy="541589"/>
              </a:xfrm>
              <a:custGeom>
                <a:avLst/>
                <a:gdLst>
                  <a:gd name="connsiteX0" fmla="*/ 0 w 1981805"/>
                  <a:gd name="connsiteY0" fmla="*/ 78810 h 788098"/>
                  <a:gd name="connsiteX1" fmla="*/ 78810 w 1981805"/>
                  <a:gd name="connsiteY1" fmla="*/ 0 h 788098"/>
                  <a:gd name="connsiteX2" fmla="*/ 1902995 w 1981805"/>
                  <a:gd name="connsiteY2" fmla="*/ 0 h 788098"/>
                  <a:gd name="connsiteX3" fmla="*/ 1981805 w 1981805"/>
                  <a:gd name="connsiteY3" fmla="*/ 78810 h 788098"/>
                  <a:gd name="connsiteX4" fmla="*/ 1981805 w 1981805"/>
                  <a:gd name="connsiteY4" fmla="*/ 709288 h 788098"/>
                  <a:gd name="connsiteX5" fmla="*/ 1902995 w 1981805"/>
                  <a:gd name="connsiteY5" fmla="*/ 788098 h 788098"/>
                  <a:gd name="connsiteX6" fmla="*/ 78810 w 1981805"/>
                  <a:gd name="connsiteY6" fmla="*/ 788098 h 788098"/>
                  <a:gd name="connsiteX7" fmla="*/ 0 w 1981805"/>
                  <a:gd name="connsiteY7" fmla="*/ 709288 h 788098"/>
                  <a:gd name="connsiteX8" fmla="*/ 0 w 1981805"/>
                  <a:gd name="connsiteY8" fmla="*/ 78810 h 78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805" h="788098">
                    <a:moveTo>
                      <a:pt x="0" y="78810"/>
                    </a:moveTo>
                    <a:cubicBezTo>
                      <a:pt x="0" y="35284"/>
                      <a:pt x="35284" y="0"/>
                      <a:pt x="78810" y="0"/>
                    </a:cubicBezTo>
                    <a:lnTo>
                      <a:pt x="1902995" y="0"/>
                    </a:lnTo>
                    <a:cubicBezTo>
                      <a:pt x="1946521" y="0"/>
                      <a:pt x="1981805" y="35284"/>
                      <a:pt x="1981805" y="78810"/>
                    </a:cubicBezTo>
                    <a:lnTo>
                      <a:pt x="1981805" y="709288"/>
                    </a:lnTo>
                    <a:cubicBezTo>
                      <a:pt x="1981805" y="752814"/>
                      <a:pt x="1946521" y="788098"/>
                      <a:pt x="1902995" y="788098"/>
                    </a:cubicBezTo>
                    <a:lnTo>
                      <a:pt x="78810" y="788098"/>
                    </a:lnTo>
                    <a:cubicBezTo>
                      <a:pt x="35284" y="788098"/>
                      <a:pt x="0" y="752814"/>
                      <a:pt x="0" y="709288"/>
                    </a:cubicBezTo>
                    <a:lnTo>
                      <a:pt x="0" y="7881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non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rgbClr val="FFFFFF"/>
                    </a:solidFill>
                  </a:rPr>
                  <a:t>1</a:t>
                </a:r>
                <a:endParaRPr lang="zh-CN" altLang="en-US" sz="2000" b="1" i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3" name="Icon1">
                <a:extLst>
                  <a:ext uri="{FF2B5EF4-FFF2-40B4-BE49-F238E27FC236}">
                    <a16:creationId xmlns:a16="http://schemas.microsoft.com/office/drawing/2014/main" id="{9A6BDF2D-4AF2-E43D-4884-1AE5B2C7C434}"/>
                  </a:ext>
                </a:extLst>
              </p:cNvPr>
              <p:cNvSpPr/>
              <p:nvPr/>
            </p:nvSpPr>
            <p:spPr>
              <a:xfrm>
                <a:off x="1313064" y="3655819"/>
                <a:ext cx="432658" cy="432736"/>
              </a:xfrm>
              <a:custGeom>
                <a:avLst/>
                <a:gdLst>
                  <a:gd name="T0" fmla="*/ 5760 w 11520"/>
                  <a:gd name="T1" fmla="*/ 0 h 11520"/>
                  <a:gd name="T2" fmla="*/ 0 w 11520"/>
                  <a:gd name="T3" fmla="*/ 5760 h 11520"/>
                  <a:gd name="T4" fmla="*/ 5760 w 11520"/>
                  <a:gd name="T5" fmla="*/ 11520 h 11520"/>
                  <a:gd name="T6" fmla="*/ 11520 w 11520"/>
                  <a:gd name="T7" fmla="*/ 5760 h 11520"/>
                  <a:gd name="T8" fmla="*/ 5760 w 11520"/>
                  <a:gd name="T9" fmla="*/ 0 h 11520"/>
                  <a:gd name="T10" fmla="*/ 5760 w 11520"/>
                  <a:gd name="T11" fmla="*/ 10880 h 11520"/>
                  <a:gd name="T12" fmla="*/ 640 w 11520"/>
                  <a:gd name="T13" fmla="*/ 5760 h 11520"/>
                  <a:gd name="T14" fmla="*/ 5760 w 11520"/>
                  <a:gd name="T15" fmla="*/ 640 h 11520"/>
                  <a:gd name="T16" fmla="*/ 10880 w 11520"/>
                  <a:gd name="T17" fmla="*/ 5760 h 11520"/>
                  <a:gd name="T18" fmla="*/ 5760 w 11520"/>
                  <a:gd name="T19" fmla="*/ 10880 h 11520"/>
                  <a:gd name="T20" fmla="*/ 4320 w 11520"/>
                  <a:gd name="T21" fmla="*/ 7200 h 11520"/>
                  <a:gd name="T22" fmla="*/ 3840 w 11520"/>
                  <a:gd name="T23" fmla="*/ 7200 h 11520"/>
                  <a:gd name="T24" fmla="*/ 4320 w 11520"/>
                  <a:gd name="T25" fmla="*/ 7680 h 11520"/>
                  <a:gd name="T26" fmla="*/ 4800 w 11520"/>
                  <a:gd name="T27" fmla="*/ 7200 h 11520"/>
                  <a:gd name="T28" fmla="*/ 4320 w 11520"/>
                  <a:gd name="T29" fmla="*/ 6720 h 11520"/>
                  <a:gd name="T30" fmla="*/ 3840 w 11520"/>
                  <a:gd name="T31" fmla="*/ 7200 h 11520"/>
                  <a:gd name="T32" fmla="*/ 4160 w 11520"/>
                  <a:gd name="T33" fmla="*/ 4800 h 11520"/>
                  <a:gd name="T34" fmla="*/ 3840 w 11520"/>
                  <a:gd name="T35" fmla="*/ 5120 h 11520"/>
                  <a:gd name="T36" fmla="*/ 4160 w 11520"/>
                  <a:gd name="T37" fmla="*/ 5440 h 11520"/>
                  <a:gd name="T38" fmla="*/ 6080 w 11520"/>
                  <a:gd name="T39" fmla="*/ 7360 h 11520"/>
                  <a:gd name="T40" fmla="*/ 6400 w 11520"/>
                  <a:gd name="T41" fmla="*/ 7680 h 11520"/>
                  <a:gd name="T42" fmla="*/ 6720 w 11520"/>
                  <a:gd name="T43" fmla="*/ 7360 h 11520"/>
                  <a:gd name="T44" fmla="*/ 4160 w 11520"/>
                  <a:gd name="T45" fmla="*/ 4800 h 11520"/>
                  <a:gd name="T46" fmla="*/ 4160 w 11520"/>
                  <a:gd name="T47" fmla="*/ 2880 h 11520"/>
                  <a:gd name="T48" fmla="*/ 3840 w 11520"/>
                  <a:gd name="T49" fmla="*/ 3200 h 11520"/>
                  <a:gd name="T50" fmla="*/ 4160 w 11520"/>
                  <a:gd name="T51" fmla="*/ 3520 h 11520"/>
                  <a:gd name="T52" fmla="*/ 8000 w 11520"/>
                  <a:gd name="T53" fmla="*/ 7360 h 11520"/>
                  <a:gd name="T54" fmla="*/ 8320 w 11520"/>
                  <a:gd name="T55" fmla="*/ 7680 h 11520"/>
                  <a:gd name="T56" fmla="*/ 8640 w 11520"/>
                  <a:gd name="T57" fmla="*/ 7360 h 11520"/>
                  <a:gd name="T58" fmla="*/ 4160 w 11520"/>
                  <a:gd name="T59" fmla="*/ 2880 h 1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20" h="11520">
                    <a:moveTo>
                      <a:pt x="5760" y="0"/>
                    </a:moveTo>
                    <a:cubicBezTo>
                      <a:pt x="2592" y="0"/>
                      <a:pt x="0" y="2592"/>
                      <a:pt x="0" y="5760"/>
                    </a:cubicBezTo>
                    <a:cubicBezTo>
                      <a:pt x="0" y="8928"/>
                      <a:pt x="2592" y="11520"/>
                      <a:pt x="5760" y="11520"/>
                    </a:cubicBezTo>
                    <a:cubicBezTo>
                      <a:pt x="8928" y="11520"/>
                      <a:pt x="11520" y="8928"/>
                      <a:pt x="11520" y="5760"/>
                    </a:cubicBezTo>
                    <a:cubicBezTo>
                      <a:pt x="11520" y="2592"/>
                      <a:pt x="8928" y="0"/>
                      <a:pt x="5760" y="0"/>
                    </a:cubicBezTo>
                    <a:close/>
                    <a:moveTo>
                      <a:pt x="5760" y="10880"/>
                    </a:moveTo>
                    <a:cubicBezTo>
                      <a:pt x="2944" y="10880"/>
                      <a:pt x="640" y="8576"/>
                      <a:pt x="640" y="5760"/>
                    </a:cubicBezTo>
                    <a:cubicBezTo>
                      <a:pt x="640" y="2944"/>
                      <a:pt x="2944" y="640"/>
                      <a:pt x="5760" y="640"/>
                    </a:cubicBezTo>
                    <a:cubicBezTo>
                      <a:pt x="8576" y="640"/>
                      <a:pt x="10880" y="2944"/>
                      <a:pt x="10880" y="5760"/>
                    </a:cubicBezTo>
                    <a:cubicBezTo>
                      <a:pt x="10880" y="8576"/>
                      <a:pt x="8576" y="10880"/>
                      <a:pt x="5760" y="10880"/>
                    </a:cubicBezTo>
                    <a:close/>
                    <a:moveTo>
                      <a:pt x="4320" y="7200"/>
                    </a:moveTo>
                    <a:close/>
                    <a:moveTo>
                      <a:pt x="3840" y="7200"/>
                    </a:moveTo>
                    <a:cubicBezTo>
                      <a:pt x="3840" y="7465"/>
                      <a:pt x="4055" y="7680"/>
                      <a:pt x="4320" y="7680"/>
                    </a:cubicBezTo>
                    <a:cubicBezTo>
                      <a:pt x="4585" y="7680"/>
                      <a:pt x="4800" y="7465"/>
                      <a:pt x="4800" y="7200"/>
                    </a:cubicBezTo>
                    <a:cubicBezTo>
                      <a:pt x="4800" y="6935"/>
                      <a:pt x="4585" y="6720"/>
                      <a:pt x="4320" y="6720"/>
                    </a:cubicBezTo>
                    <a:cubicBezTo>
                      <a:pt x="4055" y="6720"/>
                      <a:pt x="3840" y="6935"/>
                      <a:pt x="3840" y="7200"/>
                    </a:cubicBezTo>
                    <a:close/>
                    <a:moveTo>
                      <a:pt x="4160" y="4800"/>
                    </a:moveTo>
                    <a:cubicBezTo>
                      <a:pt x="3968" y="4800"/>
                      <a:pt x="3840" y="4928"/>
                      <a:pt x="3840" y="5120"/>
                    </a:cubicBezTo>
                    <a:cubicBezTo>
                      <a:pt x="3840" y="5312"/>
                      <a:pt x="3968" y="5440"/>
                      <a:pt x="4160" y="5440"/>
                    </a:cubicBezTo>
                    <a:cubicBezTo>
                      <a:pt x="5216" y="5440"/>
                      <a:pt x="6080" y="6304"/>
                      <a:pt x="6080" y="7360"/>
                    </a:cubicBezTo>
                    <a:cubicBezTo>
                      <a:pt x="6080" y="7552"/>
                      <a:pt x="6208" y="7680"/>
                      <a:pt x="6400" y="7680"/>
                    </a:cubicBezTo>
                    <a:cubicBezTo>
                      <a:pt x="6592" y="7680"/>
                      <a:pt x="6720" y="7552"/>
                      <a:pt x="6720" y="7360"/>
                    </a:cubicBezTo>
                    <a:cubicBezTo>
                      <a:pt x="6720" y="5952"/>
                      <a:pt x="5568" y="4800"/>
                      <a:pt x="4160" y="4800"/>
                    </a:cubicBezTo>
                    <a:close/>
                    <a:moveTo>
                      <a:pt x="4160" y="2880"/>
                    </a:moveTo>
                    <a:cubicBezTo>
                      <a:pt x="3968" y="2880"/>
                      <a:pt x="3840" y="3008"/>
                      <a:pt x="3840" y="3200"/>
                    </a:cubicBezTo>
                    <a:cubicBezTo>
                      <a:pt x="3840" y="3392"/>
                      <a:pt x="3968" y="3520"/>
                      <a:pt x="4160" y="3520"/>
                    </a:cubicBezTo>
                    <a:cubicBezTo>
                      <a:pt x="6272" y="3520"/>
                      <a:pt x="8000" y="5248"/>
                      <a:pt x="8000" y="7360"/>
                    </a:cubicBezTo>
                    <a:cubicBezTo>
                      <a:pt x="8000" y="7552"/>
                      <a:pt x="8128" y="7680"/>
                      <a:pt x="8320" y="7680"/>
                    </a:cubicBezTo>
                    <a:cubicBezTo>
                      <a:pt x="8512" y="7680"/>
                      <a:pt x="8640" y="7552"/>
                      <a:pt x="8640" y="7360"/>
                    </a:cubicBezTo>
                    <a:cubicBezTo>
                      <a:pt x="8640" y="4896"/>
                      <a:pt x="6624" y="2880"/>
                      <a:pt x="4160" y="288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1">
                <a:extLst>
                  <a:ext uri="{FF2B5EF4-FFF2-40B4-BE49-F238E27FC236}">
                    <a16:creationId xmlns:a16="http://schemas.microsoft.com/office/drawing/2014/main" id="{EE0713B9-2B0A-06BD-6C79-6C6F9D1707F4}"/>
                  </a:ext>
                </a:extLst>
              </p:cNvPr>
              <p:cNvSpPr txBox="1"/>
              <p:nvPr/>
            </p:nvSpPr>
            <p:spPr>
              <a:xfrm>
                <a:off x="3443980" y="5511352"/>
                <a:ext cx="3492012" cy="72434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设计订阅端的架构，包括数据接收和处理模块</a:t>
                </a:r>
                <a:endParaRPr lang="en-US" dirty="0"/>
              </a:p>
            </p:txBody>
          </p:sp>
          <p:sp>
            <p:nvSpPr>
              <p:cNvPr id="45" name="Bullet1">
                <a:extLst>
                  <a:ext uri="{FF2B5EF4-FFF2-40B4-BE49-F238E27FC236}">
                    <a16:creationId xmlns:a16="http://schemas.microsoft.com/office/drawing/2014/main" id="{60D4F17E-4267-CCA7-0BFD-66F3DB8DAD09}"/>
                  </a:ext>
                </a:extLst>
              </p:cNvPr>
              <p:cNvSpPr txBox="1"/>
              <p:nvPr/>
            </p:nvSpPr>
            <p:spPr>
              <a:xfrm>
                <a:off x="3443980" y="4869606"/>
                <a:ext cx="3492012" cy="6417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订阅端架构设计</a:t>
                </a:r>
                <a:endParaRPr lang="en-US" dirty="0"/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42B7087-E938-D59F-8BE7-3A9CBDDFB4F4}"/>
                </a:ext>
              </a:extLst>
            </p:cNvPr>
            <p:cNvGrpSpPr/>
            <p:nvPr/>
          </p:nvGrpSpPr>
          <p:grpSpPr>
            <a:xfrm>
              <a:off x="660400" y="1762341"/>
              <a:ext cx="4936763" cy="2741701"/>
              <a:chOff x="-916720" y="1762341"/>
              <a:chExt cx="4936763" cy="2741701"/>
            </a:xfrm>
          </p:grpSpPr>
          <p:sp>
            <p:nvSpPr>
              <p:cNvPr id="36" name="Text2">
                <a:extLst>
                  <a:ext uri="{FF2B5EF4-FFF2-40B4-BE49-F238E27FC236}">
                    <a16:creationId xmlns:a16="http://schemas.microsoft.com/office/drawing/2014/main" id="{8A74E7C0-44D4-1604-858D-9C482393116A}"/>
                  </a:ext>
                </a:extLst>
              </p:cNvPr>
              <p:cNvSpPr txBox="1"/>
              <p:nvPr/>
            </p:nvSpPr>
            <p:spPr>
              <a:xfrm>
                <a:off x="-916720" y="2366224"/>
                <a:ext cx="3422214" cy="83361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负责接收区域温度、湿度和气压数据</a:t>
                </a:r>
                <a:endParaRPr lang="en-US" dirty="0"/>
              </a:p>
            </p:txBody>
          </p:sp>
          <p:sp>
            <p:nvSpPr>
              <p:cNvPr id="37" name="IconBackground2">
                <a:extLst>
                  <a:ext uri="{FF2B5EF4-FFF2-40B4-BE49-F238E27FC236}">
                    <a16:creationId xmlns:a16="http://schemas.microsoft.com/office/drawing/2014/main" id="{F679D910-8CDF-D45D-91F4-F7D2E8194C18}"/>
                  </a:ext>
                </a:extLst>
              </p:cNvPr>
              <p:cNvSpPr/>
              <p:nvPr/>
            </p:nvSpPr>
            <p:spPr>
              <a:xfrm>
                <a:off x="2523763" y="3240331"/>
                <a:ext cx="1496280" cy="1263711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>
                <a:solidFill>
                  <a:schemeClr val="accent2"/>
                </a:solidFill>
              </a:ln>
            </p:spPr>
            <p:style>
              <a:lnRef idx="2">
                <a:schemeClr val="accent3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Number2">
                <a:extLst>
                  <a:ext uri="{FF2B5EF4-FFF2-40B4-BE49-F238E27FC236}">
                    <a16:creationId xmlns:a16="http://schemas.microsoft.com/office/drawing/2014/main" id="{5C86151F-1481-305A-01D6-4147DAD90066}"/>
                  </a:ext>
                </a:extLst>
              </p:cNvPr>
              <p:cNvSpPr/>
              <p:nvPr/>
            </p:nvSpPr>
            <p:spPr>
              <a:xfrm>
                <a:off x="3108635" y="2969535"/>
                <a:ext cx="825296" cy="541590"/>
              </a:xfrm>
              <a:custGeom>
                <a:avLst/>
                <a:gdLst>
                  <a:gd name="connsiteX0" fmla="*/ 0 w 1981805"/>
                  <a:gd name="connsiteY0" fmla="*/ 78810 h 788098"/>
                  <a:gd name="connsiteX1" fmla="*/ 78810 w 1981805"/>
                  <a:gd name="connsiteY1" fmla="*/ 0 h 788098"/>
                  <a:gd name="connsiteX2" fmla="*/ 1902995 w 1981805"/>
                  <a:gd name="connsiteY2" fmla="*/ 0 h 788098"/>
                  <a:gd name="connsiteX3" fmla="*/ 1981805 w 1981805"/>
                  <a:gd name="connsiteY3" fmla="*/ 78810 h 788098"/>
                  <a:gd name="connsiteX4" fmla="*/ 1981805 w 1981805"/>
                  <a:gd name="connsiteY4" fmla="*/ 709288 h 788098"/>
                  <a:gd name="connsiteX5" fmla="*/ 1902995 w 1981805"/>
                  <a:gd name="connsiteY5" fmla="*/ 788098 h 788098"/>
                  <a:gd name="connsiteX6" fmla="*/ 78810 w 1981805"/>
                  <a:gd name="connsiteY6" fmla="*/ 788098 h 788098"/>
                  <a:gd name="connsiteX7" fmla="*/ 0 w 1981805"/>
                  <a:gd name="connsiteY7" fmla="*/ 709288 h 788098"/>
                  <a:gd name="connsiteX8" fmla="*/ 0 w 1981805"/>
                  <a:gd name="connsiteY8" fmla="*/ 78810 h 78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805" h="788098">
                    <a:moveTo>
                      <a:pt x="0" y="78810"/>
                    </a:moveTo>
                    <a:cubicBezTo>
                      <a:pt x="0" y="35284"/>
                      <a:pt x="35284" y="0"/>
                      <a:pt x="78810" y="0"/>
                    </a:cubicBezTo>
                    <a:lnTo>
                      <a:pt x="1902995" y="0"/>
                    </a:lnTo>
                    <a:cubicBezTo>
                      <a:pt x="1946521" y="0"/>
                      <a:pt x="1981805" y="35284"/>
                      <a:pt x="1981805" y="78810"/>
                    </a:cubicBezTo>
                    <a:lnTo>
                      <a:pt x="1981805" y="709288"/>
                    </a:lnTo>
                    <a:cubicBezTo>
                      <a:pt x="1981805" y="752814"/>
                      <a:pt x="1946521" y="788098"/>
                      <a:pt x="1902995" y="788098"/>
                    </a:cubicBezTo>
                    <a:lnTo>
                      <a:pt x="78810" y="788098"/>
                    </a:lnTo>
                    <a:cubicBezTo>
                      <a:pt x="35284" y="788098"/>
                      <a:pt x="0" y="752814"/>
                      <a:pt x="0" y="709288"/>
                    </a:cubicBezTo>
                    <a:lnTo>
                      <a:pt x="0" y="788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3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non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rgbClr val="FFFFFF"/>
                    </a:solidFill>
                  </a:rPr>
                  <a:t>2</a:t>
                </a:r>
                <a:endParaRPr lang="zh-CN" altLang="en-US" sz="2000" b="1" i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9" name="Icon2">
                <a:extLst>
                  <a:ext uri="{FF2B5EF4-FFF2-40B4-BE49-F238E27FC236}">
                    <a16:creationId xmlns:a16="http://schemas.microsoft.com/office/drawing/2014/main" id="{21F56913-7B7B-DB45-DB6E-8FFB3ECFA144}"/>
                  </a:ext>
                </a:extLst>
              </p:cNvPr>
              <p:cNvSpPr/>
              <p:nvPr/>
            </p:nvSpPr>
            <p:spPr>
              <a:xfrm>
                <a:off x="3111899" y="3660572"/>
                <a:ext cx="320009" cy="423232"/>
              </a:xfrm>
              <a:custGeom>
                <a:avLst/>
                <a:gdLst>
                  <a:gd name="connsiteX0" fmla="*/ 55499 w 457078"/>
                  <a:gd name="connsiteY0" fmla="*/ 550767 h 604514"/>
                  <a:gd name="connsiteX1" fmla="*/ 50336 w 457078"/>
                  <a:gd name="connsiteY1" fmla="*/ 551914 h 604514"/>
                  <a:gd name="connsiteX2" fmla="*/ 49763 w 457078"/>
                  <a:gd name="connsiteY2" fmla="*/ 552870 h 604514"/>
                  <a:gd name="connsiteX3" fmla="*/ 50910 w 457078"/>
                  <a:gd name="connsiteY3" fmla="*/ 558127 h 604514"/>
                  <a:gd name="connsiteX4" fmla="*/ 66876 w 457078"/>
                  <a:gd name="connsiteY4" fmla="*/ 568164 h 604514"/>
                  <a:gd name="connsiteX5" fmla="*/ 72134 w 457078"/>
                  <a:gd name="connsiteY5" fmla="*/ 566921 h 604514"/>
                  <a:gd name="connsiteX6" fmla="*/ 72708 w 457078"/>
                  <a:gd name="connsiteY6" fmla="*/ 565965 h 604514"/>
                  <a:gd name="connsiteX7" fmla="*/ 71465 w 457078"/>
                  <a:gd name="connsiteY7" fmla="*/ 560803 h 604514"/>
                  <a:gd name="connsiteX8" fmla="*/ 57220 w 457078"/>
                  <a:gd name="connsiteY8" fmla="*/ 547995 h 604514"/>
                  <a:gd name="connsiteX9" fmla="*/ 73281 w 457078"/>
                  <a:gd name="connsiteY9" fmla="*/ 558031 h 604514"/>
                  <a:gd name="connsiteX10" fmla="*/ 75480 w 457078"/>
                  <a:gd name="connsiteY10" fmla="*/ 567686 h 604514"/>
                  <a:gd name="connsiteX11" fmla="*/ 74811 w 457078"/>
                  <a:gd name="connsiteY11" fmla="*/ 568642 h 604514"/>
                  <a:gd name="connsiteX12" fmla="*/ 65155 w 457078"/>
                  <a:gd name="connsiteY12" fmla="*/ 570936 h 604514"/>
                  <a:gd name="connsiteX13" fmla="*/ 49189 w 457078"/>
                  <a:gd name="connsiteY13" fmla="*/ 560899 h 604514"/>
                  <a:gd name="connsiteX14" fmla="*/ 46990 w 457078"/>
                  <a:gd name="connsiteY14" fmla="*/ 551149 h 604514"/>
                  <a:gd name="connsiteX15" fmla="*/ 47564 w 457078"/>
                  <a:gd name="connsiteY15" fmla="*/ 550193 h 604514"/>
                  <a:gd name="connsiteX16" fmla="*/ 57220 w 457078"/>
                  <a:gd name="connsiteY16" fmla="*/ 547995 h 604514"/>
                  <a:gd name="connsiteX17" fmla="*/ 166985 w 457078"/>
                  <a:gd name="connsiteY17" fmla="*/ 373816 h 604514"/>
                  <a:gd name="connsiteX18" fmla="*/ 182566 w 457078"/>
                  <a:gd name="connsiteY18" fmla="*/ 383548 h 604514"/>
                  <a:gd name="connsiteX19" fmla="*/ 183140 w 457078"/>
                  <a:gd name="connsiteY19" fmla="*/ 385743 h 604514"/>
                  <a:gd name="connsiteX20" fmla="*/ 180846 w 457078"/>
                  <a:gd name="connsiteY20" fmla="*/ 386315 h 604514"/>
                  <a:gd name="connsiteX21" fmla="*/ 165264 w 457078"/>
                  <a:gd name="connsiteY21" fmla="*/ 376583 h 604514"/>
                  <a:gd name="connsiteX22" fmla="*/ 164786 w 457078"/>
                  <a:gd name="connsiteY22" fmla="*/ 374293 h 604514"/>
                  <a:gd name="connsiteX23" fmla="*/ 166985 w 457078"/>
                  <a:gd name="connsiteY23" fmla="*/ 373816 h 604514"/>
                  <a:gd name="connsiteX24" fmla="*/ 131029 w 457078"/>
                  <a:gd name="connsiteY24" fmla="*/ 368933 h 604514"/>
                  <a:gd name="connsiteX25" fmla="*/ 117075 w 457078"/>
                  <a:gd name="connsiteY25" fmla="*/ 372082 h 604514"/>
                  <a:gd name="connsiteX26" fmla="*/ 30004 w 457078"/>
                  <a:gd name="connsiteY26" fmla="*/ 510767 h 604514"/>
                  <a:gd name="connsiteX27" fmla="*/ 33158 w 457078"/>
                  <a:gd name="connsiteY27" fmla="*/ 524607 h 604514"/>
                  <a:gd name="connsiteX28" fmla="*/ 104841 w 457078"/>
                  <a:gd name="connsiteY28" fmla="*/ 569468 h 604514"/>
                  <a:gd name="connsiteX29" fmla="*/ 118699 w 457078"/>
                  <a:gd name="connsiteY29" fmla="*/ 566318 h 604514"/>
                  <a:gd name="connsiteX30" fmla="*/ 205770 w 457078"/>
                  <a:gd name="connsiteY30" fmla="*/ 427633 h 604514"/>
                  <a:gd name="connsiteX31" fmla="*/ 202616 w 457078"/>
                  <a:gd name="connsiteY31" fmla="*/ 413793 h 604514"/>
                  <a:gd name="connsiteX32" fmla="*/ 122809 w 457078"/>
                  <a:gd name="connsiteY32" fmla="*/ 359960 h 604514"/>
                  <a:gd name="connsiteX33" fmla="*/ 214276 w 457078"/>
                  <a:gd name="connsiteY33" fmla="*/ 417229 h 604514"/>
                  <a:gd name="connsiteX34" fmla="*/ 214754 w 457078"/>
                  <a:gd name="connsiteY34" fmla="*/ 419520 h 604514"/>
                  <a:gd name="connsiteX35" fmla="*/ 115259 w 457078"/>
                  <a:gd name="connsiteY35" fmla="*/ 577962 h 604514"/>
                  <a:gd name="connsiteX36" fmla="*/ 112965 w 457078"/>
                  <a:gd name="connsiteY36" fmla="*/ 578440 h 604514"/>
                  <a:gd name="connsiteX37" fmla="*/ 21498 w 457078"/>
                  <a:gd name="connsiteY37" fmla="*/ 521171 h 604514"/>
                  <a:gd name="connsiteX38" fmla="*/ 21020 w 457078"/>
                  <a:gd name="connsiteY38" fmla="*/ 518976 h 604514"/>
                  <a:gd name="connsiteX39" fmla="*/ 120515 w 457078"/>
                  <a:gd name="connsiteY39" fmla="*/ 360438 h 604514"/>
                  <a:gd name="connsiteX40" fmla="*/ 122809 w 457078"/>
                  <a:gd name="connsiteY40" fmla="*/ 359960 h 604514"/>
                  <a:gd name="connsiteX41" fmla="*/ 135531 w 457078"/>
                  <a:gd name="connsiteY41" fmla="*/ 343589 h 604514"/>
                  <a:gd name="connsiteX42" fmla="*/ 121479 w 457078"/>
                  <a:gd name="connsiteY42" fmla="*/ 346833 h 604514"/>
                  <a:gd name="connsiteX43" fmla="*/ 8099 w 457078"/>
                  <a:gd name="connsiteY43" fmla="*/ 527295 h 604514"/>
                  <a:gd name="connsiteX44" fmla="*/ 11349 w 457078"/>
                  <a:gd name="connsiteY44" fmla="*/ 541324 h 604514"/>
                  <a:gd name="connsiteX45" fmla="*/ 99300 w 457078"/>
                  <a:gd name="connsiteY45" fmla="*/ 596388 h 604514"/>
                  <a:gd name="connsiteX46" fmla="*/ 113353 w 457078"/>
                  <a:gd name="connsiteY46" fmla="*/ 593143 h 604514"/>
                  <a:gd name="connsiteX47" fmla="*/ 226732 w 457078"/>
                  <a:gd name="connsiteY47" fmla="*/ 412681 h 604514"/>
                  <a:gd name="connsiteX48" fmla="*/ 223482 w 457078"/>
                  <a:gd name="connsiteY48" fmla="*/ 398653 h 604514"/>
                  <a:gd name="connsiteX49" fmla="*/ 126426 w 457078"/>
                  <a:gd name="connsiteY49" fmla="*/ 335883 h 604514"/>
                  <a:gd name="connsiteX50" fmla="*/ 139069 w 457078"/>
                  <a:gd name="connsiteY50" fmla="*/ 338054 h 604514"/>
                  <a:gd name="connsiteX51" fmla="*/ 227019 w 457078"/>
                  <a:gd name="connsiteY51" fmla="*/ 393118 h 604514"/>
                  <a:gd name="connsiteX52" fmla="*/ 232277 w 457078"/>
                  <a:gd name="connsiteY52" fmla="*/ 416212 h 604514"/>
                  <a:gd name="connsiteX53" fmla="*/ 118897 w 457078"/>
                  <a:gd name="connsiteY53" fmla="*/ 596674 h 604514"/>
                  <a:gd name="connsiteX54" fmla="*/ 95763 w 457078"/>
                  <a:gd name="connsiteY54" fmla="*/ 601923 h 604514"/>
                  <a:gd name="connsiteX55" fmla="*/ 7812 w 457078"/>
                  <a:gd name="connsiteY55" fmla="*/ 546859 h 604514"/>
                  <a:gd name="connsiteX56" fmla="*/ 2554 w 457078"/>
                  <a:gd name="connsiteY56" fmla="*/ 523860 h 604514"/>
                  <a:gd name="connsiteX57" fmla="*/ 115934 w 457078"/>
                  <a:gd name="connsiteY57" fmla="*/ 343302 h 604514"/>
                  <a:gd name="connsiteX58" fmla="*/ 126426 w 457078"/>
                  <a:gd name="connsiteY58" fmla="*/ 335883 h 604514"/>
                  <a:gd name="connsiteX59" fmla="*/ 184796 w 457078"/>
                  <a:gd name="connsiteY59" fmla="*/ 330882 h 604514"/>
                  <a:gd name="connsiteX60" fmla="*/ 201761 w 457078"/>
                  <a:gd name="connsiteY60" fmla="*/ 335628 h 604514"/>
                  <a:gd name="connsiteX61" fmla="*/ 215629 w 457078"/>
                  <a:gd name="connsiteY61" fmla="*/ 369215 h 604514"/>
                  <a:gd name="connsiteX62" fmla="*/ 214386 w 457078"/>
                  <a:gd name="connsiteY62" fmla="*/ 370932 h 604514"/>
                  <a:gd name="connsiteX63" fmla="*/ 212378 w 457078"/>
                  <a:gd name="connsiteY63" fmla="*/ 371218 h 604514"/>
                  <a:gd name="connsiteX64" fmla="*/ 210273 w 457078"/>
                  <a:gd name="connsiteY64" fmla="*/ 367974 h 604514"/>
                  <a:gd name="connsiteX65" fmla="*/ 198892 w 457078"/>
                  <a:gd name="connsiteY65" fmla="*/ 340304 h 604514"/>
                  <a:gd name="connsiteX66" fmla="*/ 170963 w 457078"/>
                  <a:gd name="connsiteY66" fmla="*/ 340590 h 604514"/>
                  <a:gd name="connsiteX67" fmla="*/ 168668 w 457078"/>
                  <a:gd name="connsiteY67" fmla="*/ 342308 h 604514"/>
                  <a:gd name="connsiteX68" fmla="*/ 165416 w 457078"/>
                  <a:gd name="connsiteY68" fmla="*/ 342594 h 604514"/>
                  <a:gd name="connsiteX69" fmla="*/ 164746 w 457078"/>
                  <a:gd name="connsiteY69" fmla="*/ 342021 h 604514"/>
                  <a:gd name="connsiteX70" fmla="*/ 165129 w 457078"/>
                  <a:gd name="connsiteY70" fmla="*/ 338109 h 604514"/>
                  <a:gd name="connsiteX71" fmla="*/ 167903 w 457078"/>
                  <a:gd name="connsiteY71" fmla="*/ 336010 h 604514"/>
                  <a:gd name="connsiteX72" fmla="*/ 184796 w 457078"/>
                  <a:gd name="connsiteY72" fmla="*/ 330882 h 604514"/>
                  <a:gd name="connsiteX73" fmla="*/ 186779 w 457078"/>
                  <a:gd name="connsiteY73" fmla="*/ 315002 h 604514"/>
                  <a:gd name="connsiteX74" fmla="*/ 210276 w 457078"/>
                  <a:gd name="connsiteY74" fmla="*/ 322193 h 604514"/>
                  <a:gd name="connsiteX75" fmla="*/ 231789 w 457078"/>
                  <a:gd name="connsiteY75" fmla="*/ 369609 h 604514"/>
                  <a:gd name="connsiteX76" fmla="*/ 228634 w 457078"/>
                  <a:gd name="connsiteY76" fmla="*/ 371899 h 604514"/>
                  <a:gd name="connsiteX77" fmla="*/ 226435 w 457078"/>
                  <a:gd name="connsiteY77" fmla="*/ 368751 h 604514"/>
                  <a:gd name="connsiteX78" fmla="*/ 207408 w 457078"/>
                  <a:gd name="connsiteY78" fmla="*/ 326868 h 604514"/>
                  <a:gd name="connsiteX79" fmla="*/ 165529 w 457078"/>
                  <a:gd name="connsiteY79" fmla="*/ 325437 h 604514"/>
                  <a:gd name="connsiteX80" fmla="*/ 161227 w 457078"/>
                  <a:gd name="connsiteY80" fmla="*/ 328013 h 604514"/>
                  <a:gd name="connsiteX81" fmla="*/ 158167 w 457078"/>
                  <a:gd name="connsiteY81" fmla="*/ 328108 h 604514"/>
                  <a:gd name="connsiteX82" fmla="*/ 157402 w 457078"/>
                  <a:gd name="connsiteY82" fmla="*/ 327345 h 604514"/>
                  <a:gd name="connsiteX83" fmla="*/ 156924 w 457078"/>
                  <a:gd name="connsiteY83" fmla="*/ 325246 h 604514"/>
                  <a:gd name="connsiteX84" fmla="*/ 158072 w 457078"/>
                  <a:gd name="connsiteY84" fmla="*/ 323529 h 604514"/>
                  <a:gd name="connsiteX85" fmla="*/ 162852 w 457078"/>
                  <a:gd name="connsiteY85" fmla="*/ 320476 h 604514"/>
                  <a:gd name="connsiteX86" fmla="*/ 186779 w 457078"/>
                  <a:gd name="connsiteY86" fmla="*/ 315002 h 604514"/>
                  <a:gd name="connsiteX87" fmla="*/ 184745 w 457078"/>
                  <a:gd name="connsiteY87" fmla="*/ 299679 h 604514"/>
                  <a:gd name="connsiteX88" fmla="*/ 218397 w 457078"/>
                  <a:gd name="connsiteY88" fmla="*/ 309211 h 604514"/>
                  <a:gd name="connsiteX89" fmla="*/ 246992 w 457078"/>
                  <a:gd name="connsiteY89" fmla="*/ 372103 h 604514"/>
                  <a:gd name="connsiteX90" fmla="*/ 243836 w 457078"/>
                  <a:gd name="connsiteY90" fmla="*/ 374393 h 604514"/>
                  <a:gd name="connsiteX91" fmla="*/ 241541 w 457078"/>
                  <a:gd name="connsiteY91" fmla="*/ 371244 h 604514"/>
                  <a:gd name="connsiteX92" fmla="*/ 215528 w 457078"/>
                  <a:gd name="connsiteY92" fmla="*/ 313887 h 604514"/>
                  <a:gd name="connsiteX93" fmla="*/ 154129 w 457078"/>
                  <a:gd name="connsiteY93" fmla="*/ 314269 h 604514"/>
                  <a:gd name="connsiteX94" fmla="*/ 152408 w 457078"/>
                  <a:gd name="connsiteY94" fmla="*/ 315510 h 604514"/>
                  <a:gd name="connsiteX95" fmla="*/ 149347 w 457078"/>
                  <a:gd name="connsiteY95" fmla="*/ 315605 h 604514"/>
                  <a:gd name="connsiteX96" fmla="*/ 148487 w 457078"/>
                  <a:gd name="connsiteY96" fmla="*/ 314842 h 604514"/>
                  <a:gd name="connsiteX97" fmla="*/ 148104 w 457078"/>
                  <a:gd name="connsiteY97" fmla="*/ 312742 h 604514"/>
                  <a:gd name="connsiteX98" fmla="*/ 149252 w 457078"/>
                  <a:gd name="connsiteY98" fmla="*/ 310929 h 604514"/>
                  <a:gd name="connsiteX99" fmla="*/ 151165 w 457078"/>
                  <a:gd name="connsiteY99" fmla="*/ 309688 h 604514"/>
                  <a:gd name="connsiteX100" fmla="*/ 184745 w 457078"/>
                  <a:gd name="connsiteY100" fmla="*/ 299679 h 604514"/>
                  <a:gd name="connsiteX101" fmla="*/ 241257 w 457078"/>
                  <a:gd name="connsiteY101" fmla="*/ 230726 h 604514"/>
                  <a:gd name="connsiteX102" fmla="*/ 243264 w 457078"/>
                  <a:gd name="connsiteY102" fmla="*/ 234166 h 604514"/>
                  <a:gd name="connsiteX103" fmla="*/ 254064 w 457078"/>
                  <a:gd name="connsiteY103" fmla="*/ 262068 h 604514"/>
                  <a:gd name="connsiteX104" fmla="*/ 281875 w 457078"/>
                  <a:gd name="connsiteY104" fmla="*/ 262354 h 604514"/>
                  <a:gd name="connsiteX105" fmla="*/ 284264 w 457078"/>
                  <a:gd name="connsiteY105" fmla="*/ 260634 h 604514"/>
                  <a:gd name="connsiteX106" fmla="*/ 287514 w 457078"/>
                  <a:gd name="connsiteY106" fmla="*/ 260539 h 604514"/>
                  <a:gd name="connsiteX107" fmla="*/ 288087 w 457078"/>
                  <a:gd name="connsiteY107" fmla="*/ 261112 h 604514"/>
                  <a:gd name="connsiteX108" fmla="*/ 287705 w 457078"/>
                  <a:gd name="connsiteY108" fmla="*/ 265030 h 604514"/>
                  <a:gd name="connsiteX109" fmla="*/ 284838 w 457078"/>
                  <a:gd name="connsiteY109" fmla="*/ 267037 h 604514"/>
                  <a:gd name="connsiteX110" fmla="*/ 251005 w 457078"/>
                  <a:gd name="connsiteY110" fmla="*/ 266654 h 604514"/>
                  <a:gd name="connsiteX111" fmla="*/ 237912 w 457078"/>
                  <a:gd name="connsiteY111" fmla="*/ 232732 h 604514"/>
                  <a:gd name="connsiteX112" fmla="*/ 239155 w 457078"/>
                  <a:gd name="connsiteY112" fmla="*/ 231012 h 604514"/>
                  <a:gd name="connsiteX113" fmla="*/ 241257 w 457078"/>
                  <a:gd name="connsiteY113" fmla="*/ 230726 h 604514"/>
                  <a:gd name="connsiteX114" fmla="*/ 224866 w 457078"/>
                  <a:gd name="connsiteY114" fmla="*/ 229788 h 604514"/>
                  <a:gd name="connsiteX115" fmla="*/ 227066 w 457078"/>
                  <a:gd name="connsiteY115" fmla="*/ 233032 h 604514"/>
                  <a:gd name="connsiteX116" fmla="*/ 245241 w 457078"/>
                  <a:gd name="connsiteY116" fmla="*/ 275302 h 604514"/>
                  <a:gd name="connsiteX117" fmla="*/ 287042 w 457078"/>
                  <a:gd name="connsiteY117" fmla="*/ 277687 h 604514"/>
                  <a:gd name="connsiteX118" fmla="*/ 291347 w 457078"/>
                  <a:gd name="connsiteY118" fmla="*/ 275111 h 604514"/>
                  <a:gd name="connsiteX119" fmla="*/ 294408 w 457078"/>
                  <a:gd name="connsiteY119" fmla="*/ 275111 h 604514"/>
                  <a:gd name="connsiteX120" fmla="*/ 295269 w 457078"/>
                  <a:gd name="connsiteY120" fmla="*/ 275875 h 604514"/>
                  <a:gd name="connsiteX121" fmla="*/ 295651 w 457078"/>
                  <a:gd name="connsiteY121" fmla="*/ 277974 h 604514"/>
                  <a:gd name="connsiteX122" fmla="*/ 294504 w 457078"/>
                  <a:gd name="connsiteY122" fmla="*/ 279691 h 604514"/>
                  <a:gd name="connsiteX123" fmla="*/ 289529 w 457078"/>
                  <a:gd name="connsiteY123" fmla="*/ 282554 h 604514"/>
                  <a:gd name="connsiteX124" fmla="*/ 242180 w 457078"/>
                  <a:gd name="connsiteY124" fmla="*/ 279882 h 604514"/>
                  <a:gd name="connsiteX125" fmla="*/ 221710 w 457078"/>
                  <a:gd name="connsiteY125" fmla="*/ 231982 h 604514"/>
                  <a:gd name="connsiteX126" fmla="*/ 224866 w 457078"/>
                  <a:gd name="connsiteY126" fmla="*/ 229788 h 604514"/>
                  <a:gd name="connsiteX127" fmla="*/ 209877 w 457078"/>
                  <a:gd name="connsiteY127" fmla="*/ 227035 h 604514"/>
                  <a:gd name="connsiteX128" fmla="*/ 212077 w 457078"/>
                  <a:gd name="connsiteY128" fmla="*/ 230184 h 604514"/>
                  <a:gd name="connsiteX129" fmla="*/ 236844 w 457078"/>
                  <a:gd name="connsiteY129" fmla="*/ 288098 h 604514"/>
                  <a:gd name="connsiteX130" fmla="*/ 298140 w 457078"/>
                  <a:gd name="connsiteY130" fmla="*/ 289052 h 604514"/>
                  <a:gd name="connsiteX131" fmla="*/ 299957 w 457078"/>
                  <a:gd name="connsiteY131" fmla="*/ 287908 h 604514"/>
                  <a:gd name="connsiteX132" fmla="*/ 303017 w 457078"/>
                  <a:gd name="connsiteY132" fmla="*/ 287908 h 604514"/>
                  <a:gd name="connsiteX133" fmla="*/ 303782 w 457078"/>
                  <a:gd name="connsiteY133" fmla="*/ 288671 h 604514"/>
                  <a:gd name="connsiteX134" fmla="*/ 304165 w 457078"/>
                  <a:gd name="connsiteY134" fmla="*/ 290674 h 604514"/>
                  <a:gd name="connsiteX135" fmla="*/ 303017 w 457078"/>
                  <a:gd name="connsiteY135" fmla="*/ 292487 h 604514"/>
                  <a:gd name="connsiteX136" fmla="*/ 301009 w 457078"/>
                  <a:gd name="connsiteY136" fmla="*/ 293728 h 604514"/>
                  <a:gd name="connsiteX137" fmla="*/ 233784 w 457078"/>
                  <a:gd name="connsiteY137" fmla="*/ 292678 h 604514"/>
                  <a:gd name="connsiteX138" fmla="*/ 206626 w 457078"/>
                  <a:gd name="connsiteY138" fmla="*/ 229230 h 604514"/>
                  <a:gd name="connsiteX139" fmla="*/ 209877 w 457078"/>
                  <a:gd name="connsiteY139" fmla="*/ 227035 h 604514"/>
                  <a:gd name="connsiteX140" fmla="*/ 273046 w 457078"/>
                  <a:gd name="connsiteY140" fmla="*/ 216430 h 604514"/>
                  <a:gd name="connsiteX141" fmla="*/ 288440 w 457078"/>
                  <a:gd name="connsiteY141" fmla="*/ 226541 h 604514"/>
                  <a:gd name="connsiteX142" fmla="*/ 288822 w 457078"/>
                  <a:gd name="connsiteY142" fmla="*/ 228830 h 604514"/>
                  <a:gd name="connsiteX143" fmla="*/ 286623 w 457078"/>
                  <a:gd name="connsiteY143" fmla="*/ 229307 h 604514"/>
                  <a:gd name="connsiteX144" fmla="*/ 271229 w 457078"/>
                  <a:gd name="connsiteY144" fmla="*/ 219196 h 604514"/>
                  <a:gd name="connsiteX145" fmla="*/ 270751 w 457078"/>
                  <a:gd name="connsiteY145" fmla="*/ 216907 h 604514"/>
                  <a:gd name="connsiteX146" fmla="*/ 273046 w 457078"/>
                  <a:gd name="connsiteY146" fmla="*/ 216430 h 604514"/>
                  <a:gd name="connsiteX147" fmla="*/ 390938 w 457078"/>
                  <a:gd name="connsiteY147" fmla="*/ 37199 h 604514"/>
                  <a:gd name="connsiteX148" fmla="*/ 385768 w 457078"/>
                  <a:gd name="connsiteY148" fmla="*/ 38246 h 604514"/>
                  <a:gd name="connsiteX149" fmla="*/ 385097 w 457078"/>
                  <a:gd name="connsiteY149" fmla="*/ 39199 h 604514"/>
                  <a:gd name="connsiteX150" fmla="*/ 386151 w 457078"/>
                  <a:gd name="connsiteY150" fmla="*/ 44437 h 604514"/>
                  <a:gd name="connsiteX151" fmla="*/ 401950 w 457078"/>
                  <a:gd name="connsiteY151" fmla="*/ 54723 h 604514"/>
                  <a:gd name="connsiteX152" fmla="*/ 407216 w 457078"/>
                  <a:gd name="connsiteY152" fmla="*/ 53675 h 604514"/>
                  <a:gd name="connsiteX153" fmla="*/ 407791 w 457078"/>
                  <a:gd name="connsiteY153" fmla="*/ 52723 h 604514"/>
                  <a:gd name="connsiteX154" fmla="*/ 406737 w 457078"/>
                  <a:gd name="connsiteY154" fmla="*/ 47580 h 604514"/>
                  <a:gd name="connsiteX155" fmla="*/ 353095 w 457078"/>
                  <a:gd name="connsiteY155" fmla="*/ 34996 h 604514"/>
                  <a:gd name="connsiteX156" fmla="*/ 339142 w 457078"/>
                  <a:gd name="connsiteY156" fmla="*/ 37860 h 604514"/>
                  <a:gd name="connsiteX157" fmla="*/ 249018 w 457078"/>
                  <a:gd name="connsiteY157" fmla="*/ 174638 h 604514"/>
                  <a:gd name="connsiteX158" fmla="*/ 251885 w 457078"/>
                  <a:gd name="connsiteY158" fmla="*/ 188479 h 604514"/>
                  <a:gd name="connsiteX159" fmla="*/ 322512 w 457078"/>
                  <a:gd name="connsiteY159" fmla="*/ 234963 h 604514"/>
                  <a:gd name="connsiteX160" fmla="*/ 336466 w 457078"/>
                  <a:gd name="connsiteY160" fmla="*/ 232004 h 604514"/>
                  <a:gd name="connsiteX161" fmla="*/ 426589 w 457078"/>
                  <a:gd name="connsiteY161" fmla="*/ 95320 h 604514"/>
                  <a:gd name="connsiteX162" fmla="*/ 423722 w 457078"/>
                  <a:gd name="connsiteY162" fmla="*/ 81384 h 604514"/>
                  <a:gd name="connsiteX163" fmla="*/ 392758 w 457078"/>
                  <a:gd name="connsiteY163" fmla="*/ 34437 h 604514"/>
                  <a:gd name="connsiteX164" fmla="*/ 408557 w 457078"/>
                  <a:gd name="connsiteY164" fmla="*/ 44818 h 604514"/>
                  <a:gd name="connsiteX165" fmla="*/ 410472 w 457078"/>
                  <a:gd name="connsiteY165" fmla="*/ 54532 h 604514"/>
                  <a:gd name="connsiteX166" fmla="*/ 409897 w 457078"/>
                  <a:gd name="connsiteY166" fmla="*/ 55485 h 604514"/>
                  <a:gd name="connsiteX167" fmla="*/ 400131 w 457078"/>
                  <a:gd name="connsiteY167" fmla="*/ 57485 h 604514"/>
                  <a:gd name="connsiteX168" fmla="*/ 384331 w 457078"/>
                  <a:gd name="connsiteY168" fmla="*/ 47104 h 604514"/>
                  <a:gd name="connsiteX169" fmla="*/ 382321 w 457078"/>
                  <a:gd name="connsiteY169" fmla="*/ 37389 h 604514"/>
                  <a:gd name="connsiteX170" fmla="*/ 382991 w 457078"/>
                  <a:gd name="connsiteY170" fmla="*/ 36532 h 604514"/>
                  <a:gd name="connsiteX171" fmla="*/ 392758 w 457078"/>
                  <a:gd name="connsiteY171" fmla="*/ 34437 h 604514"/>
                  <a:gd name="connsiteX172" fmla="*/ 345163 w 457078"/>
                  <a:gd name="connsiteY172" fmla="*/ 25833 h 604514"/>
                  <a:gd name="connsiteX173" fmla="*/ 435286 w 457078"/>
                  <a:gd name="connsiteY173" fmla="*/ 85107 h 604514"/>
                  <a:gd name="connsiteX174" fmla="*/ 435764 w 457078"/>
                  <a:gd name="connsiteY174" fmla="*/ 87398 h 604514"/>
                  <a:gd name="connsiteX175" fmla="*/ 332738 w 457078"/>
                  <a:gd name="connsiteY175" fmla="*/ 243649 h 604514"/>
                  <a:gd name="connsiteX176" fmla="*/ 330540 w 457078"/>
                  <a:gd name="connsiteY176" fmla="*/ 244126 h 604514"/>
                  <a:gd name="connsiteX177" fmla="*/ 240321 w 457078"/>
                  <a:gd name="connsiteY177" fmla="*/ 184852 h 604514"/>
                  <a:gd name="connsiteX178" fmla="*/ 239843 w 457078"/>
                  <a:gd name="connsiteY178" fmla="*/ 182561 h 604514"/>
                  <a:gd name="connsiteX179" fmla="*/ 342869 w 457078"/>
                  <a:gd name="connsiteY179" fmla="*/ 26310 h 604514"/>
                  <a:gd name="connsiteX180" fmla="*/ 345163 w 457078"/>
                  <a:gd name="connsiteY180" fmla="*/ 25833 h 604514"/>
                  <a:gd name="connsiteX181" fmla="*/ 359199 w 457078"/>
                  <a:gd name="connsiteY181" fmla="*/ 8191 h 604514"/>
                  <a:gd name="connsiteX182" fmla="*/ 345050 w 457078"/>
                  <a:gd name="connsiteY182" fmla="*/ 11149 h 604514"/>
                  <a:gd name="connsiteX183" fmla="*/ 227749 w 457078"/>
                  <a:gd name="connsiteY183" fmla="*/ 189025 h 604514"/>
                  <a:gd name="connsiteX184" fmla="*/ 230617 w 457078"/>
                  <a:gd name="connsiteY184" fmla="*/ 203148 h 604514"/>
                  <a:gd name="connsiteX185" fmla="*/ 317326 w 457078"/>
                  <a:gd name="connsiteY185" fmla="*/ 260119 h 604514"/>
                  <a:gd name="connsiteX186" fmla="*/ 331475 w 457078"/>
                  <a:gd name="connsiteY186" fmla="*/ 257256 h 604514"/>
                  <a:gd name="connsiteX187" fmla="*/ 448872 w 457078"/>
                  <a:gd name="connsiteY187" fmla="*/ 79284 h 604514"/>
                  <a:gd name="connsiteX188" fmla="*/ 445908 w 457078"/>
                  <a:gd name="connsiteY188" fmla="*/ 65161 h 604514"/>
                  <a:gd name="connsiteX189" fmla="*/ 350213 w 457078"/>
                  <a:gd name="connsiteY189" fmla="*/ 342 h 604514"/>
                  <a:gd name="connsiteX190" fmla="*/ 362832 w 457078"/>
                  <a:gd name="connsiteY190" fmla="*/ 2751 h 604514"/>
                  <a:gd name="connsiteX191" fmla="*/ 449541 w 457078"/>
                  <a:gd name="connsiteY191" fmla="*/ 59721 h 604514"/>
                  <a:gd name="connsiteX192" fmla="*/ 454321 w 457078"/>
                  <a:gd name="connsiteY192" fmla="*/ 82910 h 604514"/>
                  <a:gd name="connsiteX193" fmla="*/ 336924 w 457078"/>
                  <a:gd name="connsiteY193" fmla="*/ 260882 h 604514"/>
                  <a:gd name="connsiteX194" fmla="*/ 313789 w 457078"/>
                  <a:gd name="connsiteY194" fmla="*/ 265654 h 604514"/>
                  <a:gd name="connsiteX195" fmla="*/ 227079 w 457078"/>
                  <a:gd name="connsiteY195" fmla="*/ 208683 h 604514"/>
                  <a:gd name="connsiteX196" fmla="*/ 222299 w 457078"/>
                  <a:gd name="connsiteY196" fmla="*/ 185494 h 604514"/>
                  <a:gd name="connsiteX197" fmla="*/ 339601 w 457078"/>
                  <a:gd name="connsiteY197" fmla="*/ 7523 h 604514"/>
                  <a:gd name="connsiteX198" fmla="*/ 350213 w 457078"/>
                  <a:gd name="connsiteY198" fmla="*/ 342 h 604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</a:cxnLst>
                <a:rect l="l" t="t" r="r" b="b"/>
                <a:pathLst>
                  <a:path w="457078" h="604514">
                    <a:moveTo>
                      <a:pt x="55499" y="550767"/>
                    </a:moveTo>
                    <a:cubicBezTo>
                      <a:pt x="53778" y="549715"/>
                      <a:pt x="51388" y="550193"/>
                      <a:pt x="50336" y="551914"/>
                    </a:cubicBezTo>
                    <a:lnTo>
                      <a:pt x="49763" y="552870"/>
                    </a:lnTo>
                    <a:cubicBezTo>
                      <a:pt x="48615" y="554686"/>
                      <a:pt x="49189" y="556980"/>
                      <a:pt x="50910" y="558127"/>
                    </a:cubicBezTo>
                    <a:lnTo>
                      <a:pt x="66876" y="568164"/>
                    </a:lnTo>
                    <a:cubicBezTo>
                      <a:pt x="68692" y="569215"/>
                      <a:pt x="70987" y="568642"/>
                      <a:pt x="72134" y="566921"/>
                    </a:cubicBezTo>
                    <a:lnTo>
                      <a:pt x="72708" y="565965"/>
                    </a:lnTo>
                    <a:cubicBezTo>
                      <a:pt x="73759" y="564245"/>
                      <a:pt x="73281" y="561855"/>
                      <a:pt x="71465" y="560803"/>
                    </a:cubicBezTo>
                    <a:close/>
                    <a:moveTo>
                      <a:pt x="57220" y="547995"/>
                    </a:moveTo>
                    <a:lnTo>
                      <a:pt x="73281" y="558031"/>
                    </a:lnTo>
                    <a:cubicBezTo>
                      <a:pt x="76532" y="560134"/>
                      <a:pt x="77488" y="564436"/>
                      <a:pt x="75480" y="567686"/>
                    </a:cubicBezTo>
                    <a:lnTo>
                      <a:pt x="74811" y="568642"/>
                    </a:lnTo>
                    <a:cubicBezTo>
                      <a:pt x="72803" y="571987"/>
                      <a:pt x="68406" y="572943"/>
                      <a:pt x="65155" y="570936"/>
                    </a:cubicBezTo>
                    <a:lnTo>
                      <a:pt x="49189" y="560899"/>
                    </a:lnTo>
                    <a:cubicBezTo>
                      <a:pt x="45843" y="558796"/>
                      <a:pt x="44887" y="554495"/>
                      <a:pt x="46990" y="551149"/>
                    </a:cubicBezTo>
                    <a:lnTo>
                      <a:pt x="47564" y="550193"/>
                    </a:lnTo>
                    <a:cubicBezTo>
                      <a:pt x="49572" y="546943"/>
                      <a:pt x="53969" y="545987"/>
                      <a:pt x="57220" y="547995"/>
                    </a:cubicBezTo>
                    <a:close/>
                    <a:moveTo>
                      <a:pt x="166985" y="373816"/>
                    </a:moveTo>
                    <a:lnTo>
                      <a:pt x="182566" y="383548"/>
                    </a:lnTo>
                    <a:cubicBezTo>
                      <a:pt x="183331" y="384025"/>
                      <a:pt x="183618" y="384979"/>
                      <a:pt x="183140" y="385743"/>
                    </a:cubicBezTo>
                    <a:cubicBezTo>
                      <a:pt x="182662" y="386506"/>
                      <a:pt x="181611" y="386792"/>
                      <a:pt x="180846" y="386315"/>
                    </a:cubicBezTo>
                    <a:lnTo>
                      <a:pt x="165264" y="376583"/>
                    </a:lnTo>
                    <a:cubicBezTo>
                      <a:pt x="164500" y="376010"/>
                      <a:pt x="164213" y="375056"/>
                      <a:pt x="164786" y="374293"/>
                    </a:cubicBezTo>
                    <a:cubicBezTo>
                      <a:pt x="165264" y="373529"/>
                      <a:pt x="166220" y="373243"/>
                      <a:pt x="166985" y="373816"/>
                    </a:cubicBezTo>
                    <a:close/>
                    <a:moveTo>
                      <a:pt x="131029" y="368933"/>
                    </a:moveTo>
                    <a:cubicBezTo>
                      <a:pt x="126250" y="365974"/>
                      <a:pt x="120037" y="367405"/>
                      <a:pt x="117075" y="372082"/>
                    </a:cubicBezTo>
                    <a:lnTo>
                      <a:pt x="30004" y="510767"/>
                    </a:lnTo>
                    <a:cubicBezTo>
                      <a:pt x="27041" y="515444"/>
                      <a:pt x="28475" y="521744"/>
                      <a:pt x="33158" y="524607"/>
                    </a:cubicBezTo>
                    <a:lnTo>
                      <a:pt x="104841" y="569468"/>
                    </a:lnTo>
                    <a:cubicBezTo>
                      <a:pt x="109524" y="572426"/>
                      <a:pt x="115736" y="570995"/>
                      <a:pt x="118699" y="566318"/>
                    </a:cubicBezTo>
                    <a:lnTo>
                      <a:pt x="205770" y="427633"/>
                    </a:lnTo>
                    <a:cubicBezTo>
                      <a:pt x="208733" y="422956"/>
                      <a:pt x="207299" y="416752"/>
                      <a:pt x="202616" y="413793"/>
                    </a:cubicBezTo>
                    <a:close/>
                    <a:moveTo>
                      <a:pt x="122809" y="359960"/>
                    </a:moveTo>
                    <a:lnTo>
                      <a:pt x="214276" y="417229"/>
                    </a:lnTo>
                    <a:cubicBezTo>
                      <a:pt x="215041" y="417706"/>
                      <a:pt x="215232" y="418756"/>
                      <a:pt x="214754" y="419520"/>
                    </a:cubicBezTo>
                    <a:lnTo>
                      <a:pt x="115259" y="577962"/>
                    </a:lnTo>
                    <a:cubicBezTo>
                      <a:pt x="114781" y="578726"/>
                      <a:pt x="113729" y="579012"/>
                      <a:pt x="112965" y="578440"/>
                    </a:cubicBezTo>
                    <a:lnTo>
                      <a:pt x="21498" y="521171"/>
                    </a:lnTo>
                    <a:cubicBezTo>
                      <a:pt x="20733" y="520694"/>
                      <a:pt x="20542" y="519739"/>
                      <a:pt x="21020" y="518976"/>
                    </a:cubicBezTo>
                    <a:lnTo>
                      <a:pt x="120515" y="360438"/>
                    </a:lnTo>
                    <a:cubicBezTo>
                      <a:pt x="120993" y="359674"/>
                      <a:pt x="122045" y="359483"/>
                      <a:pt x="122809" y="359960"/>
                    </a:cubicBezTo>
                    <a:close/>
                    <a:moveTo>
                      <a:pt x="135531" y="343589"/>
                    </a:moveTo>
                    <a:cubicBezTo>
                      <a:pt x="130847" y="340630"/>
                      <a:pt x="124538" y="342062"/>
                      <a:pt x="121479" y="346833"/>
                    </a:cubicBezTo>
                    <a:lnTo>
                      <a:pt x="8099" y="527295"/>
                    </a:lnTo>
                    <a:cubicBezTo>
                      <a:pt x="5136" y="532067"/>
                      <a:pt x="6570" y="538365"/>
                      <a:pt x="11349" y="541324"/>
                    </a:cubicBezTo>
                    <a:lnTo>
                      <a:pt x="99300" y="596388"/>
                    </a:lnTo>
                    <a:cubicBezTo>
                      <a:pt x="103984" y="599346"/>
                      <a:pt x="110389" y="597915"/>
                      <a:pt x="113353" y="593143"/>
                    </a:cubicBezTo>
                    <a:lnTo>
                      <a:pt x="226732" y="412681"/>
                    </a:lnTo>
                    <a:cubicBezTo>
                      <a:pt x="229696" y="407910"/>
                      <a:pt x="228262" y="401611"/>
                      <a:pt x="223482" y="398653"/>
                    </a:cubicBezTo>
                    <a:close/>
                    <a:moveTo>
                      <a:pt x="126426" y="335883"/>
                    </a:moveTo>
                    <a:cubicBezTo>
                      <a:pt x="130608" y="334928"/>
                      <a:pt x="135149" y="335573"/>
                      <a:pt x="139069" y="338054"/>
                    </a:cubicBezTo>
                    <a:lnTo>
                      <a:pt x="227019" y="393118"/>
                    </a:lnTo>
                    <a:cubicBezTo>
                      <a:pt x="234858" y="397985"/>
                      <a:pt x="237248" y="408387"/>
                      <a:pt x="232277" y="416212"/>
                    </a:cubicBezTo>
                    <a:lnTo>
                      <a:pt x="118897" y="596674"/>
                    </a:lnTo>
                    <a:cubicBezTo>
                      <a:pt x="113926" y="604499"/>
                      <a:pt x="103602" y="606885"/>
                      <a:pt x="95763" y="601923"/>
                    </a:cubicBezTo>
                    <a:lnTo>
                      <a:pt x="7812" y="546859"/>
                    </a:lnTo>
                    <a:cubicBezTo>
                      <a:pt x="-27" y="541992"/>
                      <a:pt x="-2321" y="531685"/>
                      <a:pt x="2554" y="523860"/>
                    </a:cubicBezTo>
                    <a:lnTo>
                      <a:pt x="115934" y="343302"/>
                    </a:lnTo>
                    <a:cubicBezTo>
                      <a:pt x="118419" y="339390"/>
                      <a:pt x="122243" y="336837"/>
                      <a:pt x="126426" y="335883"/>
                    </a:cubicBezTo>
                    <a:close/>
                    <a:moveTo>
                      <a:pt x="184796" y="330882"/>
                    </a:moveTo>
                    <a:cubicBezTo>
                      <a:pt x="190690" y="330810"/>
                      <a:pt x="196596" y="332384"/>
                      <a:pt x="201761" y="335628"/>
                    </a:cubicBezTo>
                    <a:cubicBezTo>
                      <a:pt x="213143" y="342689"/>
                      <a:pt x="218690" y="356238"/>
                      <a:pt x="215629" y="369215"/>
                    </a:cubicBezTo>
                    <a:cubicBezTo>
                      <a:pt x="215534" y="369883"/>
                      <a:pt x="215056" y="370551"/>
                      <a:pt x="214386" y="370932"/>
                    </a:cubicBezTo>
                    <a:cubicBezTo>
                      <a:pt x="213812" y="371314"/>
                      <a:pt x="213047" y="371409"/>
                      <a:pt x="212378" y="371218"/>
                    </a:cubicBezTo>
                    <a:cubicBezTo>
                      <a:pt x="210847" y="370932"/>
                      <a:pt x="209986" y="369406"/>
                      <a:pt x="210273" y="367974"/>
                    </a:cubicBezTo>
                    <a:cubicBezTo>
                      <a:pt x="212760" y="357288"/>
                      <a:pt x="208169" y="346124"/>
                      <a:pt x="198892" y="340304"/>
                    </a:cubicBezTo>
                    <a:cubicBezTo>
                      <a:pt x="190379" y="334961"/>
                      <a:pt x="179380" y="335056"/>
                      <a:pt x="170963" y="340590"/>
                    </a:cubicBezTo>
                    <a:cubicBezTo>
                      <a:pt x="170198" y="341163"/>
                      <a:pt x="169433" y="341735"/>
                      <a:pt x="168668" y="342308"/>
                    </a:cubicBezTo>
                    <a:cubicBezTo>
                      <a:pt x="167711" y="343071"/>
                      <a:pt x="166468" y="343166"/>
                      <a:pt x="165416" y="342594"/>
                    </a:cubicBezTo>
                    <a:cubicBezTo>
                      <a:pt x="165129" y="342403"/>
                      <a:pt x="164938" y="342212"/>
                      <a:pt x="164746" y="342021"/>
                    </a:cubicBezTo>
                    <a:cubicBezTo>
                      <a:pt x="163790" y="340876"/>
                      <a:pt x="163981" y="339063"/>
                      <a:pt x="165129" y="338109"/>
                    </a:cubicBezTo>
                    <a:cubicBezTo>
                      <a:pt x="166085" y="337346"/>
                      <a:pt x="166946" y="336583"/>
                      <a:pt x="167903" y="336010"/>
                    </a:cubicBezTo>
                    <a:cubicBezTo>
                      <a:pt x="173020" y="332671"/>
                      <a:pt x="178902" y="330953"/>
                      <a:pt x="184796" y="330882"/>
                    </a:cubicBezTo>
                    <a:close/>
                    <a:moveTo>
                      <a:pt x="186779" y="315002"/>
                    </a:moveTo>
                    <a:cubicBezTo>
                      <a:pt x="194978" y="315300"/>
                      <a:pt x="203105" y="317709"/>
                      <a:pt x="210276" y="322193"/>
                    </a:cubicBezTo>
                    <a:cubicBezTo>
                      <a:pt x="226435" y="332211"/>
                      <a:pt x="234849" y="350910"/>
                      <a:pt x="231789" y="369609"/>
                    </a:cubicBezTo>
                    <a:cubicBezTo>
                      <a:pt x="231598" y="371136"/>
                      <a:pt x="230164" y="372185"/>
                      <a:pt x="228634" y="371899"/>
                    </a:cubicBezTo>
                    <a:cubicBezTo>
                      <a:pt x="227200" y="371708"/>
                      <a:pt x="226148" y="370182"/>
                      <a:pt x="226435" y="368751"/>
                    </a:cubicBezTo>
                    <a:cubicBezTo>
                      <a:pt x="229112" y="352150"/>
                      <a:pt x="221559" y="335741"/>
                      <a:pt x="207408" y="326868"/>
                    </a:cubicBezTo>
                    <a:cubicBezTo>
                      <a:pt x="194691" y="318949"/>
                      <a:pt x="178724" y="318377"/>
                      <a:pt x="165529" y="325437"/>
                    </a:cubicBezTo>
                    <a:cubicBezTo>
                      <a:pt x="164000" y="326200"/>
                      <a:pt x="162565" y="327059"/>
                      <a:pt x="161227" y="328013"/>
                    </a:cubicBezTo>
                    <a:cubicBezTo>
                      <a:pt x="160271" y="328681"/>
                      <a:pt x="159123" y="328681"/>
                      <a:pt x="158167" y="328108"/>
                    </a:cubicBezTo>
                    <a:cubicBezTo>
                      <a:pt x="157880" y="327917"/>
                      <a:pt x="157593" y="327631"/>
                      <a:pt x="157402" y="327345"/>
                    </a:cubicBezTo>
                    <a:cubicBezTo>
                      <a:pt x="156924" y="326773"/>
                      <a:pt x="156733" y="326009"/>
                      <a:pt x="156924" y="325246"/>
                    </a:cubicBezTo>
                    <a:cubicBezTo>
                      <a:pt x="157020" y="324578"/>
                      <a:pt x="157402" y="323910"/>
                      <a:pt x="158072" y="323529"/>
                    </a:cubicBezTo>
                    <a:cubicBezTo>
                      <a:pt x="159601" y="322384"/>
                      <a:pt x="161227" y="321430"/>
                      <a:pt x="162852" y="320476"/>
                    </a:cubicBezTo>
                    <a:cubicBezTo>
                      <a:pt x="170310" y="316517"/>
                      <a:pt x="178581" y="314704"/>
                      <a:pt x="186779" y="315002"/>
                    </a:cubicBezTo>
                    <a:close/>
                    <a:moveTo>
                      <a:pt x="184745" y="299679"/>
                    </a:moveTo>
                    <a:cubicBezTo>
                      <a:pt x="196448" y="299596"/>
                      <a:pt x="208164" y="302769"/>
                      <a:pt x="218397" y="309211"/>
                    </a:cubicBezTo>
                    <a:cubicBezTo>
                      <a:pt x="239820" y="322572"/>
                      <a:pt x="251009" y="347290"/>
                      <a:pt x="246992" y="372103"/>
                    </a:cubicBezTo>
                    <a:cubicBezTo>
                      <a:pt x="246705" y="373630"/>
                      <a:pt x="245271" y="374584"/>
                      <a:pt x="243836" y="374393"/>
                    </a:cubicBezTo>
                    <a:cubicBezTo>
                      <a:pt x="242306" y="374107"/>
                      <a:pt x="241254" y="372676"/>
                      <a:pt x="241541" y="371244"/>
                    </a:cubicBezTo>
                    <a:cubicBezTo>
                      <a:pt x="245175" y="348530"/>
                      <a:pt x="234942" y="326008"/>
                      <a:pt x="215528" y="313887"/>
                    </a:cubicBezTo>
                    <a:cubicBezTo>
                      <a:pt x="196783" y="302149"/>
                      <a:pt x="172683" y="302340"/>
                      <a:pt x="154129" y="314269"/>
                    </a:cubicBezTo>
                    <a:cubicBezTo>
                      <a:pt x="153555" y="314651"/>
                      <a:pt x="152982" y="315033"/>
                      <a:pt x="152408" y="315510"/>
                    </a:cubicBezTo>
                    <a:cubicBezTo>
                      <a:pt x="151451" y="316082"/>
                      <a:pt x="150304" y="316178"/>
                      <a:pt x="149347" y="315605"/>
                    </a:cubicBezTo>
                    <a:cubicBezTo>
                      <a:pt x="149061" y="315414"/>
                      <a:pt x="148774" y="315128"/>
                      <a:pt x="148487" y="314842"/>
                    </a:cubicBezTo>
                    <a:cubicBezTo>
                      <a:pt x="148104" y="314174"/>
                      <a:pt x="147913" y="313506"/>
                      <a:pt x="148104" y="312742"/>
                    </a:cubicBezTo>
                    <a:cubicBezTo>
                      <a:pt x="148200" y="311979"/>
                      <a:pt x="148582" y="311406"/>
                      <a:pt x="149252" y="310929"/>
                    </a:cubicBezTo>
                    <a:cubicBezTo>
                      <a:pt x="149826" y="310547"/>
                      <a:pt x="150495" y="310070"/>
                      <a:pt x="151165" y="309688"/>
                    </a:cubicBezTo>
                    <a:cubicBezTo>
                      <a:pt x="161350" y="303103"/>
                      <a:pt x="173041" y="299763"/>
                      <a:pt x="184745" y="299679"/>
                    </a:cubicBezTo>
                    <a:close/>
                    <a:moveTo>
                      <a:pt x="241257" y="230726"/>
                    </a:moveTo>
                    <a:cubicBezTo>
                      <a:pt x="242691" y="231108"/>
                      <a:pt x="243551" y="232732"/>
                      <a:pt x="243264" y="234166"/>
                    </a:cubicBezTo>
                    <a:cubicBezTo>
                      <a:pt x="240493" y="244772"/>
                      <a:pt x="244793" y="255952"/>
                      <a:pt x="254064" y="262068"/>
                    </a:cubicBezTo>
                    <a:cubicBezTo>
                      <a:pt x="262378" y="267610"/>
                      <a:pt x="273369" y="267705"/>
                      <a:pt x="281875" y="262354"/>
                    </a:cubicBezTo>
                    <a:cubicBezTo>
                      <a:pt x="282640" y="261781"/>
                      <a:pt x="283500" y="261303"/>
                      <a:pt x="284264" y="260634"/>
                    </a:cubicBezTo>
                    <a:cubicBezTo>
                      <a:pt x="285125" y="259966"/>
                      <a:pt x="286463" y="259870"/>
                      <a:pt x="287514" y="260539"/>
                    </a:cubicBezTo>
                    <a:cubicBezTo>
                      <a:pt x="287705" y="260730"/>
                      <a:pt x="287896" y="260921"/>
                      <a:pt x="288087" y="261112"/>
                    </a:cubicBezTo>
                    <a:cubicBezTo>
                      <a:pt x="289043" y="262259"/>
                      <a:pt x="288852" y="263979"/>
                      <a:pt x="287705" y="265030"/>
                    </a:cubicBezTo>
                    <a:cubicBezTo>
                      <a:pt x="286749" y="265699"/>
                      <a:pt x="285794" y="266368"/>
                      <a:pt x="284838" y="267037"/>
                    </a:cubicBezTo>
                    <a:cubicBezTo>
                      <a:pt x="274421" y="273534"/>
                      <a:pt x="261136" y="273343"/>
                      <a:pt x="251005" y="266654"/>
                    </a:cubicBezTo>
                    <a:cubicBezTo>
                      <a:pt x="239824" y="259297"/>
                      <a:pt x="234567" y="245632"/>
                      <a:pt x="237912" y="232732"/>
                    </a:cubicBezTo>
                    <a:cubicBezTo>
                      <a:pt x="238103" y="232064"/>
                      <a:pt x="238486" y="231395"/>
                      <a:pt x="239155" y="231012"/>
                    </a:cubicBezTo>
                    <a:cubicBezTo>
                      <a:pt x="239728" y="230726"/>
                      <a:pt x="240493" y="230630"/>
                      <a:pt x="241257" y="230726"/>
                    </a:cubicBezTo>
                    <a:close/>
                    <a:moveTo>
                      <a:pt x="224866" y="229788"/>
                    </a:moveTo>
                    <a:cubicBezTo>
                      <a:pt x="226397" y="230074"/>
                      <a:pt x="227353" y="231600"/>
                      <a:pt x="227066" y="233032"/>
                    </a:cubicBezTo>
                    <a:cubicBezTo>
                      <a:pt x="224005" y="249444"/>
                      <a:pt x="231180" y="266142"/>
                      <a:pt x="245241" y="275302"/>
                    </a:cubicBezTo>
                    <a:cubicBezTo>
                      <a:pt x="257676" y="283508"/>
                      <a:pt x="273746" y="284367"/>
                      <a:pt x="287042" y="277687"/>
                    </a:cubicBezTo>
                    <a:cubicBezTo>
                      <a:pt x="288477" y="276924"/>
                      <a:pt x="290008" y="276065"/>
                      <a:pt x="291347" y="275111"/>
                    </a:cubicBezTo>
                    <a:cubicBezTo>
                      <a:pt x="292303" y="274539"/>
                      <a:pt x="293547" y="274539"/>
                      <a:pt x="294408" y="275111"/>
                    </a:cubicBezTo>
                    <a:cubicBezTo>
                      <a:pt x="294791" y="275302"/>
                      <a:pt x="294982" y="275588"/>
                      <a:pt x="295269" y="275875"/>
                    </a:cubicBezTo>
                    <a:cubicBezTo>
                      <a:pt x="295651" y="276542"/>
                      <a:pt x="295747" y="277210"/>
                      <a:pt x="295651" y="277974"/>
                    </a:cubicBezTo>
                    <a:cubicBezTo>
                      <a:pt x="295460" y="278642"/>
                      <a:pt x="295077" y="279310"/>
                      <a:pt x="294504" y="279691"/>
                    </a:cubicBezTo>
                    <a:cubicBezTo>
                      <a:pt x="292877" y="280741"/>
                      <a:pt x="291251" y="281790"/>
                      <a:pt x="289529" y="282554"/>
                    </a:cubicBezTo>
                    <a:cubicBezTo>
                      <a:pt x="274416" y="290187"/>
                      <a:pt x="256337" y="289233"/>
                      <a:pt x="242180" y="279882"/>
                    </a:cubicBezTo>
                    <a:cubicBezTo>
                      <a:pt x="226301" y="269481"/>
                      <a:pt x="218266" y="250684"/>
                      <a:pt x="221710" y="231982"/>
                    </a:cubicBezTo>
                    <a:cubicBezTo>
                      <a:pt x="221901" y="230455"/>
                      <a:pt x="223431" y="229501"/>
                      <a:pt x="224866" y="229788"/>
                    </a:cubicBezTo>
                    <a:close/>
                    <a:moveTo>
                      <a:pt x="209877" y="227035"/>
                    </a:moveTo>
                    <a:cubicBezTo>
                      <a:pt x="211312" y="227322"/>
                      <a:pt x="212268" y="228753"/>
                      <a:pt x="212077" y="230184"/>
                    </a:cubicBezTo>
                    <a:cubicBezTo>
                      <a:pt x="207869" y="252796"/>
                      <a:pt x="217623" y="275504"/>
                      <a:pt x="236844" y="288098"/>
                    </a:cubicBezTo>
                    <a:cubicBezTo>
                      <a:pt x="255204" y="300216"/>
                      <a:pt x="279302" y="300597"/>
                      <a:pt x="298140" y="289052"/>
                    </a:cubicBezTo>
                    <a:cubicBezTo>
                      <a:pt x="298714" y="288671"/>
                      <a:pt x="299384" y="288289"/>
                      <a:pt x="299957" y="287908"/>
                    </a:cubicBezTo>
                    <a:cubicBezTo>
                      <a:pt x="300818" y="287240"/>
                      <a:pt x="302061" y="287240"/>
                      <a:pt x="303017" y="287908"/>
                    </a:cubicBezTo>
                    <a:cubicBezTo>
                      <a:pt x="303304" y="288098"/>
                      <a:pt x="303591" y="288289"/>
                      <a:pt x="303782" y="288671"/>
                    </a:cubicBezTo>
                    <a:cubicBezTo>
                      <a:pt x="304165" y="289243"/>
                      <a:pt x="304356" y="290007"/>
                      <a:pt x="304165" y="290674"/>
                    </a:cubicBezTo>
                    <a:cubicBezTo>
                      <a:pt x="304069" y="291438"/>
                      <a:pt x="303591" y="292106"/>
                      <a:pt x="303017" y="292487"/>
                    </a:cubicBezTo>
                    <a:cubicBezTo>
                      <a:pt x="302348" y="292869"/>
                      <a:pt x="301679" y="293346"/>
                      <a:pt x="301009" y="293728"/>
                    </a:cubicBezTo>
                    <a:cubicBezTo>
                      <a:pt x="280450" y="306417"/>
                      <a:pt x="253961" y="306036"/>
                      <a:pt x="233784" y="292678"/>
                    </a:cubicBezTo>
                    <a:cubicBezTo>
                      <a:pt x="212746" y="278844"/>
                      <a:pt x="202036" y="253941"/>
                      <a:pt x="206626" y="229230"/>
                    </a:cubicBezTo>
                    <a:cubicBezTo>
                      <a:pt x="206913" y="227703"/>
                      <a:pt x="208347" y="226749"/>
                      <a:pt x="209877" y="227035"/>
                    </a:cubicBezTo>
                    <a:close/>
                    <a:moveTo>
                      <a:pt x="273046" y="216430"/>
                    </a:moveTo>
                    <a:lnTo>
                      <a:pt x="288440" y="226541"/>
                    </a:lnTo>
                    <a:cubicBezTo>
                      <a:pt x="289205" y="227018"/>
                      <a:pt x="289396" y="228067"/>
                      <a:pt x="288822" y="228830"/>
                    </a:cubicBezTo>
                    <a:cubicBezTo>
                      <a:pt x="288344" y="229593"/>
                      <a:pt x="287388" y="229784"/>
                      <a:pt x="286623" y="229307"/>
                    </a:cubicBezTo>
                    <a:lnTo>
                      <a:pt x="271229" y="219196"/>
                    </a:lnTo>
                    <a:cubicBezTo>
                      <a:pt x="270464" y="218719"/>
                      <a:pt x="270273" y="217670"/>
                      <a:pt x="270751" y="216907"/>
                    </a:cubicBezTo>
                    <a:cubicBezTo>
                      <a:pt x="271229" y="216144"/>
                      <a:pt x="272281" y="215953"/>
                      <a:pt x="273046" y="216430"/>
                    </a:cubicBezTo>
                    <a:close/>
                    <a:moveTo>
                      <a:pt x="390938" y="37199"/>
                    </a:moveTo>
                    <a:cubicBezTo>
                      <a:pt x="389215" y="36056"/>
                      <a:pt x="386821" y="36532"/>
                      <a:pt x="385768" y="38246"/>
                    </a:cubicBezTo>
                    <a:lnTo>
                      <a:pt x="385097" y="39199"/>
                    </a:lnTo>
                    <a:cubicBezTo>
                      <a:pt x="383948" y="40913"/>
                      <a:pt x="384427" y="43294"/>
                      <a:pt x="386151" y="44437"/>
                    </a:cubicBezTo>
                    <a:lnTo>
                      <a:pt x="401950" y="54723"/>
                    </a:lnTo>
                    <a:cubicBezTo>
                      <a:pt x="403673" y="55865"/>
                      <a:pt x="406067" y="55389"/>
                      <a:pt x="407216" y="53675"/>
                    </a:cubicBezTo>
                    <a:lnTo>
                      <a:pt x="407791" y="52723"/>
                    </a:lnTo>
                    <a:cubicBezTo>
                      <a:pt x="408940" y="51008"/>
                      <a:pt x="408461" y="48723"/>
                      <a:pt x="406737" y="47580"/>
                    </a:cubicBezTo>
                    <a:close/>
                    <a:moveTo>
                      <a:pt x="353095" y="34996"/>
                    </a:moveTo>
                    <a:cubicBezTo>
                      <a:pt x="348508" y="31942"/>
                      <a:pt x="342200" y="33183"/>
                      <a:pt x="339142" y="37860"/>
                    </a:cubicBezTo>
                    <a:lnTo>
                      <a:pt x="249018" y="174638"/>
                    </a:lnTo>
                    <a:cubicBezTo>
                      <a:pt x="245959" y="179220"/>
                      <a:pt x="247297" y="185424"/>
                      <a:pt x="251885" y="188479"/>
                    </a:cubicBezTo>
                    <a:lnTo>
                      <a:pt x="322512" y="234963"/>
                    </a:lnTo>
                    <a:cubicBezTo>
                      <a:pt x="327195" y="238017"/>
                      <a:pt x="333407" y="236681"/>
                      <a:pt x="336466" y="232004"/>
                    </a:cubicBezTo>
                    <a:lnTo>
                      <a:pt x="426589" y="95320"/>
                    </a:lnTo>
                    <a:cubicBezTo>
                      <a:pt x="429648" y="90643"/>
                      <a:pt x="428310" y="84439"/>
                      <a:pt x="423722" y="81384"/>
                    </a:cubicBezTo>
                    <a:close/>
                    <a:moveTo>
                      <a:pt x="392758" y="34437"/>
                    </a:moveTo>
                    <a:lnTo>
                      <a:pt x="408557" y="44818"/>
                    </a:lnTo>
                    <a:cubicBezTo>
                      <a:pt x="411717" y="46913"/>
                      <a:pt x="412674" y="51294"/>
                      <a:pt x="410472" y="54532"/>
                    </a:cubicBezTo>
                    <a:lnTo>
                      <a:pt x="409897" y="55485"/>
                    </a:lnTo>
                    <a:cubicBezTo>
                      <a:pt x="407791" y="58723"/>
                      <a:pt x="403386" y="59580"/>
                      <a:pt x="400131" y="57485"/>
                    </a:cubicBezTo>
                    <a:lnTo>
                      <a:pt x="384331" y="47104"/>
                    </a:lnTo>
                    <a:cubicBezTo>
                      <a:pt x="381172" y="45008"/>
                      <a:pt x="380214" y="40627"/>
                      <a:pt x="382321" y="37389"/>
                    </a:cubicBezTo>
                    <a:lnTo>
                      <a:pt x="382991" y="36532"/>
                    </a:lnTo>
                    <a:cubicBezTo>
                      <a:pt x="385097" y="33294"/>
                      <a:pt x="389502" y="32342"/>
                      <a:pt x="392758" y="34437"/>
                    </a:cubicBezTo>
                    <a:close/>
                    <a:moveTo>
                      <a:pt x="345163" y="25833"/>
                    </a:moveTo>
                    <a:lnTo>
                      <a:pt x="435286" y="85107"/>
                    </a:lnTo>
                    <a:cubicBezTo>
                      <a:pt x="436051" y="85584"/>
                      <a:pt x="436242" y="86634"/>
                      <a:pt x="435764" y="87398"/>
                    </a:cubicBezTo>
                    <a:lnTo>
                      <a:pt x="332738" y="243649"/>
                    </a:lnTo>
                    <a:cubicBezTo>
                      <a:pt x="332260" y="244412"/>
                      <a:pt x="331209" y="244603"/>
                      <a:pt x="330540" y="244126"/>
                    </a:cubicBezTo>
                    <a:lnTo>
                      <a:pt x="240321" y="184852"/>
                    </a:lnTo>
                    <a:cubicBezTo>
                      <a:pt x="239556" y="184374"/>
                      <a:pt x="239365" y="183324"/>
                      <a:pt x="239843" y="182561"/>
                    </a:cubicBezTo>
                    <a:lnTo>
                      <a:pt x="342869" y="26310"/>
                    </a:lnTo>
                    <a:cubicBezTo>
                      <a:pt x="343347" y="25547"/>
                      <a:pt x="344398" y="25356"/>
                      <a:pt x="345163" y="25833"/>
                    </a:cubicBezTo>
                    <a:close/>
                    <a:moveTo>
                      <a:pt x="359199" y="8191"/>
                    </a:moveTo>
                    <a:cubicBezTo>
                      <a:pt x="354515" y="5137"/>
                      <a:pt x="348205" y="6473"/>
                      <a:pt x="345050" y="11149"/>
                    </a:cubicBezTo>
                    <a:lnTo>
                      <a:pt x="227749" y="189025"/>
                    </a:lnTo>
                    <a:cubicBezTo>
                      <a:pt x="224689" y="193796"/>
                      <a:pt x="225932" y="200095"/>
                      <a:pt x="230617" y="203148"/>
                    </a:cubicBezTo>
                    <a:lnTo>
                      <a:pt x="317326" y="260119"/>
                    </a:lnTo>
                    <a:cubicBezTo>
                      <a:pt x="322011" y="263268"/>
                      <a:pt x="328416" y="261932"/>
                      <a:pt x="331475" y="257256"/>
                    </a:cubicBezTo>
                    <a:lnTo>
                      <a:pt x="448872" y="79284"/>
                    </a:lnTo>
                    <a:cubicBezTo>
                      <a:pt x="451931" y="74608"/>
                      <a:pt x="450593" y="68214"/>
                      <a:pt x="445908" y="65161"/>
                    </a:cubicBezTo>
                    <a:close/>
                    <a:moveTo>
                      <a:pt x="350213" y="342"/>
                    </a:moveTo>
                    <a:cubicBezTo>
                      <a:pt x="354419" y="-517"/>
                      <a:pt x="358960" y="223"/>
                      <a:pt x="362832" y="2751"/>
                    </a:cubicBezTo>
                    <a:lnTo>
                      <a:pt x="449541" y="59721"/>
                    </a:lnTo>
                    <a:cubicBezTo>
                      <a:pt x="457285" y="64779"/>
                      <a:pt x="459388" y="75181"/>
                      <a:pt x="454321" y="82910"/>
                    </a:cubicBezTo>
                    <a:lnTo>
                      <a:pt x="336924" y="260882"/>
                    </a:lnTo>
                    <a:cubicBezTo>
                      <a:pt x="331857" y="268612"/>
                      <a:pt x="321437" y="270711"/>
                      <a:pt x="313789" y="265654"/>
                    </a:cubicBezTo>
                    <a:lnTo>
                      <a:pt x="227079" y="208683"/>
                    </a:lnTo>
                    <a:cubicBezTo>
                      <a:pt x="219336" y="203625"/>
                      <a:pt x="217137" y="193224"/>
                      <a:pt x="222299" y="185494"/>
                    </a:cubicBezTo>
                    <a:lnTo>
                      <a:pt x="339601" y="7523"/>
                    </a:lnTo>
                    <a:cubicBezTo>
                      <a:pt x="342134" y="3658"/>
                      <a:pt x="346006" y="1201"/>
                      <a:pt x="350213" y="3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Bullet2">
                <a:extLst>
                  <a:ext uri="{FF2B5EF4-FFF2-40B4-BE49-F238E27FC236}">
                    <a16:creationId xmlns:a16="http://schemas.microsoft.com/office/drawing/2014/main" id="{AC41F21F-F8DD-8A6B-26B0-CFDF6F7C572C}"/>
                  </a:ext>
                </a:extLst>
              </p:cNvPr>
              <p:cNvSpPr txBox="1"/>
              <p:nvPr/>
            </p:nvSpPr>
            <p:spPr>
              <a:xfrm>
                <a:off x="-916720" y="1762341"/>
                <a:ext cx="3422214" cy="60388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数据接收模块</a:t>
                </a:r>
                <a:endParaRPr lang="en-US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9817D18-BB90-2D83-6AD1-C0CE489E9D66}"/>
                </a:ext>
              </a:extLst>
            </p:cNvPr>
            <p:cNvGrpSpPr/>
            <p:nvPr/>
          </p:nvGrpSpPr>
          <p:grpSpPr>
            <a:xfrm>
              <a:off x="6664254" y="3108127"/>
              <a:ext cx="4854645" cy="1666710"/>
              <a:chOff x="4266274" y="3108127"/>
              <a:chExt cx="4854645" cy="1666710"/>
            </a:xfrm>
          </p:grpSpPr>
          <p:sp>
            <p:nvSpPr>
              <p:cNvPr id="31" name="IconBackground3">
                <a:extLst>
                  <a:ext uri="{FF2B5EF4-FFF2-40B4-BE49-F238E27FC236}">
                    <a16:creationId xmlns:a16="http://schemas.microsoft.com/office/drawing/2014/main" id="{0F2C56C7-2598-52AB-C8FF-F10ED0D7FCCF}"/>
                  </a:ext>
                </a:extLst>
              </p:cNvPr>
              <p:cNvSpPr/>
              <p:nvPr/>
            </p:nvSpPr>
            <p:spPr>
              <a:xfrm>
                <a:off x="4266274" y="3240332"/>
                <a:ext cx="1496280" cy="1263711"/>
              </a:xfrm>
              <a:prstGeom prst="roundRect">
                <a:avLst>
                  <a:gd name="adj" fmla="val 10000"/>
                </a:avLst>
              </a:prstGeom>
              <a:solidFill>
                <a:srgbClr val="FFFFFF">
                  <a:alpha val="90000"/>
                </a:srgbClr>
              </a:solidFill>
              <a:ln w="12700">
                <a:solidFill>
                  <a:schemeClr val="accent3"/>
                </a:solidFill>
              </a:ln>
            </p:spPr>
            <p:style>
              <a:lnRef idx="2">
                <a:schemeClr val="accent2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Number3">
                <a:extLst>
                  <a:ext uri="{FF2B5EF4-FFF2-40B4-BE49-F238E27FC236}">
                    <a16:creationId xmlns:a16="http://schemas.microsoft.com/office/drawing/2014/main" id="{8A2519AD-8B58-C962-D4A9-51251641E222}"/>
                  </a:ext>
                </a:extLst>
              </p:cNvPr>
              <p:cNvSpPr/>
              <p:nvPr/>
            </p:nvSpPr>
            <p:spPr>
              <a:xfrm>
                <a:off x="4851146" y="4233248"/>
                <a:ext cx="825296" cy="541589"/>
              </a:xfrm>
              <a:custGeom>
                <a:avLst/>
                <a:gdLst>
                  <a:gd name="connsiteX0" fmla="*/ 0 w 1981805"/>
                  <a:gd name="connsiteY0" fmla="*/ 78810 h 788098"/>
                  <a:gd name="connsiteX1" fmla="*/ 78810 w 1981805"/>
                  <a:gd name="connsiteY1" fmla="*/ 0 h 788098"/>
                  <a:gd name="connsiteX2" fmla="*/ 1902995 w 1981805"/>
                  <a:gd name="connsiteY2" fmla="*/ 0 h 788098"/>
                  <a:gd name="connsiteX3" fmla="*/ 1981805 w 1981805"/>
                  <a:gd name="connsiteY3" fmla="*/ 78810 h 788098"/>
                  <a:gd name="connsiteX4" fmla="*/ 1981805 w 1981805"/>
                  <a:gd name="connsiteY4" fmla="*/ 709288 h 788098"/>
                  <a:gd name="connsiteX5" fmla="*/ 1902995 w 1981805"/>
                  <a:gd name="connsiteY5" fmla="*/ 788098 h 788098"/>
                  <a:gd name="connsiteX6" fmla="*/ 78810 w 1981805"/>
                  <a:gd name="connsiteY6" fmla="*/ 788098 h 788098"/>
                  <a:gd name="connsiteX7" fmla="*/ 0 w 1981805"/>
                  <a:gd name="connsiteY7" fmla="*/ 709288 h 788098"/>
                  <a:gd name="connsiteX8" fmla="*/ 0 w 1981805"/>
                  <a:gd name="connsiteY8" fmla="*/ 78810 h 788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81805" h="788098">
                    <a:moveTo>
                      <a:pt x="0" y="78810"/>
                    </a:moveTo>
                    <a:cubicBezTo>
                      <a:pt x="0" y="35284"/>
                      <a:pt x="35284" y="0"/>
                      <a:pt x="78810" y="0"/>
                    </a:cubicBezTo>
                    <a:lnTo>
                      <a:pt x="1902995" y="0"/>
                    </a:lnTo>
                    <a:cubicBezTo>
                      <a:pt x="1946521" y="0"/>
                      <a:pt x="1981805" y="35284"/>
                      <a:pt x="1981805" y="78810"/>
                    </a:cubicBezTo>
                    <a:lnTo>
                      <a:pt x="1981805" y="709288"/>
                    </a:lnTo>
                    <a:cubicBezTo>
                      <a:pt x="1981805" y="752814"/>
                      <a:pt x="1946521" y="788098"/>
                      <a:pt x="1902995" y="788098"/>
                    </a:cubicBezTo>
                    <a:lnTo>
                      <a:pt x="78810" y="788098"/>
                    </a:lnTo>
                    <a:cubicBezTo>
                      <a:pt x="35284" y="788098"/>
                      <a:pt x="0" y="752814"/>
                      <a:pt x="0" y="709288"/>
                    </a:cubicBezTo>
                    <a:lnTo>
                      <a:pt x="0" y="78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non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2000" b="1" i="1" dirty="0">
                    <a:solidFill>
                      <a:srgbClr val="FFFFFF"/>
                    </a:solidFill>
                  </a:rPr>
                  <a:t>3</a:t>
                </a:r>
                <a:endParaRPr lang="zh-CN" altLang="en-US" sz="2000" b="1" i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Icon3">
                <a:extLst>
                  <a:ext uri="{FF2B5EF4-FFF2-40B4-BE49-F238E27FC236}">
                    <a16:creationId xmlns:a16="http://schemas.microsoft.com/office/drawing/2014/main" id="{549F87CD-A00D-645F-83BB-9E1D38D79306}"/>
                  </a:ext>
                </a:extLst>
              </p:cNvPr>
              <p:cNvSpPr/>
              <p:nvPr/>
            </p:nvSpPr>
            <p:spPr>
              <a:xfrm>
                <a:off x="4802797" y="3710375"/>
                <a:ext cx="423232" cy="323625"/>
              </a:xfrm>
              <a:custGeom>
                <a:avLst/>
                <a:gdLst>
                  <a:gd name="T0" fmla="*/ 7194 w 9065"/>
                  <a:gd name="T1" fmla="*/ 6927 h 6930"/>
                  <a:gd name="T2" fmla="*/ 5323 w 9065"/>
                  <a:gd name="T3" fmla="*/ 5059 h 6930"/>
                  <a:gd name="T4" fmla="*/ 7194 w 9065"/>
                  <a:gd name="T5" fmla="*/ 3191 h 6930"/>
                  <a:gd name="T6" fmla="*/ 9065 w 9065"/>
                  <a:gd name="T7" fmla="*/ 5059 h 6930"/>
                  <a:gd name="T8" fmla="*/ 7194 w 9065"/>
                  <a:gd name="T9" fmla="*/ 6927 h 6930"/>
                  <a:gd name="T10" fmla="*/ 8267 w 9065"/>
                  <a:gd name="T11" fmla="*/ 4098 h 6930"/>
                  <a:gd name="T12" fmla="*/ 6865 w 9065"/>
                  <a:gd name="T13" fmla="*/ 5397 h 6930"/>
                  <a:gd name="T14" fmla="*/ 6123 w 9065"/>
                  <a:gd name="T15" fmla="*/ 4648 h 6930"/>
                  <a:gd name="T16" fmla="*/ 5747 w 9065"/>
                  <a:gd name="T17" fmla="*/ 5037 h 6930"/>
                  <a:gd name="T18" fmla="*/ 6832 w 9065"/>
                  <a:gd name="T19" fmla="*/ 6157 h 6930"/>
                  <a:gd name="T20" fmla="*/ 8626 w 9065"/>
                  <a:gd name="T21" fmla="*/ 4519 h 6930"/>
                  <a:gd name="T22" fmla="*/ 8267 w 9065"/>
                  <a:gd name="T23" fmla="*/ 4098 h 6930"/>
                  <a:gd name="T24" fmla="*/ 3464 w 9065"/>
                  <a:gd name="T25" fmla="*/ 3732 h 6930"/>
                  <a:gd name="T26" fmla="*/ 1603 w 9065"/>
                  <a:gd name="T27" fmla="*/ 1866 h 6930"/>
                  <a:gd name="T28" fmla="*/ 3464 w 9065"/>
                  <a:gd name="T29" fmla="*/ 0 h 6930"/>
                  <a:gd name="T30" fmla="*/ 5326 w 9065"/>
                  <a:gd name="T31" fmla="*/ 1866 h 6930"/>
                  <a:gd name="T32" fmla="*/ 3464 w 9065"/>
                  <a:gd name="T33" fmla="*/ 3732 h 6930"/>
                  <a:gd name="T34" fmla="*/ 4923 w 9065"/>
                  <a:gd name="T35" fmla="*/ 4542 h 6930"/>
                  <a:gd name="T36" fmla="*/ 4854 w 9065"/>
                  <a:gd name="T37" fmla="*/ 5058 h 6930"/>
                  <a:gd name="T38" fmla="*/ 5895 w 9065"/>
                  <a:gd name="T39" fmla="*/ 6930 h 6930"/>
                  <a:gd name="T40" fmla="*/ 0 w 9065"/>
                  <a:gd name="T41" fmla="*/ 6930 h 6930"/>
                  <a:gd name="T42" fmla="*/ 0 w 9065"/>
                  <a:gd name="T43" fmla="*/ 6064 h 6930"/>
                  <a:gd name="T44" fmla="*/ 3506 w 9065"/>
                  <a:gd name="T45" fmla="*/ 4332 h 6930"/>
                  <a:gd name="T46" fmla="*/ 4923 w 9065"/>
                  <a:gd name="T47" fmla="*/ 4542 h 69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065" h="6930">
                    <a:moveTo>
                      <a:pt x="7194" y="6927"/>
                    </a:moveTo>
                    <a:cubicBezTo>
                      <a:pt x="6161" y="6927"/>
                      <a:pt x="5323" y="6091"/>
                      <a:pt x="5323" y="5059"/>
                    </a:cubicBezTo>
                    <a:cubicBezTo>
                      <a:pt x="5323" y="4028"/>
                      <a:pt x="6160" y="3191"/>
                      <a:pt x="7194" y="3191"/>
                    </a:cubicBezTo>
                    <a:cubicBezTo>
                      <a:pt x="8227" y="3191"/>
                      <a:pt x="9065" y="4028"/>
                      <a:pt x="9065" y="5059"/>
                    </a:cubicBezTo>
                    <a:cubicBezTo>
                      <a:pt x="9065" y="6091"/>
                      <a:pt x="8227" y="6927"/>
                      <a:pt x="7194" y="6927"/>
                    </a:cubicBezTo>
                    <a:close/>
                    <a:moveTo>
                      <a:pt x="8267" y="4098"/>
                    </a:moveTo>
                    <a:lnTo>
                      <a:pt x="6865" y="5397"/>
                    </a:lnTo>
                    <a:lnTo>
                      <a:pt x="6123" y="4648"/>
                    </a:lnTo>
                    <a:lnTo>
                      <a:pt x="5747" y="5037"/>
                    </a:lnTo>
                    <a:lnTo>
                      <a:pt x="6832" y="6157"/>
                    </a:lnTo>
                    <a:lnTo>
                      <a:pt x="8626" y="4519"/>
                    </a:lnTo>
                    <a:lnTo>
                      <a:pt x="8267" y="4098"/>
                    </a:lnTo>
                    <a:close/>
                    <a:moveTo>
                      <a:pt x="3464" y="3732"/>
                    </a:moveTo>
                    <a:cubicBezTo>
                      <a:pt x="2436" y="3732"/>
                      <a:pt x="1603" y="2896"/>
                      <a:pt x="1603" y="1866"/>
                    </a:cubicBezTo>
                    <a:cubicBezTo>
                      <a:pt x="1603" y="836"/>
                      <a:pt x="2436" y="0"/>
                      <a:pt x="3464" y="0"/>
                    </a:cubicBezTo>
                    <a:cubicBezTo>
                      <a:pt x="4493" y="0"/>
                      <a:pt x="5326" y="835"/>
                      <a:pt x="5326" y="1866"/>
                    </a:cubicBezTo>
                    <a:cubicBezTo>
                      <a:pt x="5326" y="2897"/>
                      <a:pt x="4493" y="3732"/>
                      <a:pt x="3464" y="3732"/>
                    </a:cubicBezTo>
                    <a:close/>
                    <a:moveTo>
                      <a:pt x="4923" y="4542"/>
                    </a:moveTo>
                    <a:cubicBezTo>
                      <a:pt x="4880" y="4707"/>
                      <a:pt x="4854" y="4879"/>
                      <a:pt x="4854" y="5058"/>
                    </a:cubicBezTo>
                    <a:cubicBezTo>
                      <a:pt x="4854" y="5890"/>
                      <a:pt x="5177" y="6604"/>
                      <a:pt x="5895" y="6930"/>
                    </a:cubicBezTo>
                    <a:lnTo>
                      <a:pt x="0" y="6930"/>
                    </a:lnTo>
                    <a:lnTo>
                      <a:pt x="0" y="6064"/>
                    </a:lnTo>
                    <a:cubicBezTo>
                      <a:pt x="0" y="4912"/>
                      <a:pt x="2336" y="4332"/>
                      <a:pt x="3506" y="4332"/>
                    </a:cubicBezTo>
                    <a:cubicBezTo>
                      <a:pt x="3912" y="4331"/>
                      <a:pt x="4383" y="4403"/>
                      <a:pt x="4923" y="454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3">
                <a:extLst>
                  <a:ext uri="{FF2B5EF4-FFF2-40B4-BE49-F238E27FC236}">
                    <a16:creationId xmlns:a16="http://schemas.microsoft.com/office/drawing/2014/main" id="{8300580E-F402-8260-BF59-79D0A102A8EA}"/>
                  </a:ext>
                </a:extLst>
              </p:cNvPr>
              <p:cNvSpPr txBox="1"/>
              <p:nvPr/>
            </p:nvSpPr>
            <p:spPr>
              <a:xfrm>
                <a:off x="6006642" y="3749873"/>
                <a:ext cx="3114277" cy="75416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对接收到的数据进行处理和分析</a:t>
                </a:r>
                <a:endParaRPr lang="en-US" dirty="0"/>
              </a:p>
            </p:txBody>
          </p:sp>
          <p:sp>
            <p:nvSpPr>
              <p:cNvPr id="35" name="Bullet3">
                <a:extLst>
                  <a:ext uri="{FF2B5EF4-FFF2-40B4-BE49-F238E27FC236}">
                    <a16:creationId xmlns:a16="http://schemas.microsoft.com/office/drawing/2014/main" id="{C0B364AE-CF83-19A2-3B21-4FFE3F329975}"/>
                  </a:ext>
                </a:extLst>
              </p:cNvPr>
              <p:cNvSpPr txBox="1"/>
              <p:nvPr/>
            </p:nvSpPr>
            <p:spPr>
              <a:xfrm>
                <a:off x="6006642" y="3108127"/>
                <a:ext cx="3114277" cy="64174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数据处理模块</a:t>
                </a:r>
                <a:endParaRPr lang="en-US" dirty="0"/>
              </a:p>
            </p:txBody>
          </p:sp>
        </p:grpSp>
      </p:grpSp>
      <p:pic>
        <p:nvPicPr>
          <p:cNvPr id="3" name="Picture 5">
            <a:extLst>
              <a:ext uri="{FF2B5EF4-FFF2-40B4-BE49-F238E27FC236}">
                <a16:creationId xmlns:a16="http://schemas.microsoft.com/office/drawing/2014/main" id="{FF69659C-E0ED-282B-7CC2-99CE0D2E1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数据处理端</a:t>
            </a:r>
            <a:endParaRPr lang="en-US" dirty="0"/>
          </a:p>
        </p:txBody>
      </p:sp>
      <p:grpSp>
        <p:nvGrpSpPr>
          <p:cNvPr id="19" name="8d6e0560-df0d-450d-b620-0bdfdbd29bd0.source.6.zh-Hans.pptx">
            <a:extLst>
              <a:ext uri="{FF2B5EF4-FFF2-40B4-BE49-F238E27FC236}">
                <a16:creationId xmlns:a16="http://schemas.microsoft.com/office/drawing/2014/main" id="{76E68F38-8448-83EE-E54A-5CA8483EF82F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058A7DC1-4EFB-1C28-7095-AB25DEBF15C2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对接收的数据进行存储、分析、处理，并生成可视化分析结果。</a:t>
              </a:r>
              <a:endParaRPr 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128EE5A0-C979-1C1C-E757-FC8D0460A03C}"/>
                </a:ext>
              </a:extLst>
            </p:cNvPr>
            <p:cNvGrpSpPr/>
            <p:nvPr/>
          </p:nvGrpSpPr>
          <p:grpSpPr>
            <a:xfrm>
              <a:off x="1002473" y="1776492"/>
              <a:ext cx="5934650" cy="3930533"/>
              <a:chOff x="1002473" y="1776492"/>
              <a:chExt cx="5934650" cy="3930533"/>
            </a:xfrm>
          </p:grpSpPr>
          <p:sp>
            <p:nvSpPr>
              <p:cNvPr id="8" name="Number1">
                <a:extLst>
                  <a:ext uri="{FF2B5EF4-FFF2-40B4-BE49-F238E27FC236}">
                    <a16:creationId xmlns:a16="http://schemas.microsoft.com/office/drawing/2014/main" id="{ED4D37AA-D200-4E65-8ED7-239D0EA3B39F}"/>
                  </a:ext>
                </a:extLst>
              </p:cNvPr>
              <p:cNvSpPr/>
              <p:nvPr/>
            </p:nvSpPr>
            <p:spPr bwMode="auto">
              <a:xfrm>
                <a:off x="5283802" y="4788993"/>
                <a:ext cx="1653321" cy="918032"/>
              </a:xfrm>
              <a:custGeom>
                <a:avLst/>
                <a:gdLst/>
                <a:ahLst/>
                <a:cxnLst>
                  <a:cxn ang="0">
                    <a:pos x="162" y="19"/>
                  </a:cxn>
                  <a:cxn ang="0">
                    <a:pos x="5" y="291"/>
                  </a:cxn>
                  <a:cxn ang="0">
                    <a:pos x="0" y="305"/>
                  </a:cxn>
                  <a:cxn ang="0">
                    <a:pos x="15" y="319"/>
                  </a:cxn>
                  <a:cxn ang="0">
                    <a:pos x="352" y="394"/>
                  </a:cxn>
                  <a:cxn ang="0">
                    <a:pos x="689" y="319"/>
                  </a:cxn>
                  <a:cxn ang="0">
                    <a:pos x="708" y="296"/>
                  </a:cxn>
                  <a:cxn ang="0">
                    <a:pos x="710" y="289"/>
                  </a:cxn>
                  <a:cxn ang="0">
                    <a:pos x="554" y="19"/>
                  </a:cxn>
                  <a:cxn ang="0">
                    <a:pos x="521" y="0"/>
                  </a:cxn>
                  <a:cxn ang="0">
                    <a:pos x="507" y="3"/>
                  </a:cxn>
                  <a:cxn ang="0">
                    <a:pos x="358" y="32"/>
                  </a:cxn>
                  <a:cxn ang="0">
                    <a:pos x="209" y="3"/>
                  </a:cxn>
                  <a:cxn ang="0">
                    <a:pos x="194" y="0"/>
                  </a:cxn>
                  <a:cxn ang="0">
                    <a:pos x="194" y="0"/>
                  </a:cxn>
                  <a:cxn ang="0">
                    <a:pos x="162" y="19"/>
                  </a:cxn>
                </a:cxnLst>
                <a:rect l="0" t="0" r="r" b="b"/>
                <a:pathLst>
                  <a:path w="710" h="394">
                    <a:moveTo>
                      <a:pt x="162" y="19"/>
                    </a:moveTo>
                    <a:cubicBezTo>
                      <a:pt x="5" y="291"/>
                      <a:pt x="5" y="291"/>
                      <a:pt x="5" y="291"/>
                    </a:cubicBezTo>
                    <a:cubicBezTo>
                      <a:pt x="2" y="295"/>
                      <a:pt x="1" y="300"/>
                      <a:pt x="0" y="305"/>
                    </a:cubicBezTo>
                    <a:cubicBezTo>
                      <a:pt x="4" y="311"/>
                      <a:pt x="9" y="316"/>
                      <a:pt x="15" y="319"/>
                    </a:cubicBezTo>
                    <a:cubicBezTo>
                      <a:pt x="121" y="369"/>
                      <a:pt x="234" y="394"/>
                      <a:pt x="352" y="394"/>
                    </a:cubicBezTo>
                    <a:cubicBezTo>
                      <a:pt x="470" y="394"/>
                      <a:pt x="583" y="369"/>
                      <a:pt x="689" y="319"/>
                    </a:cubicBezTo>
                    <a:cubicBezTo>
                      <a:pt x="698" y="314"/>
                      <a:pt x="705" y="306"/>
                      <a:pt x="708" y="296"/>
                    </a:cubicBezTo>
                    <a:cubicBezTo>
                      <a:pt x="709" y="294"/>
                      <a:pt x="710" y="292"/>
                      <a:pt x="710" y="289"/>
                    </a:cubicBezTo>
                    <a:cubicBezTo>
                      <a:pt x="554" y="19"/>
                      <a:pt x="554" y="19"/>
                      <a:pt x="554" y="19"/>
                    </a:cubicBezTo>
                    <a:cubicBezTo>
                      <a:pt x="547" y="7"/>
                      <a:pt x="535" y="0"/>
                      <a:pt x="521" y="0"/>
                    </a:cubicBezTo>
                    <a:cubicBezTo>
                      <a:pt x="517" y="0"/>
                      <a:pt x="512" y="1"/>
                      <a:pt x="507" y="3"/>
                    </a:cubicBezTo>
                    <a:cubicBezTo>
                      <a:pt x="460" y="22"/>
                      <a:pt x="409" y="32"/>
                      <a:pt x="358" y="32"/>
                    </a:cubicBezTo>
                    <a:cubicBezTo>
                      <a:pt x="306" y="32"/>
                      <a:pt x="256" y="22"/>
                      <a:pt x="209" y="3"/>
                    </a:cubicBezTo>
                    <a:cubicBezTo>
                      <a:pt x="204" y="1"/>
                      <a:pt x="199" y="0"/>
                      <a:pt x="194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81" y="0"/>
                      <a:pt x="169" y="7"/>
                      <a:pt x="162" y="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17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5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5" name="Picture">
                <a:extLst>
                  <a:ext uri="{FF2B5EF4-FFF2-40B4-BE49-F238E27FC236}">
                    <a16:creationId xmlns:a16="http://schemas.microsoft.com/office/drawing/2014/main" id="{FB85128D-5B1B-4C3C-BA7C-231F1DE35D8F}"/>
                  </a:ext>
                </a:extLst>
              </p:cNvPr>
              <p:cNvSpPr/>
              <p:nvPr/>
            </p:nvSpPr>
            <p:spPr>
              <a:xfrm>
                <a:off x="5330257" y="3104507"/>
                <a:ext cx="1532457" cy="1532453"/>
              </a:xfrm>
              <a:prstGeom prst="ellipse">
                <a:avLst/>
              </a:prstGeom>
              <a:blipFill>
                <a:blip r:embed="rId2"/>
                <a:stretch>
                  <a:fillRect l="-25029" r="-25029"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Text1">
                <a:extLst>
                  <a:ext uri="{FF2B5EF4-FFF2-40B4-BE49-F238E27FC236}">
                    <a16:creationId xmlns:a16="http://schemas.microsoft.com/office/drawing/2014/main" id="{22FA455F-9AA3-48E6-844B-B40EC557EFDC}"/>
                  </a:ext>
                </a:extLst>
              </p:cNvPr>
              <p:cNvSpPr/>
              <p:nvPr/>
            </p:nvSpPr>
            <p:spPr bwMode="auto">
              <a:xfrm>
                <a:off x="1002473" y="2159065"/>
                <a:ext cx="3275631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负责实时采集区域温度、湿度和气压数据</a:t>
                </a:r>
                <a:endParaRPr lang="en-US" dirty="0"/>
              </a:p>
            </p:txBody>
          </p:sp>
          <p:sp>
            <p:nvSpPr>
              <p:cNvPr id="138" name="Bullet1">
                <a:extLst>
                  <a:ext uri="{FF2B5EF4-FFF2-40B4-BE49-F238E27FC236}">
                    <a16:creationId xmlns:a16="http://schemas.microsoft.com/office/drawing/2014/main" id="{8C5FA3FF-9ACC-4A2A-84D7-D4AC7F57077D}"/>
                  </a:ext>
                </a:extLst>
              </p:cNvPr>
              <p:cNvSpPr txBox="1"/>
              <p:nvPr/>
            </p:nvSpPr>
            <p:spPr bwMode="auto">
              <a:xfrm>
                <a:off x="1002473" y="1776492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数据收集模块</a:t>
                </a:r>
                <a:endParaRPr lang="en-US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081A831-C885-E000-269E-77EFF08C3FC7}"/>
                </a:ext>
              </a:extLst>
            </p:cNvPr>
            <p:cNvGrpSpPr/>
            <p:nvPr/>
          </p:nvGrpSpPr>
          <p:grpSpPr>
            <a:xfrm>
              <a:off x="1002473" y="3291083"/>
              <a:ext cx="4554375" cy="2099898"/>
              <a:chOff x="1002473" y="3291083"/>
              <a:chExt cx="4554375" cy="2099898"/>
            </a:xfrm>
          </p:grpSpPr>
          <p:sp>
            <p:nvSpPr>
              <p:cNvPr id="9" name="Number2">
                <a:extLst>
                  <a:ext uri="{FF2B5EF4-FFF2-40B4-BE49-F238E27FC236}">
                    <a16:creationId xmlns:a16="http://schemas.microsoft.com/office/drawing/2014/main" id="{D64926AF-F742-46F1-ACEC-D21119A64614}"/>
                  </a:ext>
                </a:extLst>
              </p:cNvPr>
              <p:cNvSpPr/>
              <p:nvPr/>
            </p:nvSpPr>
            <p:spPr bwMode="auto">
              <a:xfrm>
                <a:off x="4290520" y="3984908"/>
                <a:ext cx="1266328" cy="1406073"/>
              </a:xfrm>
              <a:custGeom>
                <a:avLst/>
                <a:gdLst/>
                <a:ahLst/>
                <a:cxnLst>
                  <a:cxn ang="0">
                    <a:pos x="326" y="595"/>
                  </a:cxn>
                  <a:cxn ang="0">
                    <a:pos x="350" y="603"/>
                  </a:cxn>
                  <a:cxn ang="0">
                    <a:pos x="388" y="581"/>
                  </a:cxn>
                  <a:cxn ang="0">
                    <a:pos x="539" y="320"/>
                  </a:cxn>
                  <a:cxn ang="0">
                    <a:pos x="544" y="301"/>
                  </a:cxn>
                  <a:cxn ang="0">
                    <a:pos x="533" y="288"/>
                  </a:cxn>
                  <a:cxn ang="0">
                    <a:pos x="438" y="177"/>
                  </a:cxn>
                  <a:cxn ang="0">
                    <a:pos x="392" y="54"/>
                  </a:cxn>
                  <a:cxn ang="0">
                    <a:pos x="385" y="26"/>
                  </a:cxn>
                  <a:cxn ang="0">
                    <a:pos x="346" y="0"/>
                  </a:cxn>
                  <a:cxn ang="0">
                    <a:pos x="44" y="0"/>
                  </a:cxn>
                  <a:cxn ang="0">
                    <a:pos x="12" y="15"/>
                  </a:cxn>
                  <a:cxn ang="0">
                    <a:pos x="1" y="47"/>
                  </a:cxn>
                  <a:cxn ang="0">
                    <a:pos x="15" y="143"/>
                  </a:cxn>
                  <a:cxn ang="0">
                    <a:pos x="97" y="346"/>
                  </a:cxn>
                  <a:cxn ang="0">
                    <a:pos x="326" y="595"/>
                  </a:cxn>
                </a:cxnLst>
                <a:rect l="0" t="0" r="r" b="b"/>
                <a:pathLst>
                  <a:path w="544" h="603">
                    <a:moveTo>
                      <a:pt x="326" y="595"/>
                    </a:moveTo>
                    <a:cubicBezTo>
                      <a:pt x="333" y="600"/>
                      <a:pt x="341" y="603"/>
                      <a:pt x="350" y="603"/>
                    </a:cubicBezTo>
                    <a:cubicBezTo>
                      <a:pt x="366" y="603"/>
                      <a:pt x="380" y="595"/>
                      <a:pt x="388" y="581"/>
                    </a:cubicBezTo>
                    <a:cubicBezTo>
                      <a:pt x="539" y="320"/>
                      <a:pt x="539" y="320"/>
                      <a:pt x="539" y="320"/>
                    </a:cubicBezTo>
                    <a:cubicBezTo>
                      <a:pt x="542" y="314"/>
                      <a:pt x="544" y="308"/>
                      <a:pt x="544" y="301"/>
                    </a:cubicBezTo>
                    <a:cubicBezTo>
                      <a:pt x="542" y="296"/>
                      <a:pt x="538" y="292"/>
                      <a:pt x="533" y="288"/>
                    </a:cubicBezTo>
                    <a:cubicBezTo>
                      <a:pt x="495" y="257"/>
                      <a:pt x="463" y="219"/>
                      <a:pt x="438" y="177"/>
                    </a:cubicBezTo>
                    <a:cubicBezTo>
                      <a:pt x="416" y="138"/>
                      <a:pt x="400" y="97"/>
                      <a:pt x="392" y="54"/>
                    </a:cubicBezTo>
                    <a:cubicBezTo>
                      <a:pt x="389" y="45"/>
                      <a:pt x="387" y="36"/>
                      <a:pt x="385" y="26"/>
                    </a:cubicBezTo>
                    <a:cubicBezTo>
                      <a:pt x="379" y="11"/>
                      <a:pt x="363" y="0"/>
                      <a:pt x="346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2" y="0"/>
                      <a:pt x="20" y="5"/>
                      <a:pt x="12" y="15"/>
                    </a:cubicBezTo>
                    <a:cubicBezTo>
                      <a:pt x="4" y="24"/>
                      <a:pt x="0" y="35"/>
                      <a:pt x="1" y="47"/>
                    </a:cubicBezTo>
                    <a:cubicBezTo>
                      <a:pt x="4" y="80"/>
                      <a:pt x="9" y="112"/>
                      <a:pt x="15" y="143"/>
                    </a:cubicBezTo>
                    <a:cubicBezTo>
                      <a:pt x="33" y="214"/>
                      <a:pt x="60" y="281"/>
                      <a:pt x="97" y="346"/>
                    </a:cubicBezTo>
                    <a:cubicBezTo>
                      <a:pt x="154" y="443"/>
                      <a:pt x="233" y="530"/>
                      <a:pt x="326" y="595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6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Text2">
                <a:extLst>
                  <a:ext uri="{FF2B5EF4-FFF2-40B4-BE49-F238E27FC236}">
                    <a16:creationId xmlns:a16="http://schemas.microsoft.com/office/drawing/2014/main" id="{5C929049-65CF-44B8-B9F4-344D96C4A67A}"/>
                  </a:ext>
                </a:extLst>
              </p:cNvPr>
              <p:cNvSpPr/>
              <p:nvPr/>
            </p:nvSpPr>
            <p:spPr bwMode="auto">
              <a:xfrm>
                <a:off x="1002473" y="3673656"/>
                <a:ext cx="3275631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对采集到的数据进行清洗、去噪和异常值检测</a:t>
                </a:r>
                <a:endParaRPr lang="en-US" dirty="0"/>
              </a:p>
            </p:txBody>
          </p:sp>
          <p:sp>
            <p:nvSpPr>
              <p:cNvPr id="144" name="Bullet2">
                <a:extLst>
                  <a:ext uri="{FF2B5EF4-FFF2-40B4-BE49-F238E27FC236}">
                    <a16:creationId xmlns:a16="http://schemas.microsoft.com/office/drawing/2014/main" id="{4E81BA34-E32D-46EC-A836-814834D80699}"/>
                  </a:ext>
                </a:extLst>
              </p:cNvPr>
              <p:cNvSpPr txBox="1"/>
              <p:nvPr/>
            </p:nvSpPr>
            <p:spPr bwMode="auto">
              <a:xfrm>
                <a:off x="1002473" y="3291083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数据预处理</a:t>
                </a:r>
                <a:endParaRPr 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DD369521-F2BA-441D-0F5A-BDC3B26E2EE7}"/>
                </a:ext>
              </a:extLst>
            </p:cNvPr>
            <p:cNvGrpSpPr/>
            <p:nvPr/>
          </p:nvGrpSpPr>
          <p:grpSpPr>
            <a:xfrm>
              <a:off x="1002473" y="2404688"/>
              <a:ext cx="4560825" cy="3729412"/>
              <a:chOff x="1002473" y="2404688"/>
              <a:chExt cx="4560825" cy="3729412"/>
            </a:xfrm>
          </p:grpSpPr>
          <p:sp>
            <p:nvSpPr>
              <p:cNvPr id="10" name="Number3">
                <a:extLst>
                  <a:ext uri="{FF2B5EF4-FFF2-40B4-BE49-F238E27FC236}">
                    <a16:creationId xmlns:a16="http://schemas.microsoft.com/office/drawing/2014/main" id="{B24F3B28-C7D5-4500-A30A-FABE072AAB74}"/>
                  </a:ext>
                </a:extLst>
              </p:cNvPr>
              <p:cNvSpPr/>
              <p:nvPr/>
            </p:nvSpPr>
            <p:spPr bwMode="auto">
              <a:xfrm>
                <a:off x="4290520" y="2404688"/>
                <a:ext cx="1272778" cy="1412523"/>
              </a:xfrm>
              <a:custGeom>
                <a:avLst/>
                <a:gdLst/>
                <a:ahLst/>
                <a:cxnLst>
                  <a:cxn ang="0">
                    <a:pos x="388" y="16"/>
                  </a:cxn>
                  <a:cxn ang="0">
                    <a:pos x="359" y="0"/>
                  </a:cxn>
                  <a:cxn ang="0">
                    <a:pos x="340" y="6"/>
                  </a:cxn>
                  <a:cxn ang="0">
                    <a:pos x="103" y="262"/>
                  </a:cxn>
                  <a:cxn ang="0">
                    <a:pos x="0" y="592"/>
                  </a:cxn>
                  <a:cxn ang="0">
                    <a:pos x="3" y="596"/>
                  </a:cxn>
                  <a:cxn ang="0">
                    <a:pos x="28" y="607"/>
                  </a:cxn>
                  <a:cxn ang="0">
                    <a:pos x="349" y="607"/>
                  </a:cxn>
                  <a:cxn ang="0">
                    <a:pos x="382" y="581"/>
                  </a:cxn>
                  <a:cxn ang="0">
                    <a:pos x="432" y="430"/>
                  </a:cxn>
                  <a:cxn ang="0">
                    <a:pos x="535" y="313"/>
                  </a:cxn>
                  <a:cxn ang="0">
                    <a:pos x="547" y="292"/>
                  </a:cxn>
                  <a:cxn ang="0">
                    <a:pos x="388" y="16"/>
                  </a:cxn>
                </a:cxnLst>
                <a:rect l="0" t="0" r="r" b="b"/>
                <a:pathLst>
                  <a:path w="547" h="607">
                    <a:moveTo>
                      <a:pt x="388" y="16"/>
                    </a:moveTo>
                    <a:cubicBezTo>
                      <a:pt x="382" y="6"/>
                      <a:pt x="371" y="0"/>
                      <a:pt x="359" y="0"/>
                    </a:cubicBezTo>
                    <a:cubicBezTo>
                      <a:pt x="352" y="0"/>
                      <a:pt x="346" y="2"/>
                      <a:pt x="340" y="6"/>
                    </a:cubicBezTo>
                    <a:cubicBezTo>
                      <a:pt x="243" y="72"/>
                      <a:pt x="162" y="160"/>
                      <a:pt x="103" y="262"/>
                    </a:cubicBezTo>
                    <a:cubicBezTo>
                      <a:pt x="44" y="364"/>
                      <a:pt x="9" y="475"/>
                      <a:pt x="0" y="592"/>
                    </a:cubicBezTo>
                    <a:cubicBezTo>
                      <a:pt x="1" y="594"/>
                      <a:pt x="2" y="595"/>
                      <a:pt x="3" y="596"/>
                    </a:cubicBezTo>
                    <a:cubicBezTo>
                      <a:pt x="9" y="603"/>
                      <a:pt x="18" y="607"/>
                      <a:pt x="28" y="607"/>
                    </a:cubicBezTo>
                    <a:cubicBezTo>
                      <a:pt x="349" y="607"/>
                      <a:pt x="349" y="607"/>
                      <a:pt x="349" y="607"/>
                    </a:cubicBezTo>
                    <a:cubicBezTo>
                      <a:pt x="355" y="606"/>
                      <a:pt x="379" y="600"/>
                      <a:pt x="382" y="581"/>
                    </a:cubicBezTo>
                    <a:cubicBezTo>
                      <a:pt x="388" y="529"/>
                      <a:pt x="405" y="478"/>
                      <a:pt x="432" y="430"/>
                    </a:cubicBezTo>
                    <a:cubicBezTo>
                      <a:pt x="459" y="385"/>
                      <a:pt x="493" y="345"/>
                      <a:pt x="535" y="313"/>
                    </a:cubicBezTo>
                    <a:cubicBezTo>
                      <a:pt x="542" y="308"/>
                      <a:pt x="546" y="300"/>
                      <a:pt x="547" y="292"/>
                    </a:cubicBezTo>
                    <a:lnTo>
                      <a:pt x="388" y="16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1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Text3">
                <a:extLst>
                  <a:ext uri="{FF2B5EF4-FFF2-40B4-BE49-F238E27FC236}">
                    <a16:creationId xmlns:a16="http://schemas.microsoft.com/office/drawing/2014/main" id="{3DC8CC52-3FCD-4935-8EC8-93B7D0024022}"/>
                  </a:ext>
                </a:extLst>
              </p:cNvPr>
              <p:cNvSpPr/>
              <p:nvPr/>
            </p:nvSpPr>
            <p:spPr bwMode="auto">
              <a:xfrm>
                <a:off x="1002473" y="5188248"/>
                <a:ext cx="3275631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将预处理后的数据存储至数据库以供后续分析</a:t>
                </a:r>
                <a:endParaRPr lang="en-US" dirty="0"/>
              </a:p>
            </p:txBody>
          </p:sp>
          <p:sp>
            <p:nvSpPr>
              <p:cNvPr id="147" name="Bullet3">
                <a:extLst>
                  <a:ext uri="{FF2B5EF4-FFF2-40B4-BE49-F238E27FC236}">
                    <a16:creationId xmlns:a16="http://schemas.microsoft.com/office/drawing/2014/main" id="{4B51F587-B507-4EE2-86F7-5FB5022DED76}"/>
                  </a:ext>
                </a:extLst>
              </p:cNvPr>
              <p:cNvSpPr txBox="1"/>
              <p:nvPr/>
            </p:nvSpPr>
            <p:spPr bwMode="auto">
              <a:xfrm>
                <a:off x="1002473" y="4805675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zh-CN" altLang="en-US" b="1" dirty="0"/>
                  <a:t>数据存储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C1058E6C-EDE3-5EA5-C16C-8D9060F89407}"/>
                </a:ext>
              </a:extLst>
            </p:cNvPr>
            <p:cNvGrpSpPr/>
            <p:nvPr/>
          </p:nvGrpSpPr>
          <p:grpSpPr>
            <a:xfrm>
              <a:off x="6657628" y="1776492"/>
              <a:ext cx="4533487" cy="2040719"/>
              <a:chOff x="6657628" y="1776492"/>
              <a:chExt cx="4533487" cy="2040719"/>
            </a:xfrm>
          </p:grpSpPr>
          <p:sp>
            <p:nvSpPr>
              <p:cNvPr id="11" name="Number4">
                <a:extLst>
                  <a:ext uri="{FF2B5EF4-FFF2-40B4-BE49-F238E27FC236}">
                    <a16:creationId xmlns:a16="http://schemas.microsoft.com/office/drawing/2014/main" id="{03616CC2-89BD-4E35-B30A-D6E26344CEDE}"/>
                  </a:ext>
                </a:extLst>
              </p:cNvPr>
              <p:cNvSpPr/>
              <p:nvPr/>
            </p:nvSpPr>
            <p:spPr bwMode="auto">
              <a:xfrm>
                <a:off x="6657628" y="2404688"/>
                <a:ext cx="1277076" cy="1412523"/>
              </a:xfrm>
              <a:custGeom>
                <a:avLst/>
                <a:gdLst/>
                <a:ahLst/>
                <a:cxnLst>
                  <a:cxn ang="0">
                    <a:pos x="109" y="430"/>
                  </a:cxn>
                  <a:cxn ang="0">
                    <a:pos x="155" y="552"/>
                  </a:cxn>
                  <a:cxn ang="0">
                    <a:pos x="163" y="591"/>
                  </a:cxn>
                  <a:cxn ang="0">
                    <a:pos x="193" y="607"/>
                  </a:cxn>
                  <a:cxn ang="0">
                    <a:pos x="514" y="607"/>
                  </a:cxn>
                  <a:cxn ang="0">
                    <a:pos x="538" y="596"/>
                  </a:cxn>
                  <a:cxn ang="0">
                    <a:pos x="547" y="571"/>
                  </a:cxn>
                  <a:cxn ang="0">
                    <a:pos x="532" y="464"/>
                  </a:cxn>
                  <a:cxn ang="0">
                    <a:pos x="450" y="262"/>
                  </a:cxn>
                  <a:cxn ang="0">
                    <a:pos x="213" y="6"/>
                  </a:cxn>
                  <a:cxn ang="0">
                    <a:pos x="193" y="0"/>
                  </a:cxn>
                  <a:cxn ang="0">
                    <a:pos x="165" y="16"/>
                  </a:cxn>
                  <a:cxn ang="0">
                    <a:pos x="4" y="295"/>
                  </a:cxn>
                  <a:cxn ang="0">
                    <a:pos x="0" y="306"/>
                  </a:cxn>
                  <a:cxn ang="0">
                    <a:pos x="6" y="313"/>
                  </a:cxn>
                  <a:cxn ang="0">
                    <a:pos x="109" y="430"/>
                  </a:cxn>
                </a:cxnLst>
                <a:rect l="0" t="0" r="r" b="b"/>
                <a:pathLst>
                  <a:path w="548" h="607">
                    <a:moveTo>
                      <a:pt x="109" y="430"/>
                    </a:moveTo>
                    <a:cubicBezTo>
                      <a:pt x="132" y="469"/>
                      <a:pt x="147" y="510"/>
                      <a:pt x="155" y="552"/>
                    </a:cubicBezTo>
                    <a:cubicBezTo>
                      <a:pt x="159" y="565"/>
                      <a:pt x="161" y="578"/>
                      <a:pt x="163" y="591"/>
                    </a:cubicBezTo>
                    <a:cubicBezTo>
                      <a:pt x="171" y="602"/>
                      <a:pt x="188" y="606"/>
                      <a:pt x="193" y="607"/>
                    </a:cubicBezTo>
                    <a:cubicBezTo>
                      <a:pt x="514" y="607"/>
                      <a:pt x="514" y="607"/>
                      <a:pt x="514" y="607"/>
                    </a:cubicBezTo>
                    <a:cubicBezTo>
                      <a:pt x="523" y="607"/>
                      <a:pt x="532" y="603"/>
                      <a:pt x="538" y="596"/>
                    </a:cubicBezTo>
                    <a:cubicBezTo>
                      <a:pt x="545" y="589"/>
                      <a:pt x="548" y="580"/>
                      <a:pt x="547" y="571"/>
                    </a:cubicBezTo>
                    <a:cubicBezTo>
                      <a:pt x="544" y="535"/>
                      <a:pt x="539" y="499"/>
                      <a:pt x="532" y="464"/>
                    </a:cubicBezTo>
                    <a:cubicBezTo>
                      <a:pt x="514" y="393"/>
                      <a:pt x="487" y="326"/>
                      <a:pt x="450" y="262"/>
                    </a:cubicBezTo>
                    <a:cubicBezTo>
                      <a:pt x="391" y="160"/>
                      <a:pt x="309" y="72"/>
                      <a:pt x="213" y="6"/>
                    </a:cubicBezTo>
                    <a:cubicBezTo>
                      <a:pt x="207" y="2"/>
                      <a:pt x="200" y="0"/>
                      <a:pt x="193" y="0"/>
                    </a:cubicBezTo>
                    <a:cubicBezTo>
                      <a:pt x="181" y="0"/>
                      <a:pt x="171" y="6"/>
                      <a:pt x="165" y="16"/>
                    </a:cubicBezTo>
                    <a:cubicBezTo>
                      <a:pt x="4" y="295"/>
                      <a:pt x="4" y="295"/>
                      <a:pt x="4" y="295"/>
                    </a:cubicBezTo>
                    <a:cubicBezTo>
                      <a:pt x="2" y="298"/>
                      <a:pt x="0" y="302"/>
                      <a:pt x="0" y="306"/>
                    </a:cubicBezTo>
                    <a:cubicBezTo>
                      <a:pt x="2" y="309"/>
                      <a:pt x="4" y="311"/>
                      <a:pt x="6" y="313"/>
                    </a:cubicBezTo>
                    <a:cubicBezTo>
                      <a:pt x="48" y="345"/>
                      <a:pt x="83" y="385"/>
                      <a:pt x="109" y="43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3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Text4">
                <a:extLst>
                  <a:ext uri="{FF2B5EF4-FFF2-40B4-BE49-F238E27FC236}">
                    <a16:creationId xmlns:a16="http://schemas.microsoft.com/office/drawing/2014/main" id="{A81D9A37-D41F-489D-9EDA-D3B942694517}"/>
                  </a:ext>
                </a:extLst>
              </p:cNvPr>
              <p:cNvSpPr/>
              <p:nvPr/>
            </p:nvSpPr>
            <p:spPr bwMode="auto">
              <a:xfrm>
                <a:off x="7915482" y="2159065"/>
                <a:ext cx="3275631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提供API接口，允许用户订阅和发布数据</a:t>
                </a:r>
                <a:endParaRPr lang="en-US" dirty="0"/>
              </a:p>
            </p:txBody>
          </p:sp>
          <p:sp>
            <p:nvSpPr>
              <p:cNvPr id="150" name="Bullet4">
                <a:extLst>
                  <a:ext uri="{FF2B5EF4-FFF2-40B4-BE49-F238E27FC236}">
                    <a16:creationId xmlns:a16="http://schemas.microsoft.com/office/drawing/2014/main" id="{ACD73B51-55B9-4147-A333-E6D9FE1725A3}"/>
                  </a:ext>
                </a:extLst>
              </p:cNvPr>
              <p:cNvSpPr txBox="1"/>
              <p:nvPr/>
            </p:nvSpPr>
            <p:spPr bwMode="auto">
              <a:xfrm>
                <a:off x="7915482" y="1776492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数据订阅与发布</a:t>
                </a:r>
                <a:endParaRPr lang="en-US" dirty="0"/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31A183D-7100-3C3A-E49D-F38BF507E7FD}"/>
                </a:ext>
              </a:extLst>
            </p:cNvPr>
            <p:cNvGrpSpPr/>
            <p:nvPr/>
          </p:nvGrpSpPr>
          <p:grpSpPr>
            <a:xfrm>
              <a:off x="5283802" y="2097245"/>
              <a:ext cx="5907313" cy="2522263"/>
              <a:chOff x="5283802" y="2097245"/>
              <a:chExt cx="5907313" cy="2522263"/>
            </a:xfrm>
          </p:grpSpPr>
          <p:sp>
            <p:nvSpPr>
              <p:cNvPr id="12" name="Number5">
                <a:extLst>
                  <a:ext uri="{FF2B5EF4-FFF2-40B4-BE49-F238E27FC236}">
                    <a16:creationId xmlns:a16="http://schemas.microsoft.com/office/drawing/2014/main" id="{163C4205-0CC6-43DB-8525-73A7E121CEF0}"/>
                  </a:ext>
                </a:extLst>
              </p:cNvPr>
              <p:cNvSpPr/>
              <p:nvPr/>
            </p:nvSpPr>
            <p:spPr bwMode="auto">
              <a:xfrm>
                <a:off x="5283802" y="2097245"/>
                <a:ext cx="1653321" cy="918032"/>
              </a:xfrm>
              <a:custGeom>
                <a:avLst/>
                <a:gdLst/>
                <a:ahLst/>
                <a:cxnLst>
                  <a:cxn ang="0">
                    <a:pos x="695" y="76"/>
                  </a:cxn>
                  <a:cxn ang="0">
                    <a:pos x="358" y="0"/>
                  </a:cxn>
                  <a:cxn ang="0">
                    <a:pos x="20" y="76"/>
                  </a:cxn>
                  <a:cxn ang="0">
                    <a:pos x="1" y="98"/>
                  </a:cxn>
                  <a:cxn ang="0">
                    <a:pos x="0" y="104"/>
                  </a:cxn>
                  <a:cxn ang="0">
                    <a:pos x="157" y="376"/>
                  </a:cxn>
                  <a:cxn ang="0">
                    <a:pos x="188" y="394"/>
                  </a:cxn>
                  <a:cxn ang="0">
                    <a:pos x="202" y="391"/>
                  </a:cxn>
                  <a:cxn ang="0">
                    <a:pos x="352" y="362"/>
                  </a:cxn>
                  <a:cxn ang="0">
                    <a:pos x="502" y="391"/>
                  </a:cxn>
                  <a:cxn ang="0">
                    <a:pos x="516" y="394"/>
                  </a:cxn>
                  <a:cxn ang="0">
                    <a:pos x="548" y="376"/>
                  </a:cxn>
                  <a:cxn ang="0">
                    <a:pos x="705" y="103"/>
                  </a:cxn>
                  <a:cxn ang="0">
                    <a:pos x="710" y="89"/>
                  </a:cxn>
                  <a:cxn ang="0">
                    <a:pos x="695" y="76"/>
                  </a:cxn>
                </a:cxnLst>
                <a:rect l="0" t="0" r="r" b="b"/>
                <a:pathLst>
                  <a:path w="710" h="394">
                    <a:moveTo>
                      <a:pt x="695" y="76"/>
                    </a:moveTo>
                    <a:cubicBezTo>
                      <a:pt x="589" y="25"/>
                      <a:pt x="476" y="0"/>
                      <a:pt x="358" y="0"/>
                    </a:cubicBezTo>
                    <a:cubicBezTo>
                      <a:pt x="240" y="0"/>
                      <a:pt x="126" y="25"/>
                      <a:pt x="20" y="76"/>
                    </a:cubicBezTo>
                    <a:cubicBezTo>
                      <a:pt x="11" y="80"/>
                      <a:pt x="4" y="88"/>
                      <a:pt x="1" y="98"/>
                    </a:cubicBezTo>
                    <a:cubicBezTo>
                      <a:pt x="1" y="100"/>
                      <a:pt x="0" y="102"/>
                      <a:pt x="0" y="104"/>
                    </a:cubicBezTo>
                    <a:cubicBezTo>
                      <a:pt x="157" y="376"/>
                      <a:pt x="157" y="376"/>
                      <a:pt x="157" y="376"/>
                    </a:cubicBezTo>
                    <a:cubicBezTo>
                      <a:pt x="163" y="387"/>
                      <a:pt x="175" y="394"/>
                      <a:pt x="188" y="394"/>
                    </a:cubicBezTo>
                    <a:cubicBezTo>
                      <a:pt x="193" y="394"/>
                      <a:pt x="198" y="393"/>
                      <a:pt x="202" y="391"/>
                    </a:cubicBezTo>
                    <a:cubicBezTo>
                      <a:pt x="250" y="372"/>
                      <a:pt x="300" y="362"/>
                      <a:pt x="352" y="362"/>
                    </a:cubicBezTo>
                    <a:cubicBezTo>
                      <a:pt x="404" y="362"/>
                      <a:pt x="454" y="372"/>
                      <a:pt x="502" y="391"/>
                    </a:cubicBezTo>
                    <a:cubicBezTo>
                      <a:pt x="507" y="393"/>
                      <a:pt x="511" y="394"/>
                      <a:pt x="516" y="394"/>
                    </a:cubicBezTo>
                    <a:cubicBezTo>
                      <a:pt x="529" y="394"/>
                      <a:pt x="541" y="387"/>
                      <a:pt x="548" y="376"/>
                    </a:cubicBezTo>
                    <a:cubicBezTo>
                      <a:pt x="705" y="103"/>
                      <a:pt x="705" y="103"/>
                      <a:pt x="705" y="103"/>
                    </a:cubicBezTo>
                    <a:cubicBezTo>
                      <a:pt x="708" y="98"/>
                      <a:pt x="710" y="94"/>
                      <a:pt x="710" y="89"/>
                    </a:cubicBezTo>
                    <a:cubicBezTo>
                      <a:pt x="706" y="83"/>
                      <a:pt x="701" y="79"/>
                      <a:pt x="695" y="7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2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Text5">
                <a:extLst>
                  <a:ext uri="{FF2B5EF4-FFF2-40B4-BE49-F238E27FC236}">
                    <a16:creationId xmlns:a16="http://schemas.microsoft.com/office/drawing/2014/main" id="{FA6BC415-E6FE-432A-BF97-76796F548525}"/>
                  </a:ext>
                </a:extLst>
              </p:cNvPr>
              <p:cNvSpPr/>
              <p:nvPr/>
            </p:nvSpPr>
            <p:spPr bwMode="auto">
              <a:xfrm>
                <a:off x="7915482" y="3673656"/>
                <a:ext cx="3275631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对存储的数据进行统计分析，生成报告和图表</a:t>
                </a:r>
                <a:endParaRPr lang="en-US" dirty="0"/>
              </a:p>
            </p:txBody>
          </p:sp>
          <p:sp>
            <p:nvSpPr>
              <p:cNvPr id="153" name="Bullet5">
                <a:extLst>
                  <a:ext uri="{FF2B5EF4-FFF2-40B4-BE49-F238E27FC236}">
                    <a16:creationId xmlns:a16="http://schemas.microsoft.com/office/drawing/2014/main" id="{2483AF8B-4C98-40FC-A831-38E2E755CD88}"/>
                  </a:ext>
                </a:extLst>
              </p:cNvPr>
              <p:cNvSpPr txBox="1"/>
              <p:nvPr/>
            </p:nvSpPr>
            <p:spPr bwMode="auto">
              <a:xfrm>
                <a:off x="7915482" y="3291083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/>
                  <a:t>数据分析模块</a:t>
                </a:r>
                <a:endParaRPr lang="en-US" dirty="0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BE813E87-FA2A-CD3C-5E1B-746CB6A7D29B}"/>
                </a:ext>
              </a:extLst>
            </p:cNvPr>
            <p:cNvGrpSpPr/>
            <p:nvPr/>
          </p:nvGrpSpPr>
          <p:grpSpPr>
            <a:xfrm>
              <a:off x="6655478" y="3984907"/>
              <a:ext cx="4535637" cy="2149193"/>
              <a:chOff x="6655478" y="3984907"/>
              <a:chExt cx="4535637" cy="2149193"/>
            </a:xfrm>
          </p:grpSpPr>
          <p:sp>
            <p:nvSpPr>
              <p:cNvPr id="13" name="Number6">
                <a:extLst>
                  <a:ext uri="{FF2B5EF4-FFF2-40B4-BE49-F238E27FC236}">
                    <a16:creationId xmlns:a16="http://schemas.microsoft.com/office/drawing/2014/main" id="{529733E8-DCBB-4776-BFF6-2AAF44FEDDB7}"/>
                  </a:ext>
                </a:extLst>
              </p:cNvPr>
              <p:cNvSpPr/>
              <p:nvPr/>
            </p:nvSpPr>
            <p:spPr bwMode="auto">
              <a:xfrm>
                <a:off x="6655478" y="3984907"/>
                <a:ext cx="1274929" cy="1416821"/>
              </a:xfrm>
              <a:custGeom>
                <a:avLst/>
                <a:gdLst/>
                <a:ahLst/>
                <a:cxnLst>
                  <a:cxn ang="0">
                    <a:pos x="206" y="603"/>
                  </a:cxn>
                  <a:cxn ang="0">
                    <a:pos x="445" y="346"/>
                  </a:cxn>
                  <a:cxn ang="0">
                    <a:pos x="548" y="13"/>
                  </a:cxn>
                  <a:cxn ang="0">
                    <a:pos x="546" y="10"/>
                  </a:cxn>
                  <a:cxn ang="0">
                    <a:pos x="522" y="0"/>
                  </a:cxn>
                  <a:cxn ang="0">
                    <a:pos x="197" y="0"/>
                  </a:cxn>
                  <a:cxn ang="0">
                    <a:pos x="166" y="28"/>
                  </a:cxn>
                  <a:cxn ang="0">
                    <a:pos x="116" y="177"/>
                  </a:cxn>
                  <a:cxn ang="0">
                    <a:pos x="13" y="294"/>
                  </a:cxn>
                  <a:cxn ang="0">
                    <a:pos x="0" y="314"/>
                  </a:cxn>
                  <a:cxn ang="0">
                    <a:pos x="161" y="592"/>
                  </a:cxn>
                  <a:cxn ang="0">
                    <a:pos x="188" y="608"/>
                  </a:cxn>
                  <a:cxn ang="0">
                    <a:pos x="206" y="603"/>
                  </a:cxn>
                </a:cxnLst>
                <a:rect l="0" t="0" r="r" b="b"/>
                <a:pathLst>
                  <a:path w="548" h="608">
                    <a:moveTo>
                      <a:pt x="206" y="603"/>
                    </a:moveTo>
                    <a:cubicBezTo>
                      <a:pt x="303" y="537"/>
                      <a:pt x="386" y="448"/>
                      <a:pt x="445" y="346"/>
                    </a:cubicBezTo>
                    <a:cubicBezTo>
                      <a:pt x="504" y="243"/>
                      <a:pt x="539" y="131"/>
                      <a:pt x="548" y="13"/>
                    </a:cubicBezTo>
                    <a:cubicBezTo>
                      <a:pt x="547" y="12"/>
                      <a:pt x="546" y="11"/>
                      <a:pt x="546" y="10"/>
                    </a:cubicBezTo>
                    <a:cubicBezTo>
                      <a:pt x="540" y="4"/>
                      <a:pt x="531" y="0"/>
                      <a:pt x="522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82" y="0"/>
                      <a:pt x="168" y="12"/>
                      <a:pt x="166" y="28"/>
                    </a:cubicBezTo>
                    <a:cubicBezTo>
                      <a:pt x="159" y="81"/>
                      <a:pt x="142" y="131"/>
                      <a:pt x="116" y="177"/>
                    </a:cubicBezTo>
                    <a:cubicBezTo>
                      <a:pt x="89" y="222"/>
                      <a:pt x="55" y="262"/>
                      <a:pt x="13" y="294"/>
                    </a:cubicBezTo>
                    <a:cubicBezTo>
                      <a:pt x="6" y="299"/>
                      <a:pt x="2" y="307"/>
                      <a:pt x="0" y="314"/>
                    </a:cubicBezTo>
                    <a:cubicBezTo>
                      <a:pt x="161" y="592"/>
                      <a:pt x="161" y="592"/>
                      <a:pt x="161" y="592"/>
                    </a:cubicBezTo>
                    <a:cubicBezTo>
                      <a:pt x="167" y="602"/>
                      <a:pt x="177" y="608"/>
                      <a:pt x="188" y="608"/>
                    </a:cubicBezTo>
                    <a:cubicBezTo>
                      <a:pt x="195" y="608"/>
                      <a:pt x="201" y="606"/>
                      <a:pt x="206" y="603"/>
                    </a:cubicBezTo>
                    <a:close/>
                  </a:path>
                </a:pathLst>
              </a:custGeom>
              <a:solidFill>
                <a:schemeClr val="tx2"/>
              </a:solidFill>
              <a:ln w="3175">
                <a:noFill/>
                <a:round/>
                <a:headEnd/>
                <a:tailE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4</a:t>
                </a:r>
                <a:endParaRPr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Text6">
                <a:extLst>
                  <a:ext uri="{FF2B5EF4-FFF2-40B4-BE49-F238E27FC236}">
                    <a16:creationId xmlns:a16="http://schemas.microsoft.com/office/drawing/2014/main" id="{DB51ED1C-BA6D-4F78-85BD-CB4074443220}"/>
                  </a:ext>
                </a:extLst>
              </p:cNvPr>
              <p:cNvSpPr/>
              <p:nvPr/>
            </p:nvSpPr>
            <p:spPr bwMode="auto">
              <a:xfrm>
                <a:off x="7697756" y="5188248"/>
                <a:ext cx="3493358" cy="9458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defTabSz="9144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展示数据分析结果，支持用户交互和数据可视化</a:t>
                </a:r>
                <a:endParaRPr lang="en-US" dirty="0"/>
              </a:p>
            </p:txBody>
          </p:sp>
          <p:sp>
            <p:nvSpPr>
              <p:cNvPr id="156" name="Bullet6">
                <a:extLst>
                  <a:ext uri="{FF2B5EF4-FFF2-40B4-BE49-F238E27FC236}">
                    <a16:creationId xmlns:a16="http://schemas.microsoft.com/office/drawing/2014/main" id="{3A83BAB0-1FF7-4DD0-9C04-9DBA5E091ABE}"/>
                  </a:ext>
                </a:extLst>
              </p:cNvPr>
              <p:cNvSpPr txBox="1"/>
              <p:nvPr/>
            </p:nvSpPr>
            <p:spPr bwMode="auto">
              <a:xfrm>
                <a:off x="7915482" y="4805675"/>
                <a:ext cx="3275633" cy="3825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</a:pPr>
                <a:r>
                  <a:rPr lang="zh-CN" altLang="en-US" b="1" dirty="0">
                    <a:solidFill>
                      <a:schemeClr val="accent1"/>
                    </a:solidFill>
                  </a:rPr>
                  <a:t>用户界面</a:t>
                </a:r>
                <a:endParaRPr lang="en-US" dirty="0"/>
              </a:p>
            </p:txBody>
          </p:sp>
        </p:grpSp>
      </p:grpSp>
      <p:pic>
        <p:nvPicPr>
          <p:cNvPr id="14" name="Picture 5">
            <a:extLst>
              <a:ext uri="{FF2B5EF4-FFF2-40B4-BE49-F238E27FC236}">
                <a16:creationId xmlns:a16="http://schemas.microsoft.com/office/drawing/2014/main" id="{C6EE5134-8A72-0BCB-7CCA-4322D3CC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系统搭建</a:t>
            </a:r>
            <a:br>
              <a:rPr lang="en-US" altLang="zh-CN" dirty="0"/>
            </a:br>
            <a:r>
              <a:rPr lang="en-US" altLang="zh-CN" sz="2800" dirty="0"/>
              <a:t>System Setup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5AC291-E697-F58A-D677-8691DFB84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MQTT代理/服务器搭建</a:t>
            </a:r>
            <a:endParaRPr lang="en-US" dirty="0"/>
          </a:p>
        </p:txBody>
      </p:sp>
      <p:grpSp>
        <p:nvGrpSpPr>
          <p:cNvPr id="41" name="d1335cf8-1cbe-4b6a-baa4-89e42167ea71.source.7.zh-Hans.pptx">
            <a:extLst>
              <a:ext uri="{FF2B5EF4-FFF2-40B4-BE49-F238E27FC236}">
                <a16:creationId xmlns:a16="http://schemas.microsoft.com/office/drawing/2014/main" id="{62B75815-9F5A-AA4A-AA51-3C1F1EC2ABCD}"/>
              </a:ext>
            </a:extLst>
          </p:cNvPr>
          <p:cNvGrpSpPr/>
          <p:nvPr/>
        </p:nvGrpSpPr>
        <p:grpSpPr>
          <a:xfrm>
            <a:off x="0" y="1130299"/>
            <a:ext cx="12192000" cy="5021372"/>
            <a:chOff x="0" y="1130299"/>
            <a:chExt cx="12192000" cy="5021372"/>
          </a:xfrm>
        </p:grpSpPr>
        <p:cxnSp>
          <p:nvCxnSpPr>
            <p:cNvPr id="3" name="直线连接符 124">
              <a:extLst>
                <a:ext uri="{FF2B5EF4-FFF2-40B4-BE49-F238E27FC236}">
                  <a16:creationId xmlns:a16="http://schemas.microsoft.com/office/drawing/2014/main" id="{98A2D42D-FF12-D02E-1A78-7659009775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820511"/>
              <a:ext cx="12192000" cy="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itle">
              <a:extLst>
                <a:ext uri="{FF2B5EF4-FFF2-40B4-BE49-F238E27FC236}">
                  <a16:creationId xmlns:a16="http://schemas.microsoft.com/office/drawing/2014/main" id="{3A1585A0-1604-CCE7-046A-C20DF80B9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00" y="1130299"/>
              <a:ext cx="10858500" cy="693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在腾讯云平台上创建轻量应用服务器，部署发布端和代理端</a:t>
              </a:r>
              <a:endParaRPr lang="en-US" dirty="0"/>
            </a:p>
          </p:txBody>
        </p:sp>
        <p:cxnSp>
          <p:nvCxnSpPr>
            <p:cNvPr id="10" name="直线连接符 124">
              <a:extLst>
                <a:ext uri="{FF2B5EF4-FFF2-40B4-BE49-F238E27FC236}">
                  <a16:creationId xmlns:a16="http://schemas.microsoft.com/office/drawing/2014/main" id="{B8720768-D97B-236D-8B05-E36B9433938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897892"/>
              <a:ext cx="12192000" cy="0"/>
            </a:xfrm>
            <a:prstGeom prst="line">
              <a:avLst/>
            </a:prstGeom>
            <a:ln w="127000">
              <a:gradFill flip="none" rotWithShape="1">
                <a:gsLst>
                  <a:gs pos="0">
                    <a:schemeClr val="accent1"/>
                  </a:gs>
                  <a:gs pos="100000">
                    <a:schemeClr val="accent5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AAF4C32-4F6B-9942-F8A0-D12C510099D4}"/>
                </a:ext>
              </a:extLst>
            </p:cNvPr>
            <p:cNvGrpSpPr/>
            <p:nvPr/>
          </p:nvGrpSpPr>
          <p:grpSpPr>
            <a:xfrm>
              <a:off x="660400" y="2155066"/>
              <a:ext cx="2693946" cy="1919222"/>
              <a:chOff x="493346" y="2155066"/>
              <a:chExt cx="2693946" cy="1919222"/>
            </a:xfrm>
          </p:grpSpPr>
          <p:cxnSp>
            <p:nvCxnSpPr>
              <p:cNvPr id="61" name="直线连接符 1">
                <a:extLst>
                  <a:ext uri="{FF2B5EF4-FFF2-40B4-BE49-F238E27FC236}">
                    <a16:creationId xmlns:a16="http://schemas.microsoft.com/office/drawing/2014/main" id="{4D437EA3-E754-A90F-9836-65E05735D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125" y="2155066"/>
                <a:ext cx="0" cy="1414016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ComponentBackground1">
                <a:extLst>
                  <a:ext uri="{FF2B5EF4-FFF2-40B4-BE49-F238E27FC236}">
                    <a16:creationId xmlns:a16="http://schemas.microsoft.com/office/drawing/2014/main" id="{04F9E11F-45F9-B76E-691C-DF7433A611C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79356" y="2178215"/>
                <a:ext cx="2407936" cy="1437164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63" name="Bullet1">
                <a:extLst>
                  <a:ext uri="{FF2B5EF4-FFF2-40B4-BE49-F238E27FC236}">
                    <a16:creationId xmlns:a16="http://schemas.microsoft.com/office/drawing/2014/main" id="{D2088D8E-4776-4296-02FC-A9BF14C2E42C}"/>
                  </a:ext>
                </a:extLst>
              </p:cNvPr>
              <p:cNvSpPr txBox="1"/>
              <p:nvPr/>
            </p:nvSpPr>
            <p:spPr>
              <a:xfrm>
                <a:off x="835205" y="2229162"/>
                <a:ext cx="2352084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MQTT概念介绍</a:t>
                </a:r>
                <a:endParaRPr lang="en-US" dirty="0"/>
              </a:p>
            </p:txBody>
          </p:sp>
          <p:sp>
            <p:nvSpPr>
              <p:cNvPr id="64" name="Text1">
                <a:extLst>
                  <a:ext uri="{FF2B5EF4-FFF2-40B4-BE49-F238E27FC236}">
                    <a16:creationId xmlns:a16="http://schemas.microsoft.com/office/drawing/2014/main" id="{5BD7AE49-8C68-3FD4-F836-3BAF3847E9F8}"/>
                  </a:ext>
                </a:extLst>
              </p:cNvPr>
              <p:cNvSpPr txBox="1"/>
              <p:nvPr/>
            </p:nvSpPr>
            <p:spPr>
              <a:xfrm>
                <a:off x="835206" y="2898232"/>
                <a:ext cx="2352086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消息队列遥测传输协议，应用于物联网</a:t>
                </a:r>
                <a:endParaRPr lang="en-US" dirty="0"/>
              </a:p>
            </p:txBody>
          </p:sp>
          <p:sp>
            <p:nvSpPr>
              <p:cNvPr id="65" name="Number1">
                <a:extLst>
                  <a:ext uri="{FF2B5EF4-FFF2-40B4-BE49-F238E27FC236}">
                    <a16:creationId xmlns:a16="http://schemas.microsoft.com/office/drawing/2014/main" id="{3FE2C28D-5573-7299-3AF1-D339991DCE55}"/>
                  </a:ext>
                </a:extLst>
              </p:cNvPr>
              <p:cNvSpPr/>
              <p:nvPr/>
            </p:nvSpPr>
            <p:spPr>
              <a:xfrm>
                <a:off x="493346" y="3583323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1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2510E2C0-1927-2DF8-BDB8-2023989CF2D8}"/>
                </a:ext>
              </a:extLst>
            </p:cNvPr>
            <p:cNvGrpSpPr/>
            <p:nvPr/>
          </p:nvGrpSpPr>
          <p:grpSpPr>
            <a:xfrm>
              <a:off x="3381918" y="2155066"/>
              <a:ext cx="2693946" cy="1919224"/>
              <a:chOff x="2751179" y="2155066"/>
              <a:chExt cx="2693946" cy="1919224"/>
            </a:xfrm>
          </p:grpSpPr>
          <p:cxnSp>
            <p:nvCxnSpPr>
              <p:cNvPr id="56" name="直线连接符 2">
                <a:extLst>
                  <a:ext uri="{FF2B5EF4-FFF2-40B4-BE49-F238E27FC236}">
                    <a16:creationId xmlns:a16="http://schemas.microsoft.com/office/drawing/2014/main" id="{35935E37-A2A4-0E1E-7725-949FA933D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7488" y="2155066"/>
                <a:ext cx="0" cy="1414016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ComponentBackground2">
                <a:extLst>
                  <a:ext uri="{FF2B5EF4-FFF2-40B4-BE49-F238E27FC236}">
                    <a16:creationId xmlns:a16="http://schemas.microsoft.com/office/drawing/2014/main" id="{5AE5CEDE-2289-53E3-0248-3CA8637A2483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037189" y="2178215"/>
                <a:ext cx="2407936" cy="1437165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8" name="Bullet2">
                <a:extLst>
                  <a:ext uri="{FF2B5EF4-FFF2-40B4-BE49-F238E27FC236}">
                    <a16:creationId xmlns:a16="http://schemas.microsoft.com/office/drawing/2014/main" id="{3F205B8A-18C4-B9AE-79F8-5D1C2AA4BB77}"/>
                  </a:ext>
                </a:extLst>
              </p:cNvPr>
              <p:cNvSpPr txBox="1"/>
              <p:nvPr/>
            </p:nvSpPr>
            <p:spPr>
              <a:xfrm>
                <a:off x="3093039" y="2229163"/>
                <a:ext cx="2352086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部署</a:t>
                </a: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MQTT软件</a:t>
                </a:r>
                <a:endParaRPr lang="en-US" dirty="0"/>
              </a:p>
            </p:txBody>
          </p:sp>
          <p:sp>
            <p:nvSpPr>
              <p:cNvPr id="59" name="Text2">
                <a:extLst>
                  <a:ext uri="{FF2B5EF4-FFF2-40B4-BE49-F238E27FC236}">
                    <a16:creationId xmlns:a16="http://schemas.microsoft.com/office/drawing/2014/main" id="{3ED907C9-8151-1E65-CB92-6E9D9C16D517}"/>
                  </a:ext>
                </a:extLst>
              </p:cNvPr>
              <p:cNvSpPr txBox="1"/>
              <p:nvPr/>
            </p:nvSpPr>
            <p:spPr>
              <a:xfrm>
                <a:off x="3093039" y="2898233"/>
                <a:ext cx="2352086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使用</a:t>
                </a:r>
                <a:r>
                  <a:rPr lang="en-US" altLang="zh-CN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altLang="zh-CN" sz="1200" i="0" u="none" strike="noStrike" kern="1200" cap="none" spc="0" normalizeH="0" baseline="0" noProof="0" dirty="0" err="1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osquito</a:t>
                </a: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部署</a:t>
                </a:r>
                <a:r>
                  <a:rPr kumimoji="0" lang="en-US" altLang="zh-CN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lang="en-US" dirty="0"/>
              </a:p>
            </p:txBody>
          </p:sp>
          <p:sp>
            <p:nvSpPr>
              <p:cNvPr id="60" name="Number2">
                <a:extLst>
                  <a:ext uri="{FF2B5EF4-FFF2-40B4-BE49-F238E27FC236}">
                    <a16:creationId xmlns:a16="http://schemas.microsoft.com/office/drawing/2014/main" id="{566C2ACD-8D93-C00C-76CD-6A48B78E953F}"/>
                  </a:ext>
                </a:extLst>
              </p:cNvPr>
              <p:cNvSpPr/>
              <p:nvPr/>
            </p:nvSpPr>
            <p:spPr>
              <a:xfrm>
                <a:off x="2751179" y="3583325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2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540ABBA5-C5FB-4431-80D8-6D2C9FB8E5D6}"/>
                </a:ext>
              </a:extLst>
            </p:cNvPr>
            <p:cNvGrpSpPr/>
            <p:nvPr/>
          </p:nvGrpSpPr>
          <p:grpSpPr>
            <a:xfrm>
              <a:off x="6103436" y="2155066"/>
              <a:ext cx="2693946" cy="1919223"/>
              <a:chOff x="5009012" y="2155066"/>
              <a:chExt cx="2693946" cy="1919223"/>
            </a:xfrm>
          </p:grpSpPr>
          <p:cxnSp>
            <p:nvCxnSpPr>
              <p:cNvPr id="51" name="直线连接符 3">
                <a:extLst>
                  <a:ext uri="{FF2B5EF4-FFF2-40B4-BE49-F238E27FC236}">
                    <a16:creationId xmlns:a16="http://schemas.microsoft.com/office/drawing/2014/main" id="{4BF35F13-73AA-20A0-6F9D-52FD69BA2A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60759" y="2155066"/>
                <a:ext cx="602" cy="1414016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ComponentBackground3">
                <a:extLst>
                  <a:ext uri="{FF2B5EF4-FFF2-40B4-BE49-F238E27FC236}">
                    <a16:creationId xmlns:a16="http://schemas.microsoft.com/office/drawing/2014/main" id="{79594724-10D9-8894-3147-90C2ECDCAFC6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5295022" y="2178214"/>
                <a:ext cx="2407936" cy="1437165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53" name="Bullet3">
                <a:extLst>
                  <a:ext uri="{FF2B5EF4-FFF2-40B4-BE49-F238E27FC236}">
                    <a16:creationId xmlns:a16="http://schemas.microsoft.com/office/drawing/2014/main" id="{0DE0A0DD-E9A9-51D9-F731-9CF00AAAED3C}"/>
                  </a:ext>
                </a:extLst>
              </p:cNvPr>
              <p:cNvSpPr txBox="1"/>
              <p:nvPr/>
            </p:nvSpPr>
            <p:spPr>
              <a:xfrm>
                <a:off x="5350872" y="2229162"/>
                <a:ext cx="2352086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配置MQTT服务器</a:t>
                </a:r>
                <a:endParaRPr lang="en-US" dirty="0"/>
              </a:p>
            </p:txBody>
          </p:sp>
          <p:sp>
            <p:nvSpPr>
              <p:cNvPr id="54" name="Text3">
                <a:extLst>
                  <a:ext uri="{FF2B5EF4-FFF2-40B4-BE49-F238E27FC236}">
                    <a16:creationId xmlns:a16="http://schemas.microsoft.com/office/drawing/2014/main" id="{ED82E3D0-2AA4-83E0-5F5D-9EB6E5E20FDF}"/>
                  </a:ext>
                </a:extLst>
              </p:cNvPr>
              <p:cNvSpPr txBox="1"/>
              <p:nvPr/>
            </p:nvSpPr>
            <p:spPr>
              <a:xfrm>
                <a:off x="5350873" y="2898232"/>
                <a:ext cx="2352084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设置服务器属性，用户认证和访问控制</a:t>
                </a:r>
                <a:endParaRPr lang="en-US" dirty="0"/>
              </a:p>
            </p:txBody>
          </p:sp>
          <p:sp>
            <p:nvSpPr>
              <p:cNvPr id="55" name="Number3">
                <a:extLst>
                  <a:ext uri="{FF2B5EF4-FFF2-40B4-BE49-F238E27FC236}">
                    <a16:creationId xmlns:a16="http://schemas.microsoft.com/office/drawing/2014/main" id="{287158FF-4F6C-E9A8-17AF-64713ACF9E7E}"/>
                  </a:ext>
                </a:extLst>
              </p:cNvPr>
              <p:cNvSpPr/>
              <p:nvPr/>
            </p:nvSpPr>
            <p:spPr>
              <a:xfrm>
                <a:off x="5009012" y="3583324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3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8AB36DE-9E18-BF74-2408-BB2BBC177695}"/>
                </a:ext>
              </a:extLst>
            </p:cNvPr>
            <p:cNvGrpSpPr/>
            <p:nvPr/>
          </p:nvGrpSpPr>
          <p:grpSpPr>
            <a:xfrm>
              <a:off x="8824954" y="2155066"/>
              <a:ext cx="2693946" cy="1896073"/>
              <a:chOff x="7266845" y="2155066"/>
              <a:chExt cx="2693946" cy="1896073"/>
            </a:xfrm>
          </p:grpSpPr>
          <p:cxnSp>
            <p:nvCxnSpPr>
              <p:cNvPr id="46" name="直线连接符 1">
                <a:extLst>
                  <a:ext uri="{FF2B5EF4-FFF2-40B4-BE49-F238E27FC236}">
                    <a16:creationId xmlns:a16="http://schemas.microsoft.com/office/drawing/2014/main" id="{457BD76B-CC64-2475-1F61-6B9995A8B4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6624" y="2155066"/>
                <a:ext cx="0" cy="1414016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omponentBackground4">
                <a:extLst>
                  <a:ext uri="{FF2B5EF4-FFF2-40B4-BE49-F238E27FC236}">
                    <a16:creationId xmlns:a16="http://schemas.microsoft.com/office/drawing/2014/main" id="{981C77B9-852D-3FB8-A00C-5BC641B8C1E5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7552855" y="2155066"/>
                <a:ext cx="2407936" cy="1437164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48" name="Bullet4">
                <a:extLst>
                  <a:ext uri="{FF2B5EF4-FFF2-40B4-BE49-F238E27FC236}">
                    <a16:creationId xmlns:a16="http://schemas.microsoft.com/office/drawing/2014/main" id="{CA01E5FB-4A3B-F898-F9B9-905AEC94287C}"/>
                  </a:ext>
                </a:extLst>
              </p:cNvPr>
              <p:cNvSpPr txBox="1"/>
              <p:nvPr/>
            </p:nvSpPr>
            <p:spPr>
              <a:xfrm>
                <a:off x="7608704" y="2206013"/>
                <a:ext cx="2352084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创建主题与订阅</a:t>
                </a:r>
                <a:endParaRPr lang="en-US" dirty="0"/>
              </a:p>
            </p:txBody>
          </p:sp>
          <p:sp>
            <p:nvSpPr>
              <p:cNvPr id="49" name="Text4">
                <a:extLst>
                  <a:ext uri="{FF2B5EF4-FFF2-40B4-BE49-F238E27FC236}">
                    <a16:creationId xmlns:a16="http://schemas.microsoft.com/office/drawing/2014/main" id="{D761DCEB-9ED5-B791-5DEB-E8B9C6BE1D73}"/>
                  </a:ext>
                </a:extLst>
              </p:cNvPr>
              <p:cNvSpPr txBox="1"/>
              <p:nvPr/>
            </p:nvSpPr>
            <p:spPr>
              <a:xfrm>
                <a:off x="7608705" y="2875083"/>
                <a:ext cx="2352086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设置主题分类，创建订阅者与发布者</a:t>
                </a:r>
                <a:endParaRPr lang="en-US" dirty="0"/>
              </a:p>
            </p:txBody>
          </p:sp>
          <p:sp>
            <p:nvSpPr>
              <p:cNvPr id="50" name="Number4">
                <a:extLst>
                  <a:ext uri="{FF2B5EF4-FFF2-40B4-BE49-F238E27FC236}">
                    <a16:creationId xmlns:a16="http://schemas.microsoft.com/office/drawing/2014/main" id="{3B32ABC8-9245-EDD7-DE99-5FC9DC8CCEA6}"/>
                  </a:ext>
                </a:extLst>
              </p:cNvPr>
              <p:cNvSpPr/>
              <p:nvPr/>
            </p:nvSpPr>
            <p:spPr>
              <a:xfrm>
                <a:off x="7266845" y="3560174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4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4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1DCE321-7891-E4A2-D458-99D336C4B768}"/>
                </a:ext>
              </a:extLst>
            </p:cNvPr>
            <p:cNvGrpSpPr/>
            <p:nvPr/>
          </p:nvGrpSpPr>
          <p:grpSpPr>
            <a:xfrm>
              <a:off x="2021159" y="4255595"/>
              <a:ext cx="2693946" cy="1896074"/>
              <a:chOff x="1369964" y="4255595"/>
              <a:chExt cx="2693946" cy="1896074"/>
            </a:xfrm>
          </p:grpSpPr>
          <p:cxnSp>
            <p:nvCxnSpPr>
              <p:cNvPr id="36" name="直线连接符 1">
                <a:extLst>
                  <a:ext uri="{FF2B5EF4-FFF2-40B4-BE49-F238E27FC236}">
                    <a16:creationId xmlns:a16="http://schemas.microsoft.com/office/drawing/2014/main" id="{4AAF9D6A-0FB5-4FE9-265D-790537E2BB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9743" y="4255595"/>
                <a:ext cx="0" cy="140511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ComponentBackground5">
                <a:extLst>
                  <a:ext uri="{FF2B5EF4-FFF2-40B4-BE49-F238E27FC236}">
                    <a16:creationId xmlns:a16="http://schemas.microsoft.com/office/drawing/2014/main" id="{80A8178D-9C34-2CDD-E049-9538240C482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1655974" y="4255596"/>
                <a:ext cx="2407936" cy="1437164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8" name="Bullet5">
                <a:extLst>
                  <a:ext uri="{FF2B5EF4-FFF2-40B4-BE49-F238E27FC236}">
                    <a16:creationId xmlns:a16="http://schemas.microsoft.com/office/drawing/2014/main" id="{9EE494F8-A3AF-E1E3-A465-0A06A8D7B357}"/>
                  </a:ext>
                </a:extLst>
              </p:cNvPr>
              <p:cNvSpPr txBox="1"/>
              <p:nvPr/>
            </p:nvSpPr>
            <p:spPr>
              <a:xfrm>
                <a:off x="1711823" y="4306543"/>
                <a:ext cx="2352084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连接设备与服务器</a:t>
                </a:r>
                <a:endParaRPr lang="en-US" dirty="0"/>
              </a:p>
            </p:txBody>
          </p:sp>
          <p:sp>
            <p:nvSpPr>
              <p:cNvPr id="39" name="Text5">
                <a:extLst>
                  <a:ext uri="{FF2B5EF4-FFF2-40B4-BE49-F238E27FC236}">
                    <a16:creationId xmlns:a16="http://schemas.microsoft.com/office/drawing/2014/main" id="{50CBD076-2CD2-286B-DA85-0BAB93543491}"/>
                  </a:ext>
                </a:extLst>
              </p:cNvPr>
              <p:cNvSpPr txBox="1"/>
              <p:nvPr/>
            </p:nvSpPr>
            <p:spPr>
              <a:xfrm>
                <a:off x="1711824" y="4975613"/>
                <a:ext cx="2352086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配置设备接入MQTT服务器，确保数据传输</a:t>
                </a:r>
                <a:endParaRPr lang="en-US" dirty="0"/>
              </a:p>
            </p:txBody>
          </p:sp>
          <p:sp>
            <p:nvSpPr>
              <p:cNvPr id="40" name="Number5">
                <a:extLst>
                  <a:ext uri="{FF2B5EF4-FFF2-40B4-BE49-F238E27FC236}">
                    <a16:creationId xmlns:a16="http://schemas.microsoft.com/office/drawing/2014/main" id="{6CEFF63E-B7F7-4D83-2A55-4D2EFA09AF99}"/>
                  </a:ext>
                </a:extLst>
              </p:cNvPr>
              <p:cNvSpPr/>
              <p:nvPr/>
            </p:nvSpPr>
            <p:spPr>
              <a:xfrm>
                <a:off x="1369964" y="5660704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5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2E796DA-29E7-D151-6BB4-7742F4788EE1}"/>
                </a:ext>
              </a:extLst>
            </p:cNvPr>
            <p:cNvGrpSpPr/>
            <p:nvPr/>
          </p:nvGrpSpPr>
          <p:grpSpPr>
            <a:xfrm>
              <a:off x="4742677" y="4255595"/>
              <a:ext cx="2693946" cy="1896076"/>
              <a:chOff x="3231252" y="4255595"/>
              <a:chExt cx="2693946" cy="1896076"/>
            </a:xfrm>
          </p:grpSpPr>
          <p:cxnSp>
            <p:nvCxnSpPr>
              <p:cNvPr id="31" name="直线连接符 2">
                <a:extLst>
                  <a:ext uri="{FF2B5EF4-FFF2-40B4-BE49-F238E27FC236}">
                    <a16:creationId xmlns:a16="http://schemas.microsoft.com/office/drawing/2014/main" id="{7975DBE7-07D2-7808-71A5-A224C0DA8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7561" y="4255595"/>
                <a:ext cx="0" cy="140511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ComponentBackground6">
                <a:extLst>
                  <a:ext uri="{FF2B5EF4-FFF2-40B4-BE49-F238E27FC236}">
                    <a16:creationId xmlns:a16="http://schemas.microsoft.com/office/drawing/2014/main" id="{9EABEED9-4039-4D85-CCF4-236D94496F01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517262" y="4255596"/>
                <a:ext cx="2407936" cy="1437165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3" name="Bullet6">
                <a:extLst>
                  <a:ext uri="{FF2B5EF4-FFF2-40B4-BE49-F238E27FC236}">
                    <a16:creationId xmlns:a16="http://schemas.microsoft.com/office/drawing/2014/main" id="{6FDA3658-A2D6-82F9-55B8-FF18FE11E078}"/>
                  </a:ext>
                </a:extLst>
              </p:cNvPr>
              <p:cNvSpPr txBox="1"/>
              <p:nvPr/>
            </p:nvSpPr>
            <p:spPr>
              <a:xfrm>
                <a:off x="3573112" y="4306544"/>
                <a:ext cx="2352086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数据发布与接收</a:t>
                </a:r>
                <a:endParaRPr lang="en-US" dirty="0"/>
              </a:p>
            </p:txBody>
          </p:sp>
          <p:sp>
            <p:nvSpPr>
              <p:cNvPr id="34" name="Text6">
                <a:extLst>
                  <a:ext uri="{FF2B5EF4-FFF2-40B4-BE49-F238E27FC236}">
                    <a16:creationId xmlns:a16="http://schemas.microsoft.com/office/drawing/2014/main" id="{7A28EF28-A352-C174-16E6-0917377C267A}"/>
                  </a:ext>
                </a:extLst>
              </p:cNvPr>
              <p:cNvSpPr txBox="1"/>
              <p:nvPr/>
            </p:nvSpPr>
            <p:spPr>
              <a:xfrm>
                <a:off x="3573112" y="4975614"/>
                <a:ext cx="2352086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设备发送数据至服务器，服务器分析处理后分发</a:t>
                </a:r>
                <a:endParaRPr lang="en-US" dirty="0"/>
              </a:p>
            </p:txBody>
          </p:sp>
          <p:sp>
            <p:nvSpPr>
              <p:cNvPr id="35" name="Number6">
                <a:extLst>
                  <a:ext uri="{FF2B5EF4-FFF2-40B4-BE49-F238E27FC236}">
                    <a16:creationId xmlns:a16="http://schemas.microsoft.com/office/drawing/2014/main" id="{BAF69B15-81C8-8D0F-BE16-7264EFE1EB7B}"/>
                  </a:ext>
                </a:extLst>
              </p:cNvPr>
              <p:cNvSpPr/>
              <p:nvPr/>
            </p:nvSpPr>
            <p:spPr>
              <a:xfrm>
                <a:off x="3231252" y="5660706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6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7F4B3E4A-5BB7-7EC5-33C7-CE623EE5C16E}"/>
                </a:ext>
              </a:extLst>
            </p:cNvPr>
            <p:cNvGrpSpPr/>
            <p:nvPr/>
          </p:nvGrpSpPr>
          <p:grpSpPr>
            <a:xfrm>
              <a:off x="7464195" y="4255595"/>
              <a:ext cx="2693946" cy="1896075"/>
              <a:chOff x="5092537" y="4255595"/>
              <a:chExt cx="2693946" cy="1896075"/>
            </a:xfrm>
          </p:grpSpPr>
          <p:cxnSp>
            <p:nvCxnSpPr>
              <p:cNvPr id="26" name="直线连接符 3">
                <a:extLst>
                  <a:ext uri="{FF2B5EF4-FFF2-40B4-BE49-F238E27FC236}">
                    <a16:creationId xmlns:a16="http://schemas.microsoft.com/office/drawing/2014/main" id="{A93DE19C-3FB1-9864-07B2-083198FAB0A1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5338020" y="4255595"/>
                <a:ext cx="6264" cy="1405110"/>
              </a:xfrm>
              <a:prstGeom prst="line">
                <a:avLst/>
              </a:prstGeom>
              <a:ln w="12700">
                <a:solidFill>
                  <a:schemeClr val="tx1">
                    <a:alpha val="50000"/>
                  </a:schemeClr>
                </a:solidFill>
                <a:headEnd type="oval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omponentBackground7">
                <a:extLst>
                  <a:ext uri="{FF2B5EF4-FFF2-40B4-BE49-F238E27FC236}">
                    <a16:creationId xmlns:a16="http://schemas.microsoft.com/office/drawing/2014/main" id="{E3A16526-78CE-48DA-D35D-2DF54798A82E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5378547" y="4255595"/>
                <a:ext cx="2407936" cy="1437165"/>
              </a:xfrm>
              <a:prstGeom prst="roundRect">
                <a:avLst/>
              </a:prstGeom>
              <a:solidFill>
                <a:schemeClr val="tx1">
                  <a:alpha val="5000"/>
                </a:schemeClr>
              </a:solidFill>
              <a:ln w="12700">
                <a:noFill/>
              </a:ln>
              <a:effectLst>
                <a:outerShdw blurRad="5334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8" name="Bullet7">
                <a:extLst>
                  <a:ext uri="{FF2B5EF4-FFF2-40B4-BE49-F238E27FC236}">
                    <a16:creationId xmlns:a16="http://schemas.microsoft.com/office/drawing/2014/main" id="{28A0C36E-8DEA-55DC-D299-98B8B6A85360}"/>
                  </a:ext>
                </a:extLst>
              </p:cNvPr>
              <p:cNvSpPr txBox="1"/>
              <p:nvPr/>
            </p:nvSpPr>
            <p:spPr>
              <a:xfrm>
                <a:off x="5434397" y="4306543"/>
                <a:ext cx="2352086" cy="6690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系统测试与优化</a:t>
                </a:r>
                <a:endParaRPr lang="en-US" dirty="0"/>
              </a:p>
            </p:txBody>
          </p:sp>
          <p:sp>
            <p:nvSpPr>
              <p:cNvPr id="29" name="Text7">
                <a:extLst>
                  <a:ext uri="{FF2B5EF4-FFF2-40B4-BE49-F238E27FC236}">
                    <a16:creationId xmlns:a16="http://schemas.microsoft.com/office/drawing/2014/main" id="{85AD7E38-5867-CA0C-5FF5-97B3069620C0}"/>
                  </a:ext>
                </a:extLst>
              </p:cNvPr>
              <p:cNvSpPr txBox="1"/>
              <p:nvPr/>
            </p:nvSpPr>
            <p:spPr>
              <a:xfrm>
                <a:off x="5434398" y="4975613"/>
                <a:ext cx="2352084" cy="6619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测试系统性能，根据反馈优化系统配置</a:t>
                </a:r>
                <a:endParaRPr lang="en-US" dirty="0"/>
              </a:p>
            </p:txBody>
          </p:sp>
          <p:sp>
            <p:nvSpPr>
              <p:cNvPr id="30" name="Number7">
                <a:extLst>
                  <a:ext uri="{FF2B5EF4-FFF2-40B4-BE49-F238E27FC236}">
                    <a16:creationId xmlns:a16="http://schemas.microsoft.com/office/drawing/2014/main" id="{1211205B-5AFF-6DE7-9F59-9E5547D3817F}"/>
                  </a:ext>
                </a:extLst>
              </p:cNvPr>
              <p:cNvSpPr/>
              <p:nvPr/>
            </p:nvSpPr>
            <p:spPr>
              <a:xfrm>
                <a:off x="5092537" y="5660705"/>
                <a:ext cx="490965" cy="49096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 w="12700">
                <a:solidFill>
                  <a:srgbClr val="FFFFFF"/>
                </a:solidFill>
              </a:ln>
              <a:effectLst>
                <a:outerShdw blurRad="127000" dist="63500" dir="2700000" algn="tl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lnSpcReduction="10000"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</a:rPr>
                  <a:t>7</a:t>
                </a:r>
                <a:endParaRPr lang="zh-CN" altLang="en-US" b="1" dirty="0">
                  <a:solidFill>
                    <a:srgbClr val="FFFFFF"/>
                  </a:solidFill>
                  <a:cs typeface="+mn-ea"/>
                </a:endParaRPr>
              </a:p>
            </p:txBody>
          </p:sp>
        </p:grpSp>
      </p:grpSp>
      <p:pic>
        <p:nvPicPr>
          <p:cNvPr id="9" name="Picture 5">
            <a:extLst>
              <a:ext uri="{FF2B5EF4-FFF2-40B4-BE49-F238E27FC236}">
                <a16:creationId xmlns:a16="http://schemas.microsoft.com/office/drawing/2014/main" id="{4D547FB8-E842-463B-ED0F-8B3CFEB5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服务端订阅</a:t>
            </a:r>
            <a:endParaRPr lang="en-US" dirty="0"/>
          </a:p>
        </p:txBody>
      </p:sp>
      <p:grpSp>
        <p:nvGrpSpPr>
          <p:cNvPr id="50" name="22d6503c-a7b0-43b0-a9f4-cb495473eb5b.source.4.zh-Hans.pptx">
            <a:extLst>
              <a:ext uri="{FF2B5EF4-FFF2-40B4-BE49-F238E27FC236}">
                <a16:creationId xmlns:a16="http://schemas.microsoft.com/office/drawing/2014/main" id="{59C8C3EE-D9C0-30A1-B931-805811809ADC}"/>
              </a:ext>
            </a:extLst>
          </p:cNvPr>
          <p:cNvGrpSpPr/>
          <p:nvPr/>
        </p:nvGrpSpPr>
        <p:grpSpPr>
          <a:xfrm>
            <a:off x="487680" y="1481418"/>
            <a:ext cx="11464362" cy="5059082"/>
            <a:chOff x="660400" y="1075018"/>
            <a:chExt cx="11464362" cy="5059082"/>
          </a:xfrm>
        </p:grpSpPr>
        <p:sp>
          <p:nvSpPr>
            <p:cNvPr id="24" name="Title">
              <a:extLst>
                <a:ext uri="{FF2B5EF4-FFF2-40B4-BE49-F238E27FC236}">
                  <a16:creationId xmlns:a16="http://schemas.microsoft.com/office/drawing/2014/main" id="{9E15F2C5-51FF-24F7-8EF9-119FA443DE4F}"/>
                </a:ext>
              </a:extLst>
            </p:cNvPr>
            <p:cNvSpPr/>
            <p:nvPr/>
          </p:nvSpPr>
          <p:spPr>
            <a:xfrm>
              <a:off x="660400" y="1075018"/>
              <a:ext cx="10858500" cy="940866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cs typeface="+mn-ea"/>
                  <a:sym typeface="+mn-lt"/>
                </a:rPr>
                <a:t>订阅端通过服务端订阅相关主题，接收设备数据并进行处理</a:t>
              </a:r>
              <a:endParaRPr lang="en-US" dirty="0"/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5799F248-62AC-70F8-AFD6-E1F827F24E2D}"/>
                </a:ext>
              </a:extLst>
            </p:cNvPr>
            <p:cNvGrpSpPr/>
            <p:nvPr/>
          </p:nvGrpSpPr>
          <p:grpSpPr>
            <a:xfrm>
              <a:off x="1266262" y="2468603"/>
              <a:ext cx="2589497" cy="3665496"/>
              <a:chOff x="1266262" y="2468603"/>
              <a:chExt cx="2589497" cy="3665496"/>
            </a:xfrm>
          </p:grpSpPr>
          <p:sp>
            <p:nvSpPr>
              <p:cNvPr id="3" name="Number1">
                <a:extLst>
                  <a:ext uri="{FF2B5EF4-FFF2-40B4-BE49-F238E27FC236}">
                    <a16:creationId xmlns:a16="http://schemas.microsoft.com/office/drawing/2014/main" id="{28DB6EEA-9324-408C-8B01-170D197AE415}"/>
                  </a:ext>
                </a:extLst>
              </p:cNvPr>
              <p:cNvSpPr/>
              <p:nvPr/>
            </p:nvSpPr>
            <p:spPr>
              <a:xfrm>
                <a:off x="1349286" y="2468603"/>
                <a:ext cx="1211725" cy="1211725"/>
              </a:xfrm>
              <a:prstGeom prst="rect">
                <a:avLst/>
              </a:prstGeom>
              <a:solidFill>
                <a:schemeClr val="accent1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1</a:t>
                </a:r>
                <a:endPara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" name="Bullet1">
                <a:extLst>
                  <a:ext uri="{FF2B5EF4-FFF2-40B4-BE49-F238E27FC236}">
                    <a16:creationId xmlns:a16="http://schemas.microsoft.com/office/drawing/2014/main" id="{9D253B2E-6024-4985-ADE5-FF41AE18D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6262" y="3747236"/>
                <a:ext cx="2589497" cy="797233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服务端订阅准备</a:t>
                </a:r>
                <a:endParaRPr lang="en-US" dirty="0"/>
              </a:p>
            </p:txBody>
          </p:sp>
          <p:sp>
            <p:nvSpPr>
              <p:cNvPr id="6" name="Text1">
                <a:extLst>
                  <a:ext uri="{FF2B5EF4-FFF2-40B4-BE49-F238E27FC236}">
                    <a16:creationId xmlns:a16="http://schemas.microsoft.com/office/drawing/2014/main" id="{62903DF9-ACF9-4569-89F3-756880C7F3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6262" y="4544468"/>
                <a:ext cx="2589497" cy="1589631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配置服务端以接收数据</a:t>
                </a:r>
                <a:endParaRPr lang="en-US" dirty="0"/>
              </a:p>
            </p:txBody>
          </p: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0207C296-D6AE-EA0E-C65A-153BE4830AFD}"/>
                </a:ext>
              </a:extLst>
            </p:cNvPr>
            <p:cNvGrpSpPr/>
            <p:nvPr/>
          </p:nvGrpSpPr>
          <p:grpSpPr>
            <a:xfrm>
              <a:off x="4022596" y="2468604"/>
              <a:ext cx="2589497" cy="3665496"/>
              <a:chOff x="4022596" y="2468604"/>
              <a:chExt cx="2589497" cy="3665496"/>
            </a:xfrm>
          </p:grpSpPr>
          <p:sp>
            <p:nvSpPr>
              <p:cNvPr id="27" name="Number2">
                <a:extLst>
                  <a:ext uri="{FF2B5EF4-FFF2-40B4-BE49-F238E27FC236}">
                    <a16:creationId xmlns:a16="http://schemas.microsoft.com/office/drawing/2014/main" id="{67C8C820-94AE-60DC-380B-15D898E47096}"/>
                  </a:ext>
                </a:extLst>
              </p:cNvPr>
              <p:cNvSpPr/>
              <p:nvPr/>
            </p:nvSpPr>
            <p:spPr>
              <a:xfrm>
                <a:off x="4105620" y="2468604"/>
                <a:ext cx="1211725" cy="1211725"/>
              </a:xfrm>
              <a:prstGeom prst="rect">
                <a:avLst/>
              </a:prstGeom>
              <a:solidFill>
                <a:schemeClr val="accent2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2</a:t>
                </a:r>
                <a:endPara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Bullet2">
                <a:extLst>
                  <a:ext uri="{FF2B5EF4-FFF2-40B4-BE49-F238E27FC236}">
                    <a16:creationId xmlns:a16="http://schemas.microsoft.com/office/drawing/2014/main" id="{49B40D65-8808-7997-1B00-6EF6241081D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2596" y="3747237"/>
                <a:ext cx="2589497" cy="797233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创建订阅接口</a:t>
                </a:r>
                <a:endParaRPr lang="en-US" dirty="0"/>
              </a:p>
            </p:txBody>
          </p:sp>
          <p:sp>
            <p:nvSpPr>
              <p:cNvPr id="29" name="Text2">
                <a:extLst>
                  <a:ext uri="{FF2B5EF4-FFF2-40B4-BE49-F238E27FC236}">
                    <a16:creationId xmlns:a16="http://schemas.microsoft.com/office/drawing/2014/main" id="{2C508D39-347D-9575-17EA-A5898F8FB7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2596" y="4544469"/>
                <a:ext cx="2589497" cy="1589631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设计API接口接收数据</a:t>
                </a:r>
                <a:endParaRPr lang="en-US" dirty="0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5441F23-BB89-B2A5-EF50-6E734CD8297D}"/>
                </a:ext>
              </a:extLst>
            </p:cNvPr>
            <p:cNvGrpSpPr/>
            <p:nvPr/>
          </p:nvGrpSpPr>
          <p:grpSpPr>
            <a:xfrm>
              <a:off x="6778930" y="2468604"/>
              <a:ext cx="2589497" cy="3665496"/>
              <a:chOff x="6778930" y="2468604"/>
              <a:chExt cx="2589497" cy="3665496"/>
            </a:xfrm>
          </p:grpSpPr>
          <p:sp>
            <p:nvSpPr>
              <p:cNvPr id="31" name="Number3">
                <a:extLst>
                  <a:ext uri="{FF2B5EF4-FFF2-40B4-BE49-F238E27FC236}">
                    <a16:creationId xmlns:a16="http://schemas.microsoft.com/office/drawing/2014/main" id="{285E8CB1-2CDE-D0F1-6521-A693D4FD0D56}"/>
                  </a:ext>
                </a:extLst>
              </p:cNvPr>
              <p:cNvSpPr/>
              <p:nvPr/>
            </p:nvSpPr>
            <p:spPr>
              <a:xfrm>
                <a:off x="6861954" y="2468604"/>
                <a:ext cx="1211725" cy="1211725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3</a:t>
                </a:r>
                <a:endPara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Bullet3">
                <a:extLst>
                  <a:ext uri="{FF2B5EF4-FFF2-40B4-BE49-F238E27FC236}">
                    <a16:creationId xmlns:a16="http://schemas.microsoft.com/office/drawing/2014/main" id="{3C0EBB03-D580-9A76-852A-2C022414FF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930" y="3747237"/>
                <a:ext cx="2589497" cy="797233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数据处理与存储</a:t>
                </a:r>
                <a:endParaRPr lang="en-US" dirty="0"/>
              </a:p>
            </p:txBody>
          </p:sp>
          <p:sp>
            <p:nvSpPr>
              <p:cNvPr id="34" name="Text3">
                <a:extLst>
                  <a:ext uri="{FF2B5EF4-FFF2-40B4-BE49-F238E27FC236}">
                    <a16:creationId xmlns:a16="http://schemas.microsoft.com/office/drawing/2014/main" id="{F4824B50-A4DA-0234-22AC-AC74519ECF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8930" y="4544469"/>
                <a:ext cx="2589497" cy="1589631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解析数据并存储至数据库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A005F58A-B2BA-B111-5FFF-D285EAFED81E}"/>
                </a:ext>
              </a:extLst>
            </p:cNvPr>
            <p:cNvGrpSpPr/>
            <p:nvPr/>
          </p:nvGrpSpPr>
          <p:grpSpPr>
            <a:xfrm>
              <a:off x="9535265" y="2468604"/>
              <a:ext cx="2589497" cy="3665496"/>
              <a:chOff x="9535265" y="2468604"/>
              <a:chExt cx="2589497" cy="3665496"/>
            </a:xfrm>
          </p:grpSpPr>
          <p:sp>
            <p:nvSpPr>
              <p:cNvPr id="38" name="Number4">
                <a:extLst>
                  <a:ext uri="{FF2B5EF4-FFF2-40B4-BE49-F238E27FC236}">
                    <a16:creationId xmlns:a16="http://schemas.microsoft.com/office/drawing/2014/main" id="{68EC1654-B57C-C205-3240-F65BAFE330EF}"/>
                  </a:ext>
                </a:extLst>
              </p:cNvPr>
              <p:cNvSpPr/>
              <p:nvPr/>
            </p:nvSpPr>
            <p:spPr>
              <a:xfrm>
                <a:off x="9618289" y="2468604"/>
                <a:ext cx="1211725" cy="1211725"/>
              </a:xfrm>
              <a:prstGeom prst="rect">
                <a:avLst/>
              </a:prstGeom>
              <a:solidFill>
                <a:schemeClr val="accent3"/>
              </a:solid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non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2800" b="1" dirty="0">
                    <a:solidFill>
                      <a:srgbClr val="FFFFFF"/>
                    </a:solidFill>
                    <a:cs typeface="+mn-ea"/>
                    <a:sym typeface="+mn-lt"/>
                  </a:rPr>
                  <a:t>4</a:t>
                </a:r>
                <a:endParaRPr lang="zh-CN" altLang="en-US" sz="28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Bullet4">
                <a:extLst>
                  <a:ext uri="{FF2B5EF4-FFF2-40B4-BE49-F238E27FC236}">
                    <a16:creationId xmlns:a16="http://schemas.microsoft.com/office/drawing/2014/main" id="{8A530A59-EA97-1007-F2F1-A600E0CF59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35265" y="3747237"/>
                <a:ext cx="2589497" cy="797233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订阅管理机制</a:t>
                </a:r>
                <a:endParaRPr lang="en-US" dirty="0"/>
              </a:p>
            </p:txBody>
          </p:sp>
          <p:sp>
            <p:nvSpPr>
              <p:cNvPr id="40" name="Text4">
                <a:extLst>
                  <a:ext uri="{FF2B5EF4-FFF2-40B4-BE49-F238E27FC236}">
                    <a16:creationId xmlns:a16="http://schemas.microsoft.com/office/drawing/2014/main" id="{132BC646-F0F4-DB7F-9A35-90E7955731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35265" y="4544469"/>
                <a:ext cx="2589497" cy="1589631"/>
              </a:xfrm>
              <a:prstGeom prst="rect">
                <a:avLst/>
              </a:prstGeom>
              <a:noFill/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algn="ctr"/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R="0" lvl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30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实现用户订阅管理功能</a:t>
                </a:r>
                <a:endParaRPr lang="en-US" dirty="0"/>
              </a:p>
            </p:txBody>
          </p:sp>
        </p:grpSp>
      </p:grpSp>
      <p:pic>
        <p:nvPicPr>
          <p:cNvPr id="4" name="Picture 5">
            <a:extLst>
              <a:ext uri="{FF2B5EF4-FFF2-40B4-BE49-F238E27FC236}">
                <a16:creationId xmlns:a16="http://schemas.microsoft.com/office/drawing/2014/main" id="{37FBB6C7-F220-42E7-20FD-3C9E7754D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界面设计</a:t>
            </a:r>
            <a:endParaRPr lang="en-US" dirty="0"/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0B21E613-865A-D770-A0C3-BEADA62583AE}"/>
              </a:ext>
            </a:extLst>
          </p:cNvPr>
          <p:cNvGrpSpPr/>
          <p:nvPr/>
        </p:nvGrpSpPr>
        <p:grpSpPr>
          <a:xfrm>
            <a:off x="2255400" y="2825028"/>
            <a:ext cx="2726618" cy="2846868"/>
            <a:chOff x="2255400" y="2825028"/>
            <a:chExt cx="2726618" cy="2846868"/>
          </a:xfrm>
        </p:grpSpPr>
        <p:cxnSp>
          <p:nvCxnSpPr>
            <p:cNvPr id="3" name="íšḻiḑê">
              <a:extLst>
                <a:ext uri="{FF2B5EF4-FFF2-40B4-BE49-F238E27FC236}">
                  <a16:creationId xmlns:a16="http://schemas.microsoft.com/office/drawing/2014/main" id="{C823B5CA-4282-4C85-BE69-AC21323AC81A}"/>
                </a:ext>
              </a:extLst>
            </p:cNvPr>
            <p:cNvCxnSpPr/>
            <p:nvPr/>
          </p:nvCxnSpPr>
          <p:spPr>
            <a:xfrm flipV="1">
              <a:off x="2570534" y="2825028"/>
              <a:ext cx="2411484" cy="2846868"/>
            </a:xfrm>
            <a:prstGeom prst="straightConnector1">
              <a:avLst/>
            </a:prstGeom>
            <a:ln w="76200">
              <a:solidFill>
                <a:schemeClr val="tx2">
                  <a:alpha val="1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iśľiḓè">
              <a:extLst>
                <a:ext uri="{FF2B5EF4-FFF2-40B4-BE49-F238E27FC236}">
                  <a16:creationId xmlns:a16="http://schemas.microsoft.com/office/drawing/2014/main" id="{435CC744-AF4A-40DF-A66B-314F0ECACE89}"/>
                </a:ext>
              </a:extLst>
            </p:cNvPr>
            <p:cNvSpPr/>
            <p:nvPr/>
          </p:nvSpPr>
          <p:spPr>
            <a:xfrm rot="2160000">
              <a:off x="2255400" y="4817181"/>
              <a:ext cx="1891934" cy="756773"/>
            </a:xfrm>
            <a:prstGeom prst="ellipse">
              <a:avLst/>
            </a:prstGeom>
            <a:noFill/>
            <a:ln w="76200">
              <a:solidFill>
                <a:schemeClr val="accent6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" name="ïṥḷide">
              <a:extLst>
                <a:ext uri="{FF2B5EF4-FFF2-40B4-BE49-F238E27FC236}">
                  <a16:creationId xmlns:a16="http://schemas.microsoft.com/office/drawing/2014/main" id="{8348F9B4-A354-4D30-B30C-81599977C438}"/>
                </a:ext>
              </a:extLst>
            </p:cNvPr>
            <p:cNvSpPr/>
            <p:nvPr/>
          </p:nvSpPr>
          <p:spPr>
            <a:xfrm rot="2160000">
              <a:off x="2861015" y="4326668"/>
              <a:ext cx="1505705" cy="602283"/>
            </a:xfrm>
            <a:prstGeom prst="ellipse">
              <a:avLst/>
            </a:prstGeom>
            <a:noFill/>
            <a:ln w="76200">
              <a:solidFill>
                <a:schemeClr val="accent5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isḷïdè">
              <a:extLst>
                <a:ext uri="{FF2B5EF4-FFF2-40B4-BE49-F238E27FC236}">
                  <a16:creationId xmlns:a16="http://schemas.microsoft.com/office/drawing/2014/main" id="{FED5D29B-3DAC-479B-9CF8-5A72A5EFF5DE}"/>
                </a:ext>
              </a:extLst>
            </p:cNvPr>
            <p:cNvSpPr/>
            <p:nvPr/>
          </p:nvSpPr>
          <p:spPr>
            <a:xfrm rot="2160000">
              <a:off x="3352463" y="3939043"/>
              <a:ext cx="1180556" cy="472223"/>
            </a:xfrm>
            <a:prstGeom prst="ellipse">
              <a:avLst/>
            </a:prstGeom>
            <a:noFill/>
            <a:ln w="76200">
              <a:solidFill>
                <a:schemeClr val="accent4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1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iSḷîdè">
              <a:extLst>
                <a:ext uri="{FF2B5EF4-FFF2-40B4-BE49-F238E27FC236}">
                  <a16:creationId xmlns:a16="http://schemas.microsoft.com/office/drawing/2014/main" id="{5584D3AC-D6D9-4D30-9422-2441D7D95AEE}"/>
                </a:ext>
              </a:extLst>
            </p:cNvPr>
            <p:cNvSpPr/>
            <p:nvPr/>
          </p:nvSpPr>
          <p:spPr>
            <a:xfrm rot="2160000">
              <a:off x="3723089" y="3614660"/>
              <a:ext cx="971435" cy="388573"/>
            </a:xfrm>
            <a:prstGeom prst="ellipse">
              <a:avLst/>
            </a:prstGeom>
            <a:noFill/>
            <a:ln w="76200">
              <a:solidFill>
                <a:schemeClr val="accent3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850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iSľîḓè">
              <a:extLst>
                <a:ext uri="{FF2B5EF4-FFF2-40B4-BE49-F238E27FC236}">
                  <a16:creationId xmlns:a16="http://schemas.microsoft.com/office/drawing/2014/main" id="{287EB4A4-03CA-447E-BDA0-47082AF8A7B0}"/>
                </a:ext>
              </a:extLst>
            </p:cNvPr>
            <p:cNvSpPr/>
            <p:nvPr/>
          </p:nvSpPr>
          <p:spPr>
            <a:xfrm rot="2160000">
              <a:off x="4044160" y="3357584"/>
              <a:ext cx="763326" cy="305329"/>
            </a:xfrm>
            <a:prstGeom prst="ellipse">
              <a:avLst/>
            </a:prstGeom>
            <a:noFill/>
            <a:ln w="76200">
              <a:solidFill>
                <a:schemeClr val="accent2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550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i$ľiḍé">
              <a:extLst>
                <a:ext uri="{FF2B5EF4-FFF2-40B4-BE49-F238E27FC236}">
                  <a16:creationId xmlns:a16="http://schemas.microsoft.com/office/drawing/2014/main" id="{2DDC186A-C51A-456D-A798-80861957DB6F}"/>
                </a:ext>
              </a:extLst>
            </p:cNvPr>
            <p:cNvSpPr/>
            <p:nvPr/>
          </p:nvSpPr>
          <p:spPr>
            <a:xfrm rot="2160000">
              <a:off x="4320343" y="3171677"/>
              <a:ext cx="544649" cy="217858"/>
            </a:xfrm>
            <a:prstGeom prst="ellipse">
              <a:avLst/>
            </a:prstGeom>
            <a:noFill/>
            <a:ln w="76200">
              <a:solidFill>
                <a:schemeClr val="accent1">
                  <a:alpha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25000" lnSpcReduction="20000"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îṥḷíḓê">
            <a:extLst>
              <a:ext uri="{FF2B5EF4-FFF2-40B4-BE49-F238E27FC236}">
                <a16:creationId xmlns:a16="http://schemas.microsoft.com/office/drawing/2014/main" id="{9320CD57-DFD8-449C-8359-94D06482741A}"/>
              </a:ext>
            </a:extLst>
          </p:cNvPr>
          <p:cNvCxnSpPr/>
          <p:nvPr/>
        </p:nvCxnSpPr>
        <p:spPr>
          <a:xfrm>
            <a:off x="6383891" y="3439173"/>
            <a:ext cx="5135009" cy="0"/>
          </a:xfrm>
          <a:prstGeom prst="line">
            <a:avLst/>
          </a:prstGeom>
          <a:ln w="3175" cap="rnd">
            <a:solidFill>
              <a:schemeClr val="tx2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îṧľiḋê">
            <a:extLst>
              <a:ext uri="{FF2B5EF4-FFF2-40B4-BE49-F238E27FC236}">
                <a16:creationId xmlns:a16="http://schemas.microsoft.com/office/drawing/2014/main" id="{040BF78B-56EC-4340-9EB4-A6D55E8B5FC4}"/>
              </a:ext>
            </a:extLst>
          </p:cNvPr>
          <p:cNvCxnSpPr/>
          <p:nvPr/>
        </p:nvCxnSpPr>
        <p:spPr>
          <a:xfrm>
            <a:off x="6383891" y="4252695"/>
            <a:ext cx="5135009" cy="0"/>
          </a:xfrm>
          <a:prstGeom prst="line">
            <a:avLst/>
          </a:prstGeom>
          <a:ln w="3175" cap="rnd">
            <a:solidFill>
              <a:schemeClr val="tx2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ïṣḷíḋê">
            <a:extLst>
              <a:ext uri="{FF2B5EF4-FFF2-40B4-BE49-F238E27FC236}">
                <a16:creationId xmlns:a16="http://schemas.microsoft.com/office/drawing/2014/main" id="{2C36F41A-DE36-4E7D-B92D-65240F426257}"/>
              </a:ext>
            </a:extLst>
          </p:cNvPr>
          <p:cNvCxnSpPr/>
          <p:nvPr/>
        </p:nvCxnSpPr>
        <p:spPr>
          <a:xfrm>
            <a:off x="6383891" y="5066217"/>
            <a:ext cx="5135009" cy="0"/>
          </a:xfrm>
          <a:prstGeom prst="line">
            <a:avLst/>
          </a:prstGeom>
          <a:ln w="3175" cap="rnd">
            <a:solidFill>
              <a:schemeClr val="tx2">
                <a:alpha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le">
            <a:extLst>
              <a:ext uri="{FF2B5EF4-FFF2-40B4-BE49-F238E27FC236}">
                <a16:creationId xmlns:a16="http://schemas.microsoft.com/office/drawing/2014/main" id="{B528818B-BD27-19D4-3E2B-EA7E8F065FFF}"/>
              </a:ext>
            </a:extLst>
          </p:cNvPr>
          <p:cNvSpPr txBox="1"/>
          <p:nvPr/>
        </p:nvSpPr>
        <p:spPr>
          <a:xfrm>
            <a:off x="660400" y="1497190"/>
            <a:ext cx="5142686" cy="710550"/>
          </a:xfrm>
          <a:prstGeom prst="rect">
            <a:avLst/>
          </a:prstGeom>
          <a:noFill/>
        </p:spPr>
        <p:txBody>
          <a:bodyPr vert="horz" wrap="square" rtlCol="0" anchor="t" anchorCtr="0">
            <a:normAutofit/>
          </a:bodyPr>
          <a:lstStyle/>
          <a:p>
            <a:r>
              <a:rPr lang="zh-CN" altLang="en-US" sz="2400" b="1" dirty="0"/>
              <a:t>用户界面设计，实现数据展示和交互</a:t>
            </a:r>
            <a:endParaRPr lang="en-US" dirty="0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2956B966-2981-1833-1CC1-2C717D0FC26B}"/>
              </a:ext>
            </a:extLst>
          </p:cNvPr>
          <p:cNvGrpSpPr/>
          <p:nvPr/>
        </p:nvGrpSpPr>
        <p:grpSpPr>
          <a:xfrm>
            <a:off x="6388915" y="2672222"/>
            <a:ext cx="4455280" cy="720380"/>
            <a:chOff x="6388915" y="1244555"/>
            <a:chExt cx="4455280" cy="720380"/>
          </a:xfrm>
        </p:grpSpPr>
        <p:sp>
          <p:nvSpPr>
            <p:cNvPr id="60" name="IconBackground1">
              <a:extLst>
                <a:ext uri="{FF2B5EF4-FFF2-40B4-BE49-F238E27FC236}">
                  <a16:creationId xmlns:a16="http://schemas.microsoft.com/office/drawing/2014/main" id="{3237E1E0-67A7-BAFC-B1B7-5B237888AEFD}"/>
                </a:ext>
              </a:extLst>
            </p:cNvPr>
            <p:cNvSpPr/>
            <p:nvPr/>
          </p:nvSpPr>
          <p:spPr>
            <a:xfrm>
              <a:off x="6388915" y="1394310"/>
              <a:ext cx="420872" cy="42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Icon1">
              <a:extLst>
                <a:ext uri="{FF2B5EF4-FFF2-40B4-BE49-F238E27FC236}">
                  <a16:creationId xmlns:a16="http://schemas.microsoft.com/office/drawing/2014/main" id="{244A149E-AAD5-E68A-24AE-25484FE27E73}"/>
                </a:ext>
              </a:extLst>
            </p:cNvPr>
            <p:cNvSpPr/>
            <p:nvPr/>
          </p:nvSpPr>
          <p:spPr>
            <a:xfrm>
              <a:off x="6388915" y="1410780"/>
              <a:ext cx="420873" cy="387933"/>
            </a:xfrm>
            <a:custGeom>
              <a:avLst/>
              <a:gdLst>
                <a:gd name="T0" fmla="*/ 3304 w 4319"/>
                <a:gd name="T1" fmla="*/ 3987 h 3987"/>
                <a:gd name="T2" fmla="*/ 2580 w 4319"/>
                <a:gd name="T3" fmla="*/ 3522 h 3987"/>
                <a:gd name="T4" fmla="*/ 2580 w 4319"/>
                <a:gd name="T5" fmla="*/ 3197 h 3987"/>
                <a:gd name="T6" fmla="*/ 2924 w 4319"/>
                <a:gd name="T7" fmla="*/ 2272 h 3987"/>
                <a:gd name="T8" fmla="*/ 2308 w 4319"/>
                <a:gd name="T9" fmla="*/ 1215 h 3987"/>
                <a:gd name="T10" fmla="*/ 2273 w 4319"/>
                <a:gd name="T11" fmla="*/ 968 h 3987"/>
                <a:gd name="T12" fmla="*/ 2214 w 4319"/>
                <a:gd name="T13" fmla="*/ 943 h 3987"/>
                <a:gd name="T14" fmla="*/ 2169 w 4319"/>
                <a:gd name="T15" fmla="*/ 989 h 3987"/>
                <a:gd name="T16" fmla="*/ 1917 w 4319"/>
                <a:gd name="T17" fmla="*/ 1250 h 3987"/>
                <a:gd name="T18" fmla="*/ 1394 w 4319"/>
                <a:gd name="T19" fmla="*/ 2272 h 3987"/>
                <a:gd name="T20" fmla="*/ 1744 w 4319"/>
                <a:gd name="T21" fmla="*/ 3204 h 3987"/>
                <a:gd name="T22" fmla="*/ 1744 w 4319"/>
                <a:gd name="T23" fmla="*/ 3521 h 3987"/>
                <a:gd name="T24" fmla="*/ 1014 w 4319"/>
                <a:gd name="T25" fmla="*/ 3987 h 3987"/>
                <a:gd name="T26" fmla="*/ 0 w 4319"/>
                <a:gd name="T27" fmla="*/ 2159 h 3987"/>
                <a:gd name="T28" fmla="*/ 2160 w 4319"/>
                <a:gd name="T29" fmla="*/ 0 h 3987"/>
                <a:gd name="T30" fmla="*/ 4319 w 4319"/>
                <a:gd name="T31" fmla="*/ 2159 h 3987"/>
                <a:gd name="T32" fmla="*/ 3304 w 4319"/>
                <a:gd name="T33" fmla="*/ 3987 h 3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319" h="3987">
                  <a:moveTo>
                    <a:pt x="3304" y="3987"/>
                  </a:moveTo>
                  <a:cubicBezTo>
                    <a:pt x="3147" y="3770"/>
                    <a:pt x="2890" y="3603"/>
                    <a:pt x="2580" y="3522"/>
                  </a:cubicBezTo>
                  <a:lnTo>
                    <a:pt x="2580" y="3197"/>
                  </a:lnTo>
                  <a:cubicBezTo>
                    <a:pt x="2758" y="2900"/>
                    <a:pt x="2924" y="2549"/>
                    <a:pt x="2924" y="2272"/>
                  </a:cubicBezTo>
                  <a:cubicBezTo>
                    <a:pt x="2924" y="1749"/>
                    <a:pt x="2664" y="1312"/>
                    <a:pt x="2308" y="1215"/>
                  </a:cubicBezTo>
                  <a:cubicBezTo>
                    <a:pt x="2348" y="1087"/>
                    <a:pt x="2277" y="974"/>
                    <a:pt x="2273" y="968"/>
                  </a:cubicBezTo>
                  <a:cubicBezTo>
                    <a:pt x="2260" y="948"/>
                    <a:pt x="2237" y="938"/>
                    <a:pt x="2214" y="943"/>
                  </a:cubicBezTo>
                  <a:cubicBezTo>
                    <a:pt x="2191" y="948"/>
                    <a:pt x="2173" y="966"/>
                    <a:pt x="2169" y="989"/>
                  </a:cubicBezTo>
                  <a:cubicBezTo>
                    <a:pt x="2151" y="1097"/>
                    <a:pt x="2002" y="1204"/>
                    <a:pt x="1917" y="1250"/>
                  </a:cubicBezTo>
                  <a:cubicBezTo>
                    <a:pt x="1604" y="1396"/>
                    <a:pt x="1394" y="1806"/>
                    <a:pt x="1394" y="2272"/>
                  </a:cubicBezTo>
                  <a:cubicBezTo>
                    <a:pt x="1394" y="2551"/>
                    <a:pt x="1564" y="2906"/>
                    <a:pt x="1744" y="3204"/>
                  </a:cubicBezTo>
                  <a:lnTo>
                    <a:pt x="1744" y="3521"/>
                  </a:lnTo>
                  <a:cubicBezTo>
                    <a:pt x="1431" y="3601"/>
                    <a:pt x="1172" y="3769"/>
                    <a:pt x="1014" y="3987"/>
                  </a:cubicBezTo>
                  <a:cubicBezTo>
                    <a:pt x="406" y="3604"/>
                    <a:pt x="0" y="2929"/>
                    <a:pt x="0" y="2159"/>
                  </a:cubicBezTo>
                  <a:cubicBezTo>
                    <a:pt x="0" y="969"/>
                    <a:pt x="969" y="0"/>
                    <a:pt x="2160" y="0"/>
                  </a:cubicBezTo>
                  <a:cubicBezTo>
                    <a:pt x="3350" y="0"/>
                    <a:pt x="4319" y="969"/>
                    <a:pt x="4319" y="2159"/>
                  </a:cubicBezTo>
                  <a:cubicBezTo>
                    <a:pt x="4319" y="2929"/>
                    <a:pt x="3912" y="3604"/>
                    <a:pt x="3304" y="39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Text1">
              <a:extLst>
                <a:ext uri="{FF2B5EF4-FFF2-40B4-BE49-F238E27FC236}">
                  <a16:creationId xmlns:a16="http://schemas.microsoft.com/office/drawing/2014/main" id="{F3A1DF70-A2C4-4DD2-9CD2-01BB3765C62B}"/>
                </a:ext>
              </a:extLst>
            </p:cNvPr>
            <p:cNvSpPr txBox="1"/>
            <p:nvPr/>
          </p:nvSpPr>
          <p:spPr>
            <a:xfrm flipH="1">
              <a:off x="6937547" y="1584821"/>
              <a:ext cx="3906648" cy="38011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设计简洁易用的首页展示界面</a:t>
              </a:r>
              <a:endParaRPr lang="en-US" dirty="0"/>
            </a:p>
          </p:txBody>
        </p:sp>
        <p:sp>
          <p:nvSpPr>
            <p:cNvPr id="38" name="Bullet1">
              <a:extLst>
                <a:ext uri="{FF2B5EF4-FFF2-40B4-BE49-F238E27FC236}">
                  <a16:creationId xmlns:a16="http://schemas.microsoft.com/office/drawing/2014/main" id="{A1342DB9-02E3-4715-AED5-02939987A4EE}"/>
                </a:ext>
              </a:extLst>
            </p:cNvPr>
            <p:cNvSpPr txBox="1"/>
            <p:nvPr/>
          </p:nvSpPr>
          <p:spPr>
            <a:xfrm flipH="1">
              <a:off x="6937547" y="1244555"/>
              <a:ext cx="390664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/>
                <a:t>首页界面设计</a:t>
              </a:r>
              <a:endParaRPr lang="en-US" dirty="0"/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6B40C42-B7C8-7AA2-CC9F-CB4B10B385FB}"/>
              </a:ext>
            </a:extLst>
          </p:cNvPr>
          <p:cNvGrpSpPr/>
          <p:nvPr/>
        </p:nvGrpSpPr>
        <p:grpSpPr>
          <a:xfrm>
            <a:off x="6388915" y="3485744"/>
            <a:ext cx="4455280" cy="720380"/>
            <a:chOff x="6388915" y="2058077"/>
            <a:chExt cx="4455280" cy="720380"/>
          </a:xfrm>
        </p:grpSpPr>
        <p:sp>
          <p:nvSpPr>
            <p:cNvPr id="35" name="Text2">
              <a:extLst>
                <a:ext uri="{FF2B5EF4-FFF2-40B4-BE49-F238E27FC236}">
                  <a16:creationId xmlns:a16="http://schemas.microsoft.com/office/drawing/2014/main" id="{F3A1DF70-A2C4-4DD2-9CD2-01BB3765C62B}"/>
                </a:ext>
              </a:extLst>
            </p:cNvPr>
            <p:cNvSpPr txBox="1"/>
            <p:nvPr/>
          </p:nvSpPr>
          <p:spPr>
            <a:xfrm flipH="1">
              <a:off x="6937547" y="2398343"/>
              <a:ext cx="3906648" cy="38011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展示实时温度、湿度、气压数据</a:t>
              </a:r>
              <a:endParaRPr lang="en-US" dirty="0"/>
            </a:p>
          </p:txBody>
        </p:sp>
        <p:sp>
          <p:nvSpPr>
            <p:cNvPr id="36" name="Bullet2">
              <a:extLst>
                <a:ext uri="{FF2B5EF4-FFF2-40B4-BE49-F238E27FC236}">
                  <a16:creationId xmlns:a16="http://schemas.microsoft.com/office/drawing/2014/main" id="{A1342DB9-02E3-4715-AED5-02939987A4EE}"/>
                </a:ext>
              </a:extLst>
            </p:cNvPr>
            <p:cNvSpPr txBox="1"/>
            <p:nvPr/>
          </p:nvSpPr>
          <p:spPr>
            <a:xfrm flipH="1">
              <a:off x="6937547" y="2058077"/>
              <a:ext cx="390664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/>
                <a:t>数据展示界面设计</a:t>
              </a:r>
              <a:endParaRPr lang="en-US" dirty="0"/>
            </a:p>
          </p:txBody>
        </p:sp>
        <p:sp>
          <p:nvSpPr>
            <p:cNvPr id="63" name="IconBackground2">
              <a:extLst>
                <a:ext uri="{FF2B5EF4-FFF2-40B4-BE49-F238E27FC236}">
                  <a16:creationId xmlns:a16="http://schemas.microsoft.com/office/drawing/2014/main" id="{BABEF0C9-91C4-1EDF-ECB0-59B6C04C2973}"/>
                </a:ext>
              </a:extLst>
            </p:cNvPr>
            <p:cNvSpPr/>
            <p:nvPr/>
          </p:nvSpPr>
          <p:spPr>
            <a:xfrm>
              <a:off x="6388915" y="2207740"/>
              <a:ext cx="420872" cy="42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Icon2">
              <a:extLst>
                <a:ext uri="{FF2B5EF4-FFF2-40B4-BE49-F238E27FC236}">
                  <a16:creationId xmlns:a16="http://schemas.microsoft.com/office/drawing/2014/main" id="{4DE622E5-82D2-C393-9418-4EE0DD1D6DFB}"/>
                </a:ext>
              </a:extLst>
            </p:cNvPr>
            <p:cNvSpPr/>
            <p:nvPr/>
          </p:nvSpPr>
          <p:spPr>
            <a:xfrm>
              <a:off x="6388915" y="2220959"/>
              <a:ext cx="420873" cy="394433"/>
            </a:xfrm>
            <a:custGeom>
              <a:avLst/>
              <a:gdLst>
                <a:gd name="connsiteX0" fmla="*/ 602275 w 602487"/>
                <a:gd name="connsiteY0" fmla="*/ 602275 w 602487"/>
                <a:gd name="connsiteX1" fmla="*/ 602275 w 602487"/>
                <a:gd name="connsiteY1" fmla="*/ 602275 w 602487"/>
                <a:gd name="connsiteX2" fmla="*/ 602275 w 602487"/>
                <a:gd name="connsiteY2" fmla="*/ 602275 w 602487"/>
                <a:gd name="connsiteX3" fmla="*/ 602275 w 602487"/>
                <a:gd name="connsiteY3" fmla="*/ 602275 w 602487"/>
                <a:gd name="connsiteX4" fmla="*/ 602275 w 602487"/>
                <a:gd name="connsiteY4" fmla="*/ 602275 w 602487"/>
                <a:gd name="connsiteX5" fmla="*/ 602275 w 602487"/>
                <a:gd name="connsiteY5" fmla="*/ 602275 w 602487"/>
                <a:gd name="connsiteX6" fmla="*/ 602275 w 602487"/>
                <a:gd name="connsiteY6" fmla="*/ 602275 w 602487"/>
                <a:gd name="connsiteX7" fmla="*/ 602275 w 602487"/>
                <a:gd name="connsiteY7" fmla="*/ 602275 w 602487"/>
                <a:gd name="connsiteX8" fmla="*/ 602275 w 602487"/>
                <a:gd name="connsiteY8" fmla="*/ 602275 w 602487"/>
                <a:gd name="connsiteX9" fmla="*/ 602275 w 602487"/>
                <a:gd name="connsiteY9" fmla="*/ 602275 w 602487"/>
                <a:gd name="connsiteX10" fmla="*/ 602275 w 602487"/>
                <a:gd name="connsiteY10" fmla="*/ 602275 w 602487"/>
                <a:gd name="connsiteX11" fmla="*/ 602275 w 602487"/>
                <a:gd name="connsiteY11" fmla="*/ 602275 w 602487"/>
                <a:gd name="connsiteX12" fmla="*/ 602275 w 602487"/>
                <a:gd name="connsiteY12" fmla="*/ 602275 w 602487"/>
                <a:gd name="connsiteX13" fmla="*/ 602275 w 602487"/>
                <a:gd name="connsiteY13" fmla="*/ 602275 w 602487"/>
                <a:gd name="connsiteX14" fmla="*/ 602275 w 602487"/>
                <a:gd name="connsiteY14" fmla="*/ 602275 w 602487"/>
                <a:gd name="connsiteX15" fmla="*/ 602275 w 602487"/>
                <a:gd name="connsiteY15" fmla="*/ 602275 w 602487"/>
                <a:gd name="connsiteX16" fmla="*/ 602275 w 602487"/>
                <a:gd name="connsiteY16" fmla="*/ 602275 w 602487"/>
                <a:gd name="connsiteX17" fmla="*/ 602275 w 602487"/>
                <a:gd name="connsiteY17" fmla="*/ 602275 w 602487"/>
                <a:gd name="connsiteX18" fmla="*/ 602275 w 602487"/>
                <a:gd name="connsiteY18" fmla="*/ 602275 w 602487"/>
                <a:gd name="connsiteX19" fmla="*/ 602275 w 602487"/>
                <a:gd name="connsiteY19" fmla="*/ 602275 w 602487"/>
                <a:gd name="connsiteX20" fmla="*/ 602275 w 602487"/>
                <a:gd name="connsiteY20" fmla="*/ 602275 w 602487"/>
                <a:gd name="connsiteX21" fmla="*/ 602275 w 602487"/>
                <a:gd name="connsiteY21" fmla="*/ 602275 w 602487"/>
                <a:gd name="connsiteX22" fmla="*/ 602275 w 602487"/>
                <a:gd name="connsiteY22" fmla="*/ 602275 w 602487"/>
                <a:gd name="connsiteX23" fmla="*/ 602275 w 602487"/>
                <a:gd name="connsiteY23" fmla="*/ 602275 w 602487"/>
                <a:gd name="connsiteX24" fmla="*/ 602275 w 602487"/>
                <a:gd name="connsiteY24" fmla="*/ 602275 w 602487"/>
                <a:gd name="connsiteX25" fmla="*/ 602275 w 602487"/>
                <a:gd name="connsiteY25" fmla="*/ 602275 w 602487"/>
                <a:gd name="connsiteX26" fmla="*/ 602275 w 602487"/>
                <a:gd name="connsiteY26" fmla="*/ 602275 w 602487"/>
                <a:gd name="connsiteX27" fmla="*/ 602275 w 602487"/>
                <a:gd name="connsiteY27" fmla="*/ 602275 w 602487"/>
                <a:gd name="connsiteX28" fmla="*/ 602275 w 602487"/>
                <a:gd name="connsiteY28" fmla="*/ 602275 w 602487"/>
                <a:gd name="connsiteX29" fmla="*/ 602275 w 602487"/>
                <a:gd name="connsiteY29" fmla="*/ 602275 w 602487"/>
                <a:gd name="connsiteX30" fmla="*/ 602275 w 602487"/>
                <a:gd name="connsiteY30" fmla="*/ 602275 w 602487"/>
                <a:gd name="connsiteX31" fmla="*/ 602275 w 602487"/>
                <a:gd name="connsiteY31" fmla="*/ 602275 w 602487"/>
                <a:gd name="connsiteX32" fmla="*/ 602275 w 602487"/>
                <a:gd name="connsiteY32" fmla="*/ 602275 w 602487"/>
                <a:gd name="connsiteX33" fmla="*/ 602275 w 602487"/>
                <a:gd name="connsiteY33" fmla="*/ 602275 w 602487"/>
                <a:gd name="connsiteX34" fmla="*/ 602275 w 602487"/>
                <a:gd name="connsiteY34" fmla="*/ 602275 w 602487"/>
                <a:gd name="connsiteX35" fmla="*/ 602275 w 602487"/>
                <a:gd name="connsiteY35" fmla="*/ 602275 w 602487"/>
                <a:gd name="connsiteX36" fmla="*/ 602275 w 602487"/>
                <a:gd name="connsiteY36" fmla="*/ 602275 w 602487"/>
                <a:gd name="connsiteX37" fmla="*/ 602275 w 602487"/>
                <a:gd name="connsiteY37" fmla="*/ 602275 w 602487"/>
                <a:gd name="connsiteX38" fmla="*/ 602275 w 602487"/>
                <a:gd name="connsiteY38" fmla="*/ 602275 w 602487"/>
                <a:gd name="connsiteX39" fmla="*/ 602275 w 602487"/>
                <a:gd name="connsiteY39" fmla="*/ 602275 w 602487"/>
                <a:gd name="connsiteX40" fmla="*/ 602275 w 602487"/>
                <a:gd name="connsiteY40" fmla="*/ 602275 w 602487"/>
                <a:gd name="connsiteX41" fmla="*/ 602275 w 602487"/>
                <a:gd name="connsiteY41" fmla="*/ 602275 w 602487"/>
                <a:gd name="connsiteX42" fmla="*/ 602275 w 602487"/>
                <a:gd name="connsiteY42" fmla="*/ 602275 w 602487"/>
                <a:gd name="connsiteX43" fmla="*/ 602275 w 602487"/>
                <a:gd name="connsiteY43" fmla="*/ 602275 w 602487"/>
                <a:gd name="connsiteX44" fmla="*/ 602275 w 602487"/>
                <a:gd name="connsiteY44" fmla="*/ 602275 w 602487"/>
                <a:gd name="connsiteX45" fmla="*/ 602275 w 602487"/>
                <a:gd name="connsiteY45" fmla="*/ 602275 w 602487"/>
                <a:gd name="connsiteX46" fmla="*/ 602275 w 602487"/>
                <a:gd name="connsiteY46" fmla="*/ 602275 w 602487"/>
                <a:gd name="connsiteX47" fmla="*/ 602275 w 602487"/>
                <a:gd name="connsiteY47" fmla="*/ 602275 w 602487"/>
                <a:gd name="connsiteX48" fmla="*/ 602275 w 602487"/>
                <a:gd name="connsiteY48" fmla="*/ 602275 w 602487"/>
                <a:gd name="connsiteX49" fmla="*/ 602275 w 602487"/>
                <a:gd name="connsiteY49" fmla="*/ 602275 w 602487"/>
                <a:gd name="connsiteX50" fmla="*/ 602275 w 602487"/>
                <a:gd name="connsiteY50" fmla="*/ 602275 w 602487"/>
                <a:gd name="connsiteX51" fmla="*/ 602275 w 602487"/>
                <a:gd name="connsiteY51" fmla="*/ 602275 w 602487"/>
                <a:gd name="connsiteX52" fmla="*/ 602275 w 602487"/>
                <a:gd name="connsiteY52" fmla="*/ 602275 w 602487"/>
                <a:gd name="connsiteX53" fmla="*/ 602275 w 602487"/>
                <a:gd name="connsiteY53" fmla="*/ 602275 w 602487"/>
                <a:gd name="connsiteX54" fmla="*/ 602275 w 602487"/>
                <a:gd name="connsiteY54" fmla="*/ 602275 w 602487"/>
                <a:gd name="connsiteX55" fmla="*/ 602275 w 602487"/>
                <a:gd name="connsiteY55" fmla="*/ 602275 w 602487"/>
                <a:gd name="connsiteX56" fmla="*/ 602275 w 602487"/>
                <a:gd name="connsiteY56" fmla="*/ 602275 w 602487"/>
                <a:gd name="connsiteX57" fmla="*/ 602275 w 602487"/>
                <a:gd name="connsiteY57" fmla="*/ 602275 w 602487"/>
                <a:gd name="connsiteX58" fmla="*/ 602275 w 602487"/>
                <a:gd name="connsiteY58" fmla="*/ 602275 w 602487"/>
                <a:gd name="connsiteX59" fmla="*/ 602275 w 602487"/>
                <a:gd name="connsiteY59" fmla="*/ 602275 w 602487"/>
                <a:gd name="connsiteX60" fmla="*/ 602275 w 602487"/>
                <a:gd name="connsiteY60" fmla="*/ 602275 w 602487"/>
                <a:gd name="connsiteX61" fmla="*/ 602275 w 602487"/>
                <a:gd name="connsiteY61" fmla="*/ 602275 w 602487"/>
                <a:gd name="connsiteX62" fmla="*/ 602275 w 602487"/>
                <a:gd name="connsiteY62" fmla="*/ 602275 w 602487"/>
                <a:gd name="connsiteX63" fmla="*/ 602275 w 602487"/>
                <a:gd name="connsiteY63" fmla="*/ 602275 w 602487"/>
                <a:gd name="connsiteX64" fmla="*/ 602275 w 602487"/>
                <a:gd name="connsiteY64" fmla="*/ 602275 w 602487"/>
                <a:gd name="connsiteX65" fmla="*/ 602275 w 602487"/>
                <a:gd name="connsiteY65" fmla="*/ 602275 w 602487"/>
                <a:gd name="connsiteX66" fmla="*/ 602275 w 602487"/>
                <a:gd name="connsiteY66" fmla="*/ 602275 w 602487"/>
                <a:gd name="connsiteX67" fmla="*/ 602275 w 602487"/>
                <a:gd name="connsiteY67" fmla="*/ 602275 w 602487"/>
                <a:gd name="connsiteX68" fmla="*/ 602275 w 602487"/>
                <a:gd name="connsiteY68" fmla="*/ 602275 w 602487"/>
                <a:gd name="connsiteX69" fmla="*/ 602275 w 602487"/>
                <a:gd name="connsiteY69" fmla="*/ 602275 w 602487"/>
                <a:gd name="connsiteX70" fmla="*/ 602275 w 602487"/>
                <a:gd name="connsiteY70" fmla="*/ 602275 w 602487"/>
                <a:gd name="connsiteX71" fmla="*/ 602275 w 602487"/>
                <a:gd name="connsiteY71" fmla="*/ 602275 w 602487"/>
                <a:gd name="connsiteX72" fmla="*/ 602275 w 602487"/>
                <a:gd name="connsiteY72" fmla="*/ 602275 w 602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606580" h="568475">
                  <a:moveTo>
                    <a:pt x="338434" y="222442"/>
                  </a:moveTo>
                  <a:cubicBezTo>
                    <a:pt x="332120" y="251084"/>
                    <a:pt x="311689" y="274350"/>
                    <a:pt x="284759" y="284732"/>
                  </a:cubicBezTo>
                  <a:lnTo>
                    <a:pt x="284759" y="346002"/>
                  </a:lnTo>
                  <a:lnTo>
                    <a:pt x="408547" y="346002"/>
                  </a:lnTo>
                  <a:lnTo>
                    <a:pt x="408547" y="222442"/>
                  </a:lnTo>
                  <a:close/>
                  <a:moveTo>
                    <a:pt x="284759" y="222442"/>
                  </a:moveTo>
                  <a:lnTo>
                    <a:pt x="284759" y="257387"/>
                  </a:lnTo>
                  <a:cubicBezTo>
                    <a:pt x="297945" y="249694"/>
                    <a:pt x="308160" y="237273"/>
                    <a:pt x="312804" y="222442"/>
                  </a:cubicBezTo>
                  <a:close/>
                  <a:moveTo>
                    <a:pt x="489018" y="142119"/>
                  </a:moveTo>
                  <a:lnTo>
                    <a:pt x="526135" y="142119"/>
                  </a:lnTo>
                  <a:lnTo>
                    <a:pt x="526135" y="166817"/>
                  </a:lnTo>
                  <a:lnTo>
                    <a:pt x="489018" y="166817"/>
                  </a:lnTo>
                  <a:close/>
                  <a:moveTo>
                    <a:pt x="253742" y="142077"/>
                  </a:moveTo>
                  <a:cubicBezTo>
                    <a:pt x="219660" y="142077"/>
                    <a:pt x="191894" y="169793"/>
                    <a:pt x="191894" y="203904"/>
                  </a:cubicBezTo>
                  <a:cubicBezTo>
                    <a:pt x="191894" y="238015"/>
                    <a:pt x="219660" y="265730"/>
                    <a:pt x="253742" y="265730"/>
                  </a:cubicBezTo>
                  <a:cubicBezTo>
                    <a:pt x="255878" y="265730"/>
                    <a:pt x="257921" y="265637"/>
                    <a:pt x="259964" y="265359"/>
                  </a:cubicBezTo>
                  <a:lnTo>
                    <a:pt x="259964" y="210114"/>
                  </a:lnTo>
                  <a:cubicBezTo>
                    <a:pt x="259964" y="203255"/>
                    <a:pt x="265536" y="197693"/>
                    <a:pt x="272315" y="197693"/>
                  </a:cubicBezTo>
                  <a:lnTo>
                    <a:pt x="315404" y="197693"/>
                  </a:lnTo>
                  <a:cubicBezTo>
                    <a:pt x="312246" y="166548"/>
                    <a:pt x="285780" y="142077"/>
                    <a:pt x="253742" y="142077"/>
                  </a:cubicBezTo>
                  <a:close/>
                  <a:moveTo>
                    <a:pt x="253742" y="117421"/>
                  </a:moveTo>
                  <a:cubicBezTo>
                    <a:pt x="299524" y="117421"/>
                    <a:pt x="337041" y="152922"/>
                    <a:pt x="340199" y="197693"/>
                  </a:cubicBezTo>
                  <a:lnTo>
                    <a:pt x="420898" y="197693"/>
                  </a:lnTo>
                  <a:cubicBezTo>
                    <a:pt x="427770" y="197693"/>
                    <a:pt x="433342" y="203255"/>
                    <a:pt x="433342" y="210114"/>
                  </a:cubicBezTo>
                  <a:lnTo>
                    <a:pt x="433342" y="358423"/>
                  </a:lnTo>
                  <a:cubicBezTo>
                    <a:pt x="433342" y="365189"/>
                    <a:pt x="427770" y="370751"/>
                    <a:pt x="420898" y="370751"/>
                  </a:cubicBezTo>
                  <a:lnTo>
                    <a:pt x="272315" y="370751"/>
                  </a:lnTo>
                  <a:cubicBezTo>
                    <a:pt x="265536" y="370751"/>
                    <a:pt x="259964" y="365189"/>
                    <a:pt x="259964" y="358423"/>
                  </a:cubicBezTo>
                  <a:lnTo>
                    <a:pt x="259964" y="290201"/>
                  </a:lnTo>
                  <a:cubicBezTo>
                    <a:pt x="257921" y="290293"/>
                    <a:pt x="255878" y="290386"/>
                    <a:pt x="253742" y="290386"/>
                  </a:cubicBezTo>
                  <a:cubicBezTo>
                    <a:pt x="206009" y="290386"/>
                    <a:pt x="167099" y="251641"/>
                    <a:pt x="167099" y="203904"/>
                  </a:cubicBezTo>
                  <a:cubicBezTo>
                    <a:pt x="167099" y="156167"/>
                    <a:pt x="206009" y="117421"/>
                    <a:pt x="253742" y="117421"/>
                  </a:cubicBezTo>
                  <a:close/>
                  <a:moveTo>
                    <a:pt x="489018" y="105001"/>
                  </a:moveTo>
                  <a:lnTo>
                    <a:pt x="526135" y="105001"/>
                  </a:lnTo>
                  <a:lnTo>
                    <a:pt x="526135" y="129769"/>
                  </a:lnTo>
                  <a:lnTo>
                    <a:pt x="489018" y="129769"/>
                  </a:lnTo>
                  <a:close/>
                  <a:moveTo>
                    <a:pt x="433342" y="105001"/>
                  </a:moveTo>
                  <a:lnTo>
                    <a:pt x="470459" y="105001"/>
                  </a:lnTo>
                  <a:lnTo>
                    <a:pt x="470459" y="129769"/>
                  </a:lnTo>
                  <a:lnTo>
                    <a:pt x="433342" y="129769"/>
                  </a:lnTo>
                  <a:close/>
                  <a:moveTo>
                    <a:pt x="49488" y="74153"/>
                  </a:moveTo>
                  <a:lnTo>
                    <a:pt x="49488" y="420169"/>
                  </a:lnTo>
                  <a:lnTo>
                    <a:pt x="557092" y="420169"/>
                  </a:lnTo>
                  <a:lnTo>
                    <a:pt x="557092" y="74153"/>
                  </a:lnTo>
                  <a:close/>
                  <a:moveTo>
                    <a:pt x="24791" y="24749"/>
                  </a:moveTo>
                  <a:lnTo>
                    <a:pt x="24791" y="49404"/>
                  </a:lnTo>
                  <a:lnTo>
                    <a:pt x="37139" y="49404"/>
                  </a:lnTo>
                  <a:lnTo>
                    <a:pt x="569441" y="49404"/>
                  </a:lnTo>
                  <a:lnTo>
                    <a:pt x="581882" y="49404"/>
                  </a:lnTo>
                  <a:lnTo>
                    <a:pt x="581882" y="24749"/>
                  </a:lnTo>
                  <a:close/>
                  <a:moveTo>
                    <a:pt x="12349" y="0"/>
                  </a:moveTo>
                  <a:lnTo>
                    <a:pt x="594231" y="0"/>
                  </a:lnTo>
                  <a:cubicBezTo>
                    <a:pt x="601102" y="0"/>
                    <a:pt x="606580" y="5561"/>
                    <a:pt x="606580" y="12328"/>
                  </a:cubicBezTo>
                  <a:lnTo>
                    <a:pt x="606580" y="61825"/>
                  </a:lnTo>
                  <a:cubicBezTo>
                    <a:pt x="606580" y="68591"/>
                    <a:pt x="601102" y="74153"/>
                    <a:pt x="594231" y="74153"/>
                  </a:cubicBezTo>
                  <a:lnTo>
                    <a:pt x="581882" y="74153"/>
                  </a:lnTo>
                  <a:lnTo>
                    <a:pt x="581882" y="432590"/>
                  </a:lnTo>
                  <a:cubicBezTo>
                    <a:pt x="581882" y="439356"/>
                    <a:pt x="576311" y="444918"/>
                    <a:pt x="569441" y="444918"/>
                  </a:cubicBezTo>
                  <a:lnTo>
                    <a:pt x="315685" y="444918"/>
                  </a:lnTo>
                  <a:lnTo>
                    <a:pt x="315685" y="543819"/>
                  </a:lnTo>
                  <a:lnTo>
                    <a:pt x="340476" y="543819"/>
                  </a:lnTo>
                  <a:lnTo>
                    <a:pt x="340476" y="568475"/>
                  </a:lnTo>
                  <a:lnTo>
                    <a:pt x="266197" y="568475"/>
                  </a:lnTo>
                  <a:lnTo>
                    <a:pt x="266197" y="543819"/>
                  </a:lnTo>
                  <a:lnTo>
                    <a:pt x="290895" y="543819"/>
                  </a:lnTo>
                  <a:lnTo>
                    <a:pt x="290895" y="444918"/>
                  </a:lnTo>
                  <a:lnTo>
                    <a:pt x="37139" y="444918"/>
                  </a:lnTo>
                  <a:cubicBezTo>
                    <a:pt x="30269" y="444918"/>
                    <a:pt x="24791" y="439356"/>
                    <a:pt x="24791" y="432590"/>
                  </a:cubicBezTo>
                  <a:lnTo>
                    <a:pt x="24791" y="74153"/>
                  </a:lnTo>
                  <a:lnTo>
                    <a:pt x="12349" y="74153"/>
                  </a:lnTo>
                  <a:cubicBezTo>
                    <a:pt x="5571" y="74153"/>
                    <a:pt x="0" y="68591"/>
                    <a:pt x="0" y="61825"/>
                  </a:cubicBezTo>
                  <a:lnTo>
                    <a:pt x="0" y="12328"/>
                  </a:lnTo>
                  <a:cubicBezTo>
                    <a:pt x="0" y="5561"/>
                    <a:pt x="5571" y="0"/>
                    <a:pt x="123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A544FCA-1AA5-1C0A-C298-3E81E10CF8B5}"/>
              </a:ext>
            </a:extLst>
          </p:cNvPr>
          <p:cNvGrpSpPr/>
          <p:nvPr/>
        </p:nvGrpSpPr>
        <p:grpSpPr>
          <a:xfrm>
            <a:off x="6388915" y="4299266"/>
            <a:ext cx="4455280" cy="720380"/>
            <a:chOff x="6388915" y="2871599"/>
            <a:chExt cx="4455280" cy="720380"/>
          </a:xfrm>
        </p:grpSpPr>
        <p:sp>
          <p:nvSpPr>
            <p:cNvPr id="33" name="Text3">
              <a:extLst>
                <a:ext uri="{FF2B5EF4-FFF2-40B4-BE49-F238E27FC236}">
                  <a16:creationId xmlns:a16="http://schemas.microsoft.com/office/drawing/2014/main" id="{F3A1DF70-A2C4-4DD2-9CD2-01BB3765C62B}"/>
                </a:ext>
              </a:extLst>
            </p:cNvPr>
            <p:cNvSpPr txBox="1"/>
            <p:nvPr/>
          </p:nvSpPr>
          <p:spPr>
            <a:xfrm flipH="1">
              <a:off x="6937547" y="3211865"/>
              <a:ext cx="3906648" cy="38011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允许用户发布温度、湿度、气压数据</a:t>
              </a:r>
              <a:endParaRPr lang="en-US" dirty="0"/>
            </a:p>
          </p:txBody>
        </p:sp>
        <p:sp>
          <p:nvSpPr>
            <p:cNvPr id="34" name="Bullet3">
              <a:extLst>
                <a:ext uri="{FF2B5EF4-FFF2-40B4-BE49-F238E27FC236}">
                  <a16:creationId xmlns:a16="http://schemas.microsoft.com/office/drawing/2014/main" id="{A1342DB9-02E3-4715-AED5-02939987A4EE}"/>
                </a:ext>
              </a:extLst>
            </p:cNvPr>
            <p:cNvSpPr txBox="1"/>
            <p:nvPr/>
          </p:nvSpPr>
          <p:spPr>
            <a:xfrm flipH="1">
              <a:off x="6937547" y="2871599"/>
              <a:ext cx="390664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/>
                <a:t>数据发布界面设计</a:t>
              </a:r>
              <a:endParaRPr lang="en-US" dirty="0"/>
            </a:p>
          </p:txBody>
        </p:sp>
        <p:sp>
          <p:nvSpPr>
            <p:cNvPr id="66" name="IconBackground3">
              <a:extLst>
                <a:ext uri="{FF2B5EF4-FFF2-40B4-BE49-F238E27FC236}">
                  <a16:creationId xmlns:a16="http://schemas.microsoft.com/office/drawing/2014/main" id="{A1031191-5B57-CB53-708B-D3D10AEA9193}"/>
                </a:ext>
              </a:extLst>
            </p:cNvPr>
            <p:cNvSpPr/>
            <p:nvPr/>
          </p:nvSpPr>
          <p:spPr>
            <a:xfrm>
              <a:off x="6388915" y="3021170"/>
              <a:ext cx="420872" cy="42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Icon3">
              <a:extLst>
                <a:ext uri="{FF2B5EF4-FFF2-40B4-BE49-F238E27FC236}">
                  <a16:creationId xmlns:a16="http://schemas.microsoft.com/office/drawing/2014/main" id="{A381F958-2632-821E-4970-CA6E09A7D1C7}"/>
                </a:ext>
              </a:extLst>
            </p:cNvPr>
            <p:cNvSpPr/>
            <p:nvPr/>
          </p:nvSpPr>
          <p:spPr>
            <a:xfrm>
              <a:off x="6388915" y="3045836"/>
              <a:ext cx="420873" cy="371541"/>
            </a:xfrm>
            <a:custGeom>
              <a:avLst/>
              <a:gdLst>
                <a:gd name="T0" fmla="*/ 1248 w 1406"/>
                <a:gd name="T1" fmla="*/ 663 h 1243"/>
                <a:gd name="T2" fmla="*/ 1239 w 1406"/>
                <a:gd name="T3" fmla="*/ 573 h 1243"/>
                <a:gd name="T4" fmla="*/ 1253 w 1406"/>
                <a:gd name="T5" fmla="*/ 480 h 1243"/>
                <a:gd name="T6" fmla="*/ 1215 w 1406"/>
                <a:gd name="T7" fmla="*/ 359 h 1243"/>
                <a:gd name="T8" fmla="*/ 1084 w 1406"/>
                <a:gd name="T9" fmla="*/ 429 h 1243"/>
                <a:gd name="T10" fmla="*/ 1076 w 1406"/>
                <a:gd name="T11" fmla="*/ 507 h 1243"/>
                <a:gd name="T12" fmla="*/ 1105 w 1406"/>
                <a:gd name="T13" fmla="*/ 624 h 1243"/>
                <a:gd name="T14" fmla="*/ 1043 w 1406"/>
                <a:gd name="T15" fmla="*/ 683 h 1243"/>
                <a:gd name="T16" fmla="*/ 858 w 1406"/>
                <a:gd name="T17" fmla="*/ 744 h 1243"/>
                <a:gd name="T18" fmla="*/ 857 w 1406"/>
                <a:gd name="T19" fmla="*/ 264 h 1243"/>
                <a:gd name="T20" fmla="*/ 839 w 1406"/>
                <a:gd name="T21" fmla="*/ 182 h 1243"/>
                <a:gd name="T22" fmla="*/ 768 w 1406"/>
                <a:gd name="T23" fmla="*/ 135 h 1243"/>
                <a:gd name="T24" fmla="*/ 784 w 1406"/>
                <a:gd name="T25" fmla="*/ 69 h 1243"/>
                <a:gd name="T26" fmla="*/ 758 w 1406"/>
                <a:gd name="T27" fmla="*/ 10 h 1243"/>
                <a:gd name="T28" fmla="*/ 738 w 1406"/>
                <a:gd name="T29" fmla="*/ 3 h 1243"/>
                <a:gd name="T30" fmla="*/ 693 w 1406"/>
                <a:gd name="T31" fmla="*/ 65 h 1243"/>
                <a:gd name="T32" fmla="*/ 706 w 1406"/>
                <a:gd name="T33" fmla="*/ 116 h 1243"/>
                <a:gd name="T34" fmla="*/ 695 w 1406"/>
                <a:gd name="T35" fmla="*/ 154 h 1243"/>
                <a:gd name="T36" fmla="*/ 625 w 1406"/>
                <a:gd name="T37" fmla="*/ 189 h 1243"/>
                <a:gd name="T38" fmla="*/ 729 w 1406"/>
                <a:gd name="T39" fmla="*/ 152 h 1243"/>
                <a:gd name="T40" fmla="*/ 841 w 1406"/>
                <a:gd name="T41" fmla="*/ 230 h 1243"/>
                <a:gd name="T42" fmla="*/ 489 w 1406"/>
                <a:gd name="T43" fmla="*/ 341 h 1243"/>
                <a:gd name="T44" fmla="*/ 378 w 1406"/>
                <a:gd name="T45" fmla="*/ 234 h 1243"/>
                <a:gd name="T46" fmla="*/ 389 w 1406"/>
                <a:gd name="T47" fmla="*/ 157 h 1243"/>
                <a:gd name="T48" fmla="*/ 387 w 1406"/>
                <a:gd name="T49" fmla="*/ 95 h 1243"/>
                <a:gd name="T50" fmla="*/ 360 w 1406"/>
                <a:gd name="T51" fmla="*/ 42 h 1243"/>
                <a:gd name="T52" fmla="*/ 272 w 1406"/>
                <a:gd name="T53" fmla="*/ 108 h 1243"/>
                <a:gd name="T54" fmla="*/ 272 w 1406"/>
                <a:gd name="T55" fmla="*/ 161 h 1243"/>
                <a:gd name="T56" fmla="*/ 284 w 1406"/>
                <a:gd name="T57" fmla="*/ 226 h 1243"/>
                <a:gd name="T58" fmla="*/ 218 w 1406"/>
                <a:gd name="T59" fmla="*/ 273 h 1243"/>
                <a:gd name="T60" fmla="*/ 294 w 1406"/>
                <a:gd name="T61" fmla="*/ 364 h 1243"/>
                <a:gd name="T62" fmla="*/ 363 w 1406"/>
                <a:gd name="T63" fmla="*/ 364 h 1243"/>
                <a:gd name="T64" fmla="*/ 573 w 1406"/>
                <a:gd name="T65" fmla="*/ 391 h 1243"/>
                <a:gd name="T66" fmla="*/ 610 w 1406"/>
                <a:gd name="T67" fmla="*/ 1117 h 1243"/>
                <a:gd name="T68" fmla="*/ 399 w 1406"/>
                <a:gd name="T69" fmla="*/ 909 h 1243"/>
                <a:gd name="T70" fmla="*/ 420 w 1406"/>
                <a:gd name="T71" fmla="*/ 763 h 1243"/>
                <a:gd name="T72" fmla="*/ 416 w 1406"/>
                <a:gd name="T73" fmla="*/ 646 h 1243"/>
                <a:gd name="T74" fmla="*/ 366 w 1406"/>
                <a:gd name="T75" fmla="*/ 545 h 1243"/>
                <a:gd name="T76" fmla="*/ 199 w 1406"/>
                <a:gd name="T77" fmla="*/ 671 h 1243"/>
                <a:gd name="T78" fmla="*/ 198 w 1406"/>
                <a:gd name="T79" fmla="*/ 771 h 1243"/>
                <a:gd name="T80" fmla="*/ 221 w 1406"/>
                <a:gd name="T81" fmla="*/ 894 h 1243"/>
                <a:gd name="T82" fmla="*/ 98 w 1406"/>
                <a:gd name="T83" fmla="*/ 983 h 1243"/>
                <a:gd name="T84" fmla="*/ 240 w 1406"/>
                <a:gd name="T85" fmla="*/ 1154 h 1243"/>
                <a:gd name="T86" fmla="*/ 371 w 1406"/>
                <a:gd name="T87" fmla="*/ 1154 h 1243"/>
                <a:gd name="T88" fmla="*/ 730 w 1406"/>
                <a:gd name="T89" fmla="*/ 1180 h 1243"/>
                <a:gd name="T90" fmla="*/ 1149 w 1406"/>
                <a:gd name="T91" fmla="*/ 879 h 1243"/>
                <a:gd name="T92" fmla="*/ 1167 w 1406"/>
                <a:gd name="T93" fmla="*/ 693 h 1243"/>
                <a:gd name="T94" fmla="*/ 931 w 1406"/>
                <a:gd name="T95" fmla="*/ 242 h 1243"/>
                <a:gd name="T96" fmla="*/ 553 w 1406"/>
                <a:gd name="T97" fmla="*/ 336 h 1243"/>
                <a:gd name="T98" fmla="*/ 598 w 1406"/>
                <a:gd name="T99" fmla="*/ 1227 h 1243"/>
                <a:gd name="T100" fmla="*/ 714 w 1406"/>
                <a:gd name="T101" fmla="*/ 1180 h 1243"/>
                <a:gd name="T102" fmla="*/ 857 w 1406"/>
                <a:gd name="T103" fmla="*/ 815 h 1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06" h="1243">
                  <a:moveTo>
                    <a:pt x="1406" y="809"/>
                  </a:moveTo>
                  <a:lnTo>
                    <a:pt x="1389" y="732"/>
                  </a:lnTo>
                  <a:cubicBezTo>
                    <a:pt x="1383" y="727"/>
                    <a:pt x="1377" y="722"/>
                    <a:pt x="1369" y="718"/>
                  </a:cubicBezTo>
                  <a:cubicBezTo>
                    <a:pt x="1332" y="699"/>
                    <a:pt x="1294" y="683"/>
                    <a:pt x="1255" y="669"/>
                  </a:cubicBezTo>
                  <a:cubicBezTo>
                    <a:pt x="1252" y="667"/>
                    <a:pt x="1249" y="665"/>
                    <a:pt x="1248" y="663"/>
                  </a:cubicBezTo>
                  <a:cubicBezTo>
                    <a:pt x="1244" y="656"/>
                    <a:pt x="1242" y="648"/>
                    <a:pt x="1240" y="641"/>
                  </a:cubicBezTo>
                  <a:cubicBezTo>
                    <a:pt x="1238" y="636"/>
                    <a:pt x="1237" y="632"/>
                    <a:pt x="1232" y="630"/>
                  </a:cubicBezTo>
                  <a:cubicBezTo>
                    <a:pt x="1231" y="629"/>
                    <a:pt x="1229" y="626"/>
                    <a:pt x="1229" y="624"/>
                  </a:cubicBezTo>
                  <a:cubicBezTo>
                    <a:pt x="1230" y="607"/>
                    <a:pt x="1226" y="590"/>
                    <a:pt x="1238" y="575"/>
                  </a:cubicBezTo>
                  <a:cubicBezTo>
                    <a:pt x="1239" y="574"/>
                    <a:pt x="1239" y="574"/>
                    <a:pt x="1239" y="573"/>
                  </a:cubicBezTo>
                  <a:cubicBezTo>
                    <a:pt x="1246" y="558"/>
                    <a:pt x="1247" y="541"/>
                    <a:pt x="1257" y="527"/>
                  </a:cubicBezTo>
                  <a:cubicBezTo>
                    <a:pt x="1257" y="527"/>
                    <a:pt x="1257" y="526"/>
                    <a:pt x="1257" y="526"/>
                  </a:cubicBezTo>
                  <a:cubicBezTo>
                    <a:pt x="1258" y="515"/>
                    <a:pt x="1259" y="505"/>
                    <a:pt x="1260" y="494"/>
                  </a:cubicBezTo>
                  <a:cubicBezTo>
                    <a:pt x="1260" y="493"/>
                    <a:pt x="1259" y="490"/>
                    <a:pt x="1258" y="490"/>
                  </a:cubicBezTo>
                  <a:cubicBezTo>
                    <a:pt x="1253" y="488"/>
                    <a:pt x="1253" y="484"/>
                    <a:pt x="1253" y="480"/>
                  </a:cubicBezTo>
                  <a:cubicBezTo>
                    <a:pt x="1253" y="459"/>
                    <a:pt x="1253" y="456"/>
                    <a:pt x="1253" y="435"/>
                  </a:cubicBezTo>
                  <a:cubicBezTo>
                    <a:pt x="1253" y="423"/>
                    <a:pt x="1250" y="413"/>
                    <a:pt x="1240" y="404"/>
                  </a:cubicBezTo>
                  <a:cubicBezTo>
                    <a:pt x="1230" y="395"/>
                    <a:pt x="1219" y="386"/>
                    <a:pt x="1209" y="377"/>
                  </a:cubicBezTo>
                  <a:cubicBezTo>
                    <a:pt x="1204" y="373"/>
                    <a:pt x="1203" y="369"/>
                    <a:pt x="1208" y="365"/>
                  </a:cubicBezTo>
                  <a:cubicBezTo>
                    <a:pt x="1210" y="362"/>
                    <a:pt x="1213" y="361"/>
                    <a:pt x="1215" y="359"/>
                  </a:cubicBezTo>
                  <a:cubicBezTo>
                    <a:pt x="1215" y="358"/>
                    <a:pt x="1214" y="358"/>
                    <a:pt x="1214" y="357"/>
                  </a:cubicBezTo>
                  <a:cubicBezTo>
                    <a:pt x="1211" y="357"/>
                    <a:pt x="1207" y="356"/>
                    <a:pt x="1204" y="357"/>
                  </a:cubicBezTo>
                  <a:cubicBezTo>
                    <a:pt x="1192" y="359"/>
                    <a:pt x="1181" y="360"/>
                    <a:pt x="1169" y="363"/>
                  </a:cubicBezTo>
                  <a:cubicBezTo>
                    <a:pt x="1147" y="368"/>
                    <a:pt x="1125" y="375"/>
                    <a:pt x="1108" y="390"/>
                  </a:cubicBezTo>
                  <a:cubicBezTo>
                    <a:pt x="1095" y="400"/>
                    <a:pt x="1085" y="412"/>
                    <a:pt x="1084" y="429"/>
                  </a:cubicBezTo>
                  <a:cubicBezTo>
                    <a:pt x="1084" y="437"/>
                    <a:pt x="1084" y="446"/>
                    <a:pt x="1084" y="455"/>
                  </a:cubicBezTo>
                  <a:cubicBezTo>
                    <a:pt x="1084" y="469"/>
                    <a:pt x="1084" y="466"/>
                    <a:pt x="1083" y="480"/>
                  </a:cubicBezTo>
                  <a:cubicBezTo>
                    <a:pt x="1083" y="482"/>
                    <a:pt x="1082" y="486"/>
                    <a:pt x="1080" y="486"/>
                  </a:cubicBezTo>
                  <a:cubicBezTo>
                    <a:pt x="1075" y="488"/>
                    <a:pt x="1075" y="492"/>
                    <a:pt x="1075" y="497"/>
                  </a:cubicBezTo>
                  <a:cubicBezTo>
                    <a:pt x="1076" y="500"/>
                    <a:pt x="1075" y="503"/>
                    <a:pt x="1076" y="507"/>
                  </a:cubicBezTo>
                  <a:cubicBezTo>
                    <a:pt x="1078" y="516"/>
                    <a:pt x="1080" y="524"/>
                    <a:pt x="1083" y="533"/>
                  </a:cubicBezTo>
                  <a:cubicBezTo>
                    <a:pt x="1085" y="540"/>
                    <a:pt x="1088" y="546"/>
                    <a:pt x="1089" y="553"/>
                  </a:cubicBezTo>
                  <a:cubicBezTo>
                    <a:pt x="1092" y="566"/>
                    <a:pt x="1096" y="577"/>
                    <a:pt x="1105" y="587"/>
                  </a:cubicBezTo>
                  <a:cubicBezTo>
                    <a:pt x="1107" y="589"/>
                    <a:pt x="1108" y="592"/>
                    <a:pt x="1108" y="594"/>
                  </a:cubicBezTo>
                  <a:cubicBezTo>
                    <a:pt x="1107" y="604"/>
                    <a:pt x="1106" y="614"/>
                    <a:pt x="1105" y="624"/>
                  </a:cubicBezTo>
                  <a:cubicBezTo>
                    <a:pt x="1104" y="626"/>
                    <a:pt x="1102" y="629"/>
                    <a:pt x="1101" y="630"/>
                  </a:cubicBezTo>
                  <a:cubicBezTo>
                    <a:pt x="1094" y="631"/>
                    <a:pt x="1093" y="636"/>
                    <a:pt x="1091" y="642"/>
                  </a:cubicBezTo>
                  <a:cubicBezTo>
                    <a:pt x="1089" y="649"/>
                    <a:pt x="1087" y="656"/>
                    <a:pt x="1084" y="662"/>
                  </a:cubicBezTo>
                  <a:cubicBezTo>
                    <a:pt x="1083" y="664"/>
                    <a:pt x="1081" y="667"/>
                    <a:pt x="1079" y="668"/>
                  </a:cubicBezTo>
                  <a:cubicBezTo>
                    <a:pt x="1067" y="673"/>
                    <a:pt x="1055" y="678"/>
                    <a:pt x="1043" y="683"/>
                  </a:cubicBezTo>
                  <a:cubicBezTo>
                    <a:pt x="1030" y="688"/>
                    <a:pt x="1017" y="693"/>
                    <a:pt x="1004" y="699"/>
                  </a:cubicBezTo>
                  <a:cubicBezTo>
                    <a:pt x="991" y="706"/>
                    <a:pt x="978" y="712"/>
                    <a:pt x="966" y="719"/>
                  </a:cubicBezTo>
                  <a:cubicBezTo>
                    <a:pt x="958" y="723"/>
                    <a:pt x="951" y="728"/>
                    <a:pt x="945" y="733"/>
                  </a:cubicBezTo>
                  <a:lnTo>
                    <a:pt x="937" y="768"/>
                  </a:lnTo>
                  <a:cubicBezTo>
                    <a:pt x="923" y="753"/>
                    <a:pt x="894" y="744"/>
                    <a:pt x="858" y="744"/>
                  </a:cubicBezTo>
                  <a:cubicBezTo>
                    <a:pt x="857" y="744"/>
                    <a:pt x="856" y="744"/>
                    <a:pt x="855" y="744"/>
                  </a:cubicBezTo>
                  <a:lnTo>
                    <a:pt x="590" y="387"/>
                  </a:lnTo>
                  <a:cubicBezTo>
                    <a:pt x="611" y="381"/>
                    <a:pt x="624" y="370"/>
                    <a:pt x="624" y="357"/>
                  </a:cubicBezTo>
                  <a:cubicBezTo>
                    <a:pt x="624" y="353"/>
                    <a:pt x="623" y="349"/>
                    <a:pt x="620" y="345"/>
                  </a:cubicBezTo>
                  <a:lnTo>
                    <a:pt x="857" y="264"/>
                  </a:lnTo>
                  <a:cubicBezTo>
                    <a:pt x="867" y="268"/>
                    <a:pt x="879" y="270"/>
                    <a:pt x="892" y="270"/>
                  </a:cubicBezTo>
                  <a:cubicBezTo>
                    <a:pt x="919" y="270"/>
                    <a:pt x="946" y="261"/>
                    <a:pt x="946" y="242"/>
                  </a:cubicBezTo>
                  <a:cubicBezTo>
                    <a:pt x="946" y="214"/>
                    <a:pt x="887" y="207"/>
                    <a:pt x="856" y="220"/>
                  </a:cubicBezTo>
                  <a:lnTo>
                    <a:pt x="849" y="189"/>
                  </a:lnTo>
                  <a:cubicBezTo>
                    <a:pt x="846" y="186"/>
                    <a:pt x="843" y="184"/>
                    <a:pt x="839" y="182"/>
                  </a:cubicBezTo>
                  <a:cubicBezTo>
                    <a:pt x="820" y="172"/>
                    <a:pt x="801" y="164"/>
                    <a:pt x="781" y="157"/>
                  </a:cubicBezTo>
                  <a:cubicBezTo>
                    <a:pt x="780" y="156"/>
                    <a:pt x="778" y="155"/>
                    <a:pt x="778" y="154"/>
                  </a:cubicBezTo>
                  <a:cubicBezTo>
                    <a:pt x="776" y="150"/>
                    <a:pt x="775" y="147"/>
                    <a:pt x="774" y="143"/>
                  </a:cubicBezTo>
                  <a:cubicBezTo>
                    <a:pt x="773" y="140"/>
                    <a:pt x="772" y="138"/>
                    <a:pt x="770" y="137"/>
                  </a:cubicBezTo>
                  <a:cubicBezTo>
                    <a:pt x="769" y="137"/>
                    <a:pt x="768" y="135"/>
                    <a:pt x="768" y="135"/>
                  </a:cubicBezTo>
                  <a:cubicBezTo>
                    <a:pt x="769" y="126"/>
                    <a:pt x="767" y="117"/>
                    <a:pt x="773" y="109"/>
                  </a:cubicBezTo>
                  <a:cubicBezTo>
                    <a:pt x="773" y="109"/>
                    <a:pt x="773" y="109"/>
                    <a:pt x="773" y="109"/>
                  </a:cubicBezTo>
                  <a:cubicBezTo>
                    <a:pt x="777" y="101"/>
                    <a:pt x="777" y="93"/>
                    <a:pt x="782" y="86"/>
                  </a:cubicBezTo>
                  <a:cubicBezTo>
                    <a:pt x="782" y="85"/>
                    <a:pt x="782" y="85"/>
                    <a:pt x="782" y="85"/>
                  </a:cubicBezTo>
                  <a:cubicBezTo>
                    <a:pt x="783" y="80"/>
                    <a:pt x="784" y="74"/>
                    <a:pt x="784" y="69"/>
                  </a:cubicBezTo>
                  <a:cubicBezTo>
                    <a:pt x="784" y="68"/>
                    <a:pt x="783" y="67"/>
                    <a:pt x="783" y="67"/>
                  </a:cubicBezTo>
                  <a:cubicBezTo>
                    <a:pt x="780" y="66"/>
                    <a:pt x="780" y="64"/>
                    <a:pt x="780" y="62"/>
                  </a:cubicBezTo>
                  <a:cubicBezTo>
                    <a:pt x="780" y="51"/>
                    <a:pt x="780" y="50"/>
                    <a:pt x="780" y="39"/>
                  </a:cubicBezTo>
                  <a:cubicBezTo>
                    <a:pt x="780" y="33"/>
                    <a:pt x="779" y="28"/>
                    <a:pt x="774" y="24"/>
                  </a:cubicBezTo>
                  <a:cubicBezTo>
                    <a:pt x="769" y="19"/>
                    <a:pt x="763" y="15"/>
                    <a:pt x="758" y="10"/>
                  </a:cubicBezTo>
                  <a:cubicBezTo>
                    <a:pt x="755" y="8"/>
                    <a:pt x="755" y="6"/>
                    <a:pt x="758" y="4"/>
                  </a:cubicBezTo>
                  <a:cubicBezTo>
                    <a:pt x="759" y="3"/>
                    <a:pt x="760" y="2"/>
                    <a:pt x="761" y="1"/>
                  </a:cubicBezTo>
                  <a:cubicBezTo>
                    <a:pt x="761" y="1"/>
                    <a:pt x="761" y="0"/>
                    <a:pt x="761" y="0"/>
                  </a:cubicBezTo>
                  <a:cubicBezTo>
                    <a:pt x="759" y="0"/>
                    <a:pt x="757" y="0"/>
                    <a:pt x="756" y="0"/>
                  </a:cubicBezTo>
                  <a:cubicBezTo>
                    <a:pt x="750" y="1"/>
                    <a:pt x="744" y="2"/>
                    <a:pt x="738" y="3"/>
                  </a:cubicBezTo>
                  <a:cubicBezTo>
                    <a:pt x="727" y="6"/>
                    <a:pt x="716" y="9"/>
                    <a:pt x="707" y="17"/>
                  </a:cubicBezTo>
                  <a:cubicBezTo>
                    <a:pt x="701" y="22"/>
                    <a:pt x="696" y="28"/>
                    <a:pt x="695" y="36"/>
                  </a:cubicBezTo>
                  <a:cubicBezTo>
                    <a:pt x="695" y="40"/>
                    <a:pt x="695" y="45"/>
                    <a:pt x="695" y="49"/>
                  </a:cubicBezTo>
                  <a:cubicBezTo>
                    <a:pt x="695" y="56"/>
                    <a:pt x="695" y="55"/>
                    <a:pt x="695" y="62"/>
                  </a:cubicBezTo>
                  <a:cubicBezTo>
                    <a:pt x="695" y="63"/>
                    <a:pt x="694" y="65"/>
                    <a:pt x="693" y="65"/>
                  </a:cubicBezTo>
                  <a:cubicBezTo>
                    <a:pt x="691" y="66"/>
                    <a:pt x="690" y="68"/>
                    <a:pt x="691" y="70"/>
                  </a:cubicBezTo>
                  <a:cubicBezTo>
                    <a:pt x="691" y="72"/>
                    <a:pt x="691" y="74"/>
                    <a:pt x="691" y="75"/>
                  </a:cubicBezTo>
                  <a:cubicBezTo>
                    <a:pt x="692" y="80"/>
                    <a:pt x="693" y="84"/>
                    <a:pt x="695" y="89"/>
                  </a:cubicBezTo>
                  <a:cubicBezTo>
                    <a:pt x="696" y="92"/>
                    <a:pt x="697" y="95"/>
                    <a:pt x="698" y="98"/>
                  </a:cubicBezTo>
                  <a:cubicBezTo>
                    <a:pt x="699" y="105"/>
                    <a:pt x="702" y="111"/>
                    <a:pt x="706" y="116"/>
                  </a:cubicBezTo>
                  <a:cubicBezTo>
                    <a:pt x="707" y="117"/>
                    <a:pt x="707" y="118"/>
                    <a:pt x="707" y="119"/>
                  </a:cubicBezTo>
                  <a:cubicBezTo>
                    <a:pt x="707" y="124"/>
                    <a:pt x="706" y="129"/>
                    <a:pt x="706" y="135"/>
                  </a:cubicBezTo>
                  <a:cubicBezTo>
                    <a:pt x="706" y="136"/>
                    <a:pt x="704" y="137"/>
                    <a:pt x="704" y="137"/>
                  </a:cubicBezTo>
                  <a:cubicBezTo>
                    <a:pt x="700" y="138"/>
                    <a:pt x="700" y="141"/>
                    <a:pt x="699" y="143"/>
                  </a:cubicBezTo>
                  <a:cubicBezTo>
                    <a:pt x="698" y="147"/>
                    <a:pt x="697" y="150"/>
                    <a:pt x="695" y="154"/>
                  </a:cubicBezTo>
                  <a:cubicBezTo>
                    <a:pt x="695" y="155"/>
                    <a:pt x="694" y="156"/>
                    <a:pt x="693" y="156"/>
                  </a:cubicBezTo>
                  <a:cubicBezTo>
                    <a:pt x="687" y="159"/>
                    <a:pt x="681" y="161"/>
                    <a:pt x="674" y="164"/>
                  </a:cubicBezTo>
                  <a:cubicBezTo>
                    <a:pt x="668" y="167"/>
                    <a:pt x="661" y="169"/>
                    <a:pt x="655" y="172"/>
                  </a:cubicBezTo>
                  <a:cubicBezTo>
                    <a:pt x="648" y="175"/>
                    <a:pt x="642" y="179"/>
                    <a:pt x="636" y="182"/>
                  </a:cubicBezTo>
                  <a:cubicBezTo>
                    <a:pt x="632" y="184"/>
                    <a:pt x="628" y="187"/>
                    <a:pt x="625" y="189"/>
                  </a:cubicBezTo>
                  <a:lnTo>
                    <a:pt x="617" y="227"/>
                  </a:lnTo>
                  <a:cubicBezTo>
                    <a:pt x="660" y="227"/>
                    <a:pt x="683" y="259"/>
                    <a:pt x="728" y="263"/>
                  </a:cubicBezTo>
                  <a:lnTo>
                    <a:pt x="711" y="240"/>
                  </a:lnTo>
                  <a:lnTo>
                    <a:pt x="737" y="169"/>
                  </a:lnTo>
                  <a:lnTo>
                    <a:pt x="729" y="152"/>
                  </a:lnTo>
                  <a:lnTo>
                    <a:pt x="745" y="152"/>
                  </a:lnTo>
                  <a:lnTo>
                    <a:pt x="737" y="169"/>
                  </a:lnTo>
                  <a:lnTo>
                    <a:pt x="763" y="240"/>
                  </a:lnTo>
                  <a:lnTo>
                    <a:pt x="747" y="262"/>
                  </a:lnTo>
                  <a:cubicBezTo>
                    <a:pt x="774" y="257"/>
                    <a:pt x="814" y="237"/>
                    <a:pt x="841" y="230"/>
                  </a:cubicBezTo>
                  <a:cubicBezTo>
                    <a:pt x="839" y="233"/>
                    <a:pt x="837" y="237"/>
                    <a:pt x="837" y="242"/>
                  </a:cubicBezTo>
                  <a:cubicBezTo>
                    <a:pt x="837" y="246"/>
                    <a:pt x="839" y="250"/>
                    <a:pt x="841" y="253"/>
                  </a:cubicBezTo>
                  <a:lnTo>
                    <a:pt x="607" y="333"/>
                  </a:lnTo>
                  <a:cubicBezTo>
                    <a:pt x="595" y="326"/>
                    <a:pt x="576" y="321"/>
                    <a:pt x="553" y="321"/>
                  </a:cubicBezTo>
                  <a:cubicBezTo>
                    <a:pt x="524" y="321"/>
                    <a:pt x="500" y="329"/>
                    <a:pt x="489" y="341"/>
                  </a:cubicBezTo>
                  <a:lnTo>
                    <a:pt x="478" y="296"/>
                  </a:lnTo>
                  <a:cubicBezTo>
                    <a:pt x="475" y="292"/>
                    <a:pt x="470" y="289"/>
                    <a:pt x="465" y="286"/>
                  </a:cubicBezTo>
                  <a:cubicBezTo>
                    <a:pt x="440" y="273"/>
                    <a:pt x="414" y="263"/>
                    <a:pt x="388" y="252"/>
                  </a:cubicBezTo>
                  <a:cubicBezTo>
                    <a:pt x="386" y="252"/>
                    <a:pt x="384" y="250"/>
                    <a:pt x="383" y="249"/>
                  </a:cubicBezTo>
                  <a:cubicBezTo>
                    <a:pt x="381" y="244"/>
                    <a:pt x="379" y="239"/>
                    <a:pt x="378" y="234"/>
                  </a:cubicBezTo>
                  <a:cubicBezTo>
                    <a:pt x="377" y="231"/>
                    <a:pt x="376" y="228"/>
                    <a:pt x="372" y="226"/>
                  </a:cubicBezTo>
                  <a:cubicBezTo>
                    <a:pt x="372" y="226"/>
                    <a:pt x="371" y="224"/>
                    <a:pt x="371" y="223"/>
                  </a:cubicBezTo>
                  <a:cubicBezTo>
                    <a:pt x="371" y="211"/>
                    <a:pt x="368" y="199"/>
                    <a:pt x="377" y="189"/>
                  </a:cubicBezTo>
                  <a:cubicBezTo>
                    <a:pt x="377" y="189"/>
                    <a:pt x="377" y="188"/>
                    <a:pt x="377" y="188"/>
                  </a:cubicBezTo>
                  <a:cubicBezTo>
                    <a:pt x="382" y="178"/>
                    <a:pt x="383" y="166"/>
                    <a:pt x="389" y="157"/>
                  </a:cubicBezTo>
                  <a:cubicBezTo>
                    <a:pt x="389" y="157"/>
                    <a:pt x="389" y="156"/>
                    <a:pt x="389" y="156"/>
                  </a:cubicBezTo>
                  <a:cubicBezTo>
                    <a:pt x="390" y="149"/>
                    <a:pt x="391" y="142"/>
                    <a:pt x="392" y="135"/>
                  </a:cubicBezTo>
                  <a:cubicBezTo>
                    <a:pt x="392" y="134"/>
                    <a:pt x="391" y="132"/>
                    <a:pt x="390" y="132"/>
                  </a:cubicBezTo>
                  <a:cubicBezTo>
                    <a:pt x="386" y="131"/>
                    <a:pt x="387" y="128"/>
                    <a:pt x="387" y="125"/>
                  </a:cubicBezTo>
                  <a:cubicBezTo>
                    <a:pt x="387" y="111"/>
                    <a:pt x="387" y="109"/>
                    <a:pt x="387" y="95"/>
                  </a:cubicBezTo>
                  <a:cubicBezTo>
                    <a:pt x="387" y="87"/>
                    <a:pt x="384" y="79"/>
                    <a:pt x="378" y="74"/>
                  </a:cubicBezTo>
                  <a:cubicBezTo>
                    <a:pt x="371" y="68"/>
                    <a:pt x="364" y="61"/>
                    <a:pt x="357" y="55"/>
                  </a:cubicBezTo>
                  <a:cubicBezTo>
                    <a:pt x="353" y="52"/>
                    <a:pt x="353" y="50"/>
                    <a:pt x="356" y="47"/>
                  </a:cubicBezTo>
                  <a:cubicBezTo>
                    <a:pt x="358" y="46"/>
                    <a:pt x="359" y="44"/>
                    <a:pt x="361" y="43"/>
                  </a:cubicBezTo>
                  <a:cubicBezTo>
                    <a:pt x="361" y="43"/>
                    <a:pt x="360" y="42"/>
                    <a:pt x="360" y="42"/>
                  </a:cubicBezTo>
                  <a:cubicBezTo>
                    <a:pt x="358" y="42"/>
                    <a:pt x="356" y="41"/>
                    <a:pt x="354" y="42"/>
                  </a:cubicBezTo>
                  <a:cubicBezTo>
                    <a:pt x="346" y="43"/>
                    <a:pt x="338" y="44"/>
                    <a:pt x="330" y="46"/>
                  </a:cubicBezTo>
                  <a:cubicBezTo>
                    <a:pt x="315" y="49"/>
                    <a:pt x="300" y="54"/>
                    <a:pt x="288" y="64"/>
                  </a:cubicBezTo>
                  <a:cubicBezTo>
                    <a:pt x="280" y="71"/>
                    <a:pt x="273" y="79"/>
                    <a:pt x="273" y="90"/>
                  </a:cubicBezTo>
                  <a:cubicBezTo>
                    <a:pt x="272" y="96"/>
                    <a:pt x="272" y="102"/>
                    <a:pt x="272" y="108"/>
                  </a:cubicBezTo>
                  <a:cubicBezTo>
                    <a:pt x="272" y="118"/>
                    <a:pt x="272" y="115"/>
                    <a:pt x="272" y="125"/>
                  </a:cubicBezTo>
                  <a:cubicBezTo>
                    <a:pt x="272" y="126"/>
                    <a:pt x="271" y="129"/>
                    <a:pt x="270" y="129"/>
                  </a:cubicBezTo>
                  <a:cubicBezTo>
                    <a:pt x="266" y="131"/>
                    <a:pt x="266" y="133"/>
                    <a:pt x="267" y="136"/>
                  </a:cubicBezTo>
                  <a:cubicBezTo>
                    <a:pt x="267" y="138"/>
                    <a:pt x="267" y="141"/>
                    <a:pt x="267" y="143"/>
                  </a:cubicBezTo>
                  <a:cubicBezTo>
                    <a:pt x="268" y="149"/>
                    <a:pt x="270" y="155"/>
                    <a:pt x="272" y="161"/>
                  </a:cubicBezTo>
                  <a:cubicBezTo>
                    <a:pt x="273" y="165"/>
                    <a:pt x="275" y="170"/>
                    <a:pt x="276" y="174"/>
                  </a:cubicBezTo>
                  <a:cubicBezTo>
                    <a:pt x="277" y="183"/>
                    <a:pt x="281" y="191"/>
                    <a:pt x="287" y="198"/>
                  </a:cubicBezTo>
                  <a:cubicBezTo>
                    <a:pt x="288" y="199"/>
                    <a:pt x="289" y="201"/>
                    <a:pt x="288" y="202"/>
                  </a:cubicBezTo>
                  <a:cubicBezTo>
                    <a:pt x="288" y="209"/>
                    <a:pt x="287" y="216"/>
                    <a:pt x="286" y="223"/>
                  </a:cubicBezTo>
                  <a:cubicBezTo>
                    <a:pt x="286" y="224"/>
                    <a:pt x="285" y="226"/>
                    <a:pt x="284" y="226"/>
                  </a:cubicBezTo>
                  <a:cubicBezTo>
                    <a:pt x="279" y="227"/>
                    <a:pt x="278" y="231"/>
                    <a:pt x="277" y="234"/>
                  </a:cubicBezTo>
                  <a:cubicBezTo>
                    <a:pt x="276" y="239"/>
                    <a:pt x="274" y="244"/>
                    <a:pt x="272" y="248"/>
                  </a:cubicBezTo>
                  <a:cubicBezTo>
                    <a:pt x="272" y="250"/>
                    <a:pt x="270" y="251"/>
                    <a:pt x="269" y="252"/>
                  </a:cubicBezTo>
                  <a:cubicBezTo>
                    <a:pt x="261" y="255"/>
                    <a:pt x="253" y="259"/>
                    <a:pt x="244" y="262"/>
                  </a:cubicBezTo>
                  <a:cubicBezTo>
                    <a:pt x="236" y="266"/>
                    <a:pt x="227" y="269"/>
                    <a:pt x="218" y="273"/>
                  </a:cubicBezTo>
                  <a:cubicBezTo>
                    <a:pt x="210" y="277"/>
                    <a:pt x="201" y="282"/>
                    <a:pt x="192" y="287"/>
                  </a:cubicBezTo>
                  <a:cubicBezTo>
                    <a:pt x="187" y="290"/>
                    <a:pt x="183" y="293"/>
                    <a:pt x="179" y="296"/>
                  </a:cubicBezTo>
                  <a:lnTo>
                    <a:pt x="167" y="347"/>
                  </a:lnTo>
                  <a:cubicBezTo>
                    <a:pt x="225" y="347"/>
                    <a:pt x="255" y="389"/>
                    <a:pt x="316" y="395"/>
                  </a:cubicBezTo>
                  <a:lnTo>
                    <a:pt x="294" y="364"/>
                  </a:lnTo>
                  <a:lnTo>
                    <a:pt x="328" y="269"/>
                  </a:lnTo>
                  <a:lnTo>
                    <a:pt x="318" y="246"/>
                  </a:lnTo>
                  <a:lnTo>
                    <a:pt x="339" y="246"/>
                  </a:lnTo>
                  <a:lnTo>
                    <a:pt x="328" y="269"/>
                  </a:lnTo>
                  <a:lnTo>
                    <a:pt x="363" y="364"/>
                  </a:lnTo>
                  <a:lnTo>
                    <a:pt x="341" y="394"/>
                  </a:lnTo>
                  <a:cubicBezTo>
                    <a:pt x="383" y="387"/>
                    <a:pt x="449" y="351"/>
                    <a:pt x="485" y="348"/>
                  </a:cubicBezTo>
                  <a:cubicBezTo>
                    <a:pt x="483" y="350"/>
                    <a:pt x="483" y="353"/>
                    <a:pt x="483" y="357"/>
                  </a:cubicBezTo>
                  <a:cubicBezTo>
                    <a:pt x="483" y="377"/>
                    <a:pt x="513" y="392"/>
                    <a:pt x="553" y="392"/>
                  </a:cubicBezTo>
                  <a:cubicBezTo>
                    <a:pt x="560" y="392"/>
                    <a:pt x="567" y="392"/>
                    <a:pt x="573" y="391"/>
                  </a:cubicBezTo>
                  <a:lnTo>
                    <a:pt x="836" y="745"/>
                  </a:lnTo>
                  <a:cubicBezTo>
                    <a:pt x="797" y="749"/>
                    <a:pt x="769" y="766"/>
                    <a:pt x="769" y="787"/>
                  </a:cubicBezTo>
                  <a:cubicBezTo>
                    <a:pt x="769" y="807"/>
                    <a:pt x="794" y="824"/>
                    <a:pt x="830" y="829"/>
                  </a:cubicBezTo>
                  <a:lnTo>
                    <a:pt x="644" y="1121"/>
                  </a:lnTo>
                  <a:cubicBezTo>
                    <a:pt x="634" y="1119"/>
                    <a:pt x="622" y="1118"/>
                    <a:pt x="610" y="1117"/>
                  </a:cubicBezTo>
                  <a:lnTo>
                    <a:pt x="589" y="1025"/>
                  </a:lnTo>
                  <a:cubicBezTo>
                    <a:pt x="582" y="1018"/>
                    <a:pt x="574" y="1012"/>
                    <a:pt x="564" y="1007"/>
                  </a:cubicBezTo>
                  <a:cubicBezTo>
                    <a:pt x="517" y="983"/>
                    <a:pt x="468" y="963"/>
                    <a:pt x="418" y="944"/>
                  </a:cubicBezTo>
                  <a:cubicBezTo>
                    <a:pt x="415" y="942"/>
                    <a:pt x="410" y="940"/>
                    <a:pt x="409" y="936"/>
                  </a:cubicBezTo>
                  <a:cubicBezTo>
                    <a:pt x="405" y="927"/>
                    <a:pt x="402" y="918"/>
                    <a:pt x="399" y="909"/>
                  </a:cubicBezTo>
                  <a:cubicBezTo>
                    <a:pt x="397" y="902"/>
                    <a:pt x="396" y="897"/>
                    <a:pt x="389" y="894"/>
                  </a:cubicBezTo>
                  <a:cubicBezTo>
                    <a:pt x="387" y="893"/>
                    <a:pt x="386" y="890"/>
                    <a:pt x="386" y="887"/>
                  </a:cubicBezTo>
                  <a:cubicBezTo>
                    <a:pt x="386" y="866"/>
                    <a:pt x="381" y="843"/>
                    <a:pt x="397" y="824"/>
                  </a:cubicBezTo>
                  <a:cubicBezTo>
                    <a:pt x="398" y="823"/>
                    <a:pt x="398" y="822"/>
                    <a:pt x="398" y="822"/>
                  </a:cubicBezTo>
                  <a:cubicBezTo>
                    <a:pt x="407" y="803"/>
                    <a:pt x="408" y="781"/>
                    <a:pt x="420" y="763"/>
                  </a:cubicBezTo>
                  <a:cubicBezTo>
                    <a:pt x="421" y="763"/>
                    <a:pt x="421" y="762"/>
                    <a:pt x="421" y="762"/>
                  </a:cubicBezTo>
                  <a:cubicBezTo>
                    <a:pt x="422" y="748"/>
                    <a:pt x="424" y="734"/>
                    <a:pt x="425" y="721"/>
                  </a:cubicBezTo>
                  <a:cubicBezTo>
                    <a:pt x="425" y="719"/>
                    <a:pt x="424" y="716"/>
                    <a:pt x="422" y="716"/>
                  </a:cubicBezTo>
                  <a:cubicBezTo>
                    <a:pt x="415" y="713"/>
                    <a:pt x="416" y="708"/>
                    <a:pt x="416" y="703"/>
                  </a:cubicBezTo>
                  <a:cubicBezTo>
                    <a:pt x="416" y="676"/>
                    <a:pt x="416" y="672"/>
                    <a:pt x="416" y="646"/>
                  </a:cubicBezTo>
                  <a:cubicBezTo>
                    <a:pt x="416" y="630"/>
                    <a:pt x="411" y="617"/>
                    <a:pt x="400" y="606"/>
                  </a:cubicBezTo>
                  <a:cubicBezTo>
                    <a:pt x="386" y="594"/>
                    <a:pt x="373" y="583"/>
                    <a:pt x="359" y="571"/>
                  </a:cubicBezTo>
                  <a:cubicBezTo>
                    <a:pt x="353" y="566"/>
                    <a:pt x="352" y="562"/>
                    <a:pt x="358" y="555"/>
                  </a:cubicBezTo>
                  <a:cubicBezTo>
                    <a:pt x="361" y="553"/>
                    <a:pt x="364" y="551"/>
                    <a:pt x="368" y="548"/>
                  </a:cubicBezTo>
                  <a:cubicBezTo>
                    <a:pt x="367" y="547"/>
                    <a:pt x="366" y="546"/>
                    <a:pt x="366" y="545"/>
                  </a:cubicBezTo>
                  <a:cubicBezTo>
                    <a:pt x="361" y="545"/>
                    <a:pt x="357" y="545"/>
                    <a:pt x="353" y="545"/>
                  </a:cubicBezTo>
                  <a:cubicBezTo>
                    <a:pt x="338" y="548"/>
                    <a:pt x="323" y="550"/>
                    <a:pt x="308" y="553"/>
                  </a:cubicBezTo>
                  <a:cubicBezTo>
                    <a:pt x="280" y="560"/>
                    <a:pt x="253" y="569"/>
                    <a:pt x="230" y="588"/>
                  </a:cubicBezTo>
                  <a:cubicBezTo>
                    <a:pt x="214" y="601"/>
                    <a:pt x="202" y="616"/>
                    <a:pt x="200" y="637"/>
                  </a:cubicBezTo>
                  <a:cubicBezTo>
                    <a:pt x="199" y="648"/>
                    <a:pt x="199" y="659"/>
                    <a:pt x="199" y="671"/>
                  </a:cubicBezTo>
                  <a:cubicBezTo>
                    <a:pt x="199" y="689"/>
                    <a:pt x="199" y="684"/>
                    <a:pt x="199" y="703"/>
                  </a:cubicBezTo>
                  <a:cubicBezTo>
                    <a:pt x="199" y="705"/>
                    <a:pt x="197" y="710"/>
                    <a:pt x="195" y="711"/>
                  </a:cubicBezTo>
                  <a:cubicBezTo>
                    <a:pt x="188" y="713"/>
                    <a:pt x="188" y="718"/>
                    <a:pt x="189" y="724"/>
                  </a:cubicBezTo>
                  <a:cubicBezTo>
                    <a:pt x="189" y="728"/>
                    <a:pt x="189" y="733"/>
                    <a:pt x="190" y="737"/>
                  </a:cubicBezTo>
                  <a:cubicBezTo>
                    <a:pt x="192" y="748"/>
                    <a:pt x="195" y="760"/>
                    <a:pt x="198" y="771"/>
                  </a:cubicBezTo>
                  <a:cubicBezTo>
                    <a:pt x="201" y="779"/>
                    <a:pt x="205" y="787"/>
                    <a:pt x="207" y="796"/>
                  </a:cubicBezTo>
                  <a:cubicBezTo>
                    <a:pt x="209" y="812"/>
                    <a:pt x="216" y="827"/>
                    <a:pt x="227" y="840"/>
                  </a:cubicBezTo>
                  <a:cubicBezTo>
                    <a:pt x="229" y="842"/>
                    <a:pt x="230" y="846"/>
                    <a:pt x="230" y="849"/>
                  </a:cubicBezTo>
                  <a:cubicBezTo>
                    <a:pt x="229" y="862"/>
                    <a:pt x="228" y="875"/>
                    <a:pt x="226" y="887"/>
                  </a:cubicBezTo>
                  <a:cubicBezTo>
                    <a:pt x="226" y="890"/>
                    <a:pt x="223" y="894"/>
                    <a:pt x="221" y="894"/>
                  </a:cubicBezTo>
                  <a:cubicBezTo>
                    <a:pt x="212" y="896"/>
                    <a:pt x="211" y="903"/>
                    <a:pt x="209" y="909"/>
                  </a:cubicBezTo>
                  <a:cubicBezTo>
                    <a:pt x="206" y="918"/>
                    <a:pt x="203" y="927"/>
                    <a:pt x="200" y="936"/>
                  </a:cubicBezTo>
                  <a:cubicBezTo>
                    <a:pt x="199" y="939"/>
                    <a:pt x="196" y="941"/>
                    <a:pt x="193" y="943"/>
                  </a:cubicBezTo>
                  <a:cubicBezTo>
                    <a:pt x="178" y="949"/>
                    <a:pt x="162" y="955"/>
                    <a:pt x="147" y="962"/>
                  </a:cubicBezTo>
                  <a:cubicBezTo>
                    <a:pt x="130" y="969"/>
                    <a:pt x="114" y="975"/>
                    <a:pt x="98" y="983"/>
                  </a:cubicBezTo>
                  <a:cubicBezTo>
                    <a:pt x="81" y="991"/>
                    <a:pt x="65" y="1000"/>
                    <a:pt x="49" y="1009"/>
                  </a:cubicBezTo>
                  <a:cubicBezTo>
                    <a:pt x="39" y="1014"/>
                    <a:pt x="30" y="1020"/>
                    <a:pt x="23" y="1027"/>
                  </a:cubicBezTo>
                  <a:lnTo>
                    <a:pt x="0" y="1123"/>
                  </a:lnTo>
                  <a:cubicBezTo>
                    <a:pt x="110" y="1123"/>
                    <a:pt x="168" y="1203"/>
                    <a:pt x="283" y="1212"/>
                  </a:cubicBezTo>
                  <a:lnTo>
                    <a:pt x="240" y="1154"/>
                  </a:lnTo>
                  <a:lnTo>
                    <a:pt x="306" y="975"/>
                  </a:lnTo>
                  <a:lnTo>
                    <a:pt x="286" y="931"/>
                  </a:lnTo>
                  <a:lnTo>
                    <a:pt x="326" y="931"/>
                  </a:lnTo>
                  <a:lnTo>
                    <a:pt x="306" y="975"/>
                  </a:lnTo>
                  <a:lnTo>
                    <a:pt x="371" y="1154"/>
                  </a:lnTo>
                  <a:lnTo>
                    <a:pt x="330" y="1211"/>
                  </a:lnTo>
                  <a:cubicBezTo>
                    <a:pt x="370" y="1204"/>
                    <a:pt x="421" y="1184"/>
                    <a:pt x="470" y="1165"/>
                  </a:cubicBezTo>
                  <a:cubicBezTo>
                    <a:pt x="468" y="1170"/>
                    <a:pt x="466" y="1175"/>
                    <a:pt x="466" y="1180"/>
                  </a:cubicBezTo>
                  <a:cubicBezTo>
                    <a:pt x="466" y="1215"/>
                    <a:pt x="524" y="1243"/>
                    <a:pt x="598" y="1243"/>
                  </a:cubicBezTo>
                  <a:cubicBezTo>
                    <a:pt x="672" y="1243"/>
                    <a:pt x="730" y="1215"/>
                    <a:pt x="730" y="1180"/>
                  </a:cubicBezTo>
                  <a:cubicBezTo>
                    <a:pt x="730" y="1155"/>
                    <a:pt x="702" y="1135"/>
                    <a:pt x="661" y="1124"/>
                  </a:cubicBezTo>
                  <a:lnTo>
                    <a:pt x="847" y="831"/>
                  </a:lnTo>
                  <a:cubicBezTo>
                    <a:pt x="850" y="831"/>
                    <a:pt x="854" y="831"/>
                    <a:pt x="858" y="831"/>
                  </a:cubicBezTo>
                  <a:cubicBezTo>
                    <a:pt x="892" y="831"/>
                    <a:pt x="921" y="822"/>
                    <a:pt x="935" y="809"/>
                  </a:cubicBezTo>
                  <a:cubicBezTo>
                    <a:pt x="1017" y="813"/>
                    <a:pt x="1062" y="871"/>
                    <a:pt x="1149" y="879"/>
                  </a:cubicBezTo>
                  <a:lnTo>
                    <a:pt x="1116" y="833"/>
                  </a:lnTo>
                  <a:lnTo>
                    <a:pt x="1167" y="693"/>
                  </a:lnTo>
                  <a:lnTo>
                    <a:pt x="1151" y="659"/>
                  </a:lnTo>
                  <a:lnTo>
                    <a:pt x="1183" y="659"/>
                  </a:lnTo>
                  <a:lnTo>
                    <a:pt x="1167" y="693"/>
                  </a:lnTo>
                  <a:lnTo>
                    <a:pt x="1218" y="833"/>
                  </a:lnTo>
                  <a:lnTo>
                    <a:pt x="1186" y="878"/>
                  </a:lnTo>
                  <a:cubicBezTo>
                    <a:pt x="1251" y="867"/>
                    <a:pt x="1356" y="809"/>
                    <a:pt x="1406" y="809"/>
                  </a:cubicBezTo>
                  <a:close/>
                  <a:moveTo>
                    <a:pt x="892" y="229"/>
                  </a:moveTo>
                  <a:cubicBezTo>
                    <a:pt x="917" y="229"/>
                    <a:pt x="931" y="238"/>
                    <a:pt x="931" y="242"/>
                  </a:cubicBezTo>
                  <a:cubicBezTo>
                    <a:pt x="931" y="246"/>
                    <a:pt x="917" y="255"/>
                    <a:pt x="892" y="255"/>
                  </a:cubicBezTo>
                  <a:cubicBezTo>
                    <a:pt x="866" y="255"/>
                    <a:pt x="853" y="246"/>
                    <a:pt x="853" y="242"/>
                  </a:cubicBezTo>
                  <a:cubicBezTo>
                    <a:pt x="853" y="238"/>
                    <a:pt x="866" y="229"/>
                    <a:pt x="892" y="229"/>
                  </a:cubicBezTo>
                  <a:close/>
                  <a:moveTo>
                    <a:pt x="498" y="357"/>
                  </a:moveTo>
                  <a:cubicBezTo>
                    <a:pt x="498" y="348"/>
                    <a:pt x="520" y="336"/>
                    <a:pt x="553" y="336"/>
                  </a:cubicBezTo>
                  <a:cubicBezTo>
                    <a:pt x="587" y="336"/>
                    <a:pt x="608" y="348"/>
                    <a:pt x="608" y="357"/>
                  </a:cubicBezTo>
                  <a:cubicBezTo>
                    <a:pt x="608" y="365"/>
                    <a:pt x="587" y="377"/>
                    <a:pt x="553" y="377"/>
                  </a:cubicBezTo>
                  <a:cubicBezTo>
                    <a:pt x="520" y="377"/>
                    <a:pt x="498" y="365"/>
                    <a:pt x="498" y="357"/>
                  </a:cubicBezTo>
                  <a:close/>
                  <a:moveTo>
                    <a:pt x="714" y="1180"/>
                  </a:moveTo>
                  <a:cubicBezTo>
                    <a:pt x="714" y="1202"/>
                    <a:pt x="667" y="1227"/>
                    <a:pt x="598" y="1227"/>
                  </a:cubicBezTo>
                  <a:cubicBezTo>
                    <a:pt x="530" y="1227"/>
                    <a:pt x="482" y="1202"/>
                    <a:pt x="482" y="1180"/>
                  </a:cubicBezTo>
                  <a:cubicBezTo>
                    <a:pt x="482" y="1169"/>
                    <a:pt x="494" y="1157"/>
                    <a:pt x="514" y="1148"/>
                  </a:cubicBezTo>
                  <a:cubicBezTo>
                    <a:pt x="520" y="1146"/>
                    <a:pt x="527" y="1143"/>
                    <a:pt x="532" y="1141"/>
                  </a:cubicBezTo>
                  <a:cubicBezTo>
                    <a:pt x="551" y="1136"/>
                    <a:pt x="573" y="1133"/>
                    <a:pt x="598" y="1133"/>
                  </a:cubicBezTo>
                  <a:cubicBezTo>
                    <a:pt x="667" y="1133"/>
                    <a:pt x="714" y="1157"/>
                    <a:pt x="714" y="1180"/>
                  </a:cubicBezTo>
                  <a:close/>
                  <a:moveTo>
                    <a:pt x="857" y="815"/>
                  </a:moveTo>
                  <a:cubicBezTo>
                    <a:pt x="816" y="815"/>
                    <a:pt x="784" y="801"/>
                    <a:pt x="784" y="787"/>
                  </a:cubicBezTo>
                  <a:cubicBezTo>
                    <a:pt x="784" y="774"/>
                    <a:pt x="816" y="759"/>
                    <a:pt x="857" y="759"/>
                  </a:cubicBezTo>
                  <a:cubicBezTo>
                    <a:pt x="899" y="759"/>
                    <a:pt x="931" y="774"/>
                    <a:pt x="931" y="787"/>
                  </a:cubicBezTo>
                  <a:cubicBezTo>
                    <a:pt x="931" y="801"/>
                    <a:pt x="899" y="815"/>
                    <a:pt x="857" y="8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C5B66FFD-5CD8-D1F3-A3A0-098AFD24EC9C}"/>
              </a:ext>
            </a:extLst>
          </p:cNvPr>
          <p:cNvGrpSpPr/>
          <p:nvPr/>
        </p:nvGrpSpPr>
        <p:grpSpPr>
          <a:xfrm>
            <a:off x="6388915" y="5112788"/>
            <a:ext cx="4455280" cy="720380"/>
            <a:chOff x="6388915" y="3685121"/>
            <a:chExt cx="4455280" cy="720380"/>
          </a:xfrm>
        </p:grpSpPr>
        <p:sp>
          <p:nvSpPr>
            <p:cNvPr id="31" name="Text4">
              <a:extLst>
                <a:ext uri="{FF2B5EF4-FFF2-40B4-BE49-F238E27FC236}">
                  <a16:creationId xmlns:a16="http://schemas.microsoft.com/office/drawing/2014/main" id="{F3A1DF70-A2C4-4DD2-9CD2-01BB3765C62B}"/>
                </a:ext>
              </a:extLst>
            </p:cNvPr>
            <p:cNvSpPr txBox="1"/>
            <p:nvPr/>
          </p:nvSpPr>
          <p:spPr>
            <a:xfrm flipH="1">
              <a:off x="6937547" y="4025387"/>
              <a:ext cx="3906648" cy="380114"/>
            </a:xfrm>
            <a:prstGeom prst="rect">
              <a:avLst/>
            </a:prstGeom>
            <a:noFill/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分析数据趋势并提供可视化图表</a:t>
              </a:r>
              <a:endParaRPr lang="en-US" dirty="0"/>
            </a:p>
          </p:txBody>
        </p:sp>
        <p:sp>
          <p:nvSpPr>
            <p:cNvPr id="32" name="Bullet4">
              <a:extLst>
                <a:ext uri="{FF2B5EF4-FFF2-40B4-BE49-F238E27FC236}">
                  <a16:creationId xmlns:a16="http://schemas.microsoft.com/office/drawing/2014/main" id="{A1342DB9-02E3-4715-AED5-02939987A4EE}"/>
                </a:ext>
              </a:extLst>
            </p:cNvPr>
            <p:cNvSpPr txBox="1"/>
            <p:nvPr/>
          </p:nvSpPr>
          <p:spPr>
            <a:xfrm flipH="1">
              <a:off x="6937547" y="3685121"/>
              <a:ext cx="3906648" cy="340265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b="1" dirty="0"/>
                <a:t>数据分析界面设计</a:t>
              </a:r>
              <a:endParaRPr lang="en-US" dirty="0"/>
            </a:p>
          </p:txBody>
        </p:sp>
        <p:sp>
          <p:nvSpPr>
            <p:cNvPr id="69" name="IconBackground4">
              <a:extLst>
                <a:ext uri="{FF2B5EF4-FFF2-40B4-BE49-F238E27FC236}">
                  <a16:creationId xmlns:a16="http://schemas.microsoft.com/office/drawing/2014/main" id="{CB804A1C-8CA8-7918-9EA8-7B1A5CCAD6B5}"/>
                </a:ext>
              </a:extLst>
            </p:cNvPr>
            <p:cNvSpPr/>
            <p:nvPr/>
          </p:nvSpPr>
          <p:spPr>
            <a:xfrm>
              <a:off x="6388915" y="3834600"/>
              <a:ext cx="420872" cy="4208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Icon4">
              <a:extLst>
                <a:ext uri="{FF2B5EF4-FFF2-40B4-BE49-F238E27FC236}">
                  <a16:creationId xmlns:a16="http://schemas.microsoft.com/office/drawing/2014/main" id="{D8B35AB9-C57C-AE48-53DA-436C5849B23D}"/>
                </a:ext>
              </a:extLst>
            </p:cNvPr>
            <p:cNvSpPr/>
            <p:nvPr/>
          </p:nvSpPr>
          <p:spPr>
            <a:xfrm>
              <a:off x="6388915" y="3834917"/>
              <a:ext cx="420873" cy="420239"/>
            </a:xfrm>
            <a:custGeom>
              <a:avLst/>
              <a:gdLst>
                <a:gd name="connsiteX0" fmla="*/ 308018 w 608697"/>
                <a:gd name="connsiteY0" fmla="*/ 459875 h 607780"/>
                <a:gd name="connsiteX1" fmla="*/ 459098 w 608697"/>
                <a:gd name="connsiteY1" fmla="*/ 459875 h 607780"/>
                <a:gd name="connsiteX2" fmla="*/ 459098 w 608697"/>
                <a:gd name="connsiteY2" fmla="*/ 485702 h 607780"/>
                <a:gd name="connsiteX3" fmla="*/ 308018 w 608697"/>
                <a:gd name="connsiteY3" fmla="*/ 485702 h 607780"/>
                <a:gd name="connsiteX4" fmla="*/ 394249 w 608697"/>
                <a:gd name="connsiteY4" fmla="*/ 416759 h 607780"/>
                <a:gd name="connsiteX5" fmla="*/ 423040 w 608697"/>
                <a:gd name="connsiteY5" fmla="*/ 416759 h 607780"/>
                <a:gd name="connsiteX6" fmla="*/ 423040 w 608697"/>
                <a:gd name="connsiteY6" fmla="*/ 442586 h 607780"/>
                <a:gd name="connsiteX7" fmla="*/ 394249 w 608697"/>
                <a:gd name="connsiteY7" fmla="*/ 442586 h 607780"/>
                <a:gd name="connsiteX8" fmla="*/ 351204 w 608697"/>
                <a:gd name="connsiteY8" fmla="*/ 416759 h 607780"/>
                <a:gd name="connsiteX9" fmla="*/ 379995 w 608697"/>
                <a:gd name="connsiteY9" fmla="*/ 416759 h 607780"/>
                <a:gd name="connsiteX10" fmla="*/ 379995 w 608697"/>
                <a:gd name="connsiteY10" fmla="*/ 442586 h 607780"/>
                <a:gd name="connsiteX11" fmla="*/ 351204 w 608697"/>
                <a:gd name="connsiteY11" fmla="*/ 442586 h 607780"/>
                <a:gd name="connsiteX12" fmla="*/ 308018 w 608697"/>
                <a:gd name="connsiteY12" fmla="*/ 416759 h 607780"/>
                <a:gd name="connsiteX13" fmla="*/ 336809 w 608697"/>
                <a:gd name="connsiteY13" fmla="*/ 416759 h 607780"/>
                <a:gd name="connsiteX14" fmla="*/ 336809 w 608697"/>
                <a:gd name="connsiteY14" fmla="*/ 442586 h 607780"/>
                <a:gd name="connsiteX15" fmla="*/ 308018 w 608697"/>
                <a:gd name="connsiteY15" fmla="*/ 442586 h 607780"/>
                <a:gd name="connsiteX16" fmla="*/ 327698 w 608697"/>
                <a:gd name="connsiteY16" fmla="*/ 342003 h 607780"/>
                <a:gd name="connsiteX17" fmla="*/ 152667 w 608697"/>
                <a:gd name="connsiteY17" fmla="*/ 516798 h 607780"/>
                <a:gd name="connsiteX18" fmla="*/ 322361 w 608697"/>
                <a:gd name="connsiteY18" fmla="*/ 582007 h 607780"/>
                <a:gd name="connsiteX19" fmla="*/ 575303 w 608697"/>
                <a:gd name="connsiteY19" fmla="*/ 342003 h 607780"/>
                <a:gd name="connsiteX20" fmla="*/ 322361 w 608697"/>
                <a:gd name="connsiteY20" fmla="*/ 316133 h 607780"/>
                <a:gd name="connsiteX21" fmla="*/ 588595 w 608697"/>
                <a:gd name="connsiteY21" fmla="*/ 316133 h 607780"/>
                <a:gd name="connsiteX22" fmla="*/ 601499 w 608697"/>
                <a:gd name="connsiteY22" fmla="*/ 329116 h 607780"/>
                <a:gd name="connsiteX23" fmla="*/ 322361 w 608697"/>
                <a:gd name="connsiteY23" fmla="*/ 607780 h 607780"/>
                <a:gd name="connsiteX24" fmla="*/ 125015 w 608697"/>
                <a:gd name="connsiteY24" fmla="*/ 526100 h 607780"/>
                <a:gd name="connsiteX25" fmla="*/ 121231 w 608697"/>
                <a:gd name="connsiteY25" fmla="*/ 516992 h 607780"/>
                <a:gd name="connsiteX26" fmla="*/ 125015 w 608697"/>
                <a:gd name="connsiteY26" fmla="*/ 507884 h 607780"/>
                <a:gd name="connsiteX27" fmla="*/ 313144 w 608697"/>
                <a:gd name="connsiteY27" fmla="*/ 319912 h 607780"/>
                <a:gd name="connsiteX28" fmla="*/ 322361 w 608697"/>
                <a:gd name="connsiteY28" fmla="*/ 316133 h 607780"/>
                <a:gd name="connsiteX29" fmla="*/ 192785 w 608697"/>
                <a:gd name="connsiteY29" fmla="*/ 230043 h 607780"/>
                <a:gd name="connsiteX30" fmla="*/ 221646 w 608697"/>
                <a:gd name="connsiteY30" fmla="*/ 230043 h 607780"/>
                <a:gd name="connsiteX31" fmla="*/ 221646 w 608697"/>
                <a:gd name="connsiteY31" fmla="*/ 255799 h 607780"/>
                <a:gd name="connsiteX32" fmla="*/ 192785 w 608697"/>
                <a:gd name="connsiteY32" fmla="*/ 255799 h 607780"/>
                <a:gd name="connsiteX33" fmla="*/ 149599 w 608697"/>
                <a:gd name="connsiteY33" fmla="*/ 230043 h 607780"/>
                <a:gd name="connsiteX34" fmla="*/ 178460 w 608697"/>
                <a:gd name="connsiteY34" fmla="*/ 230043 h 607780"/>
                <a:gd name="connsiteX35" fmla="*/ 178460 w 608697"/>
                <a:gd name="connsiteY35" fmla="*/ 255799 h 607780"/>
                <a:gd name="connsiteX36" fmla="*/ 149599 w 608697"/>
                <a:gd name="connsiteY36" fmla="*/ 255799 h 607780"/>
                <a:gd name="connsiteX37" fmla="*/ 106413 w 608697"/>
                <a:gd name="connsiteY37" fmla="*/ 230043 h 607780"/>
                <a:gd name="connsiteX38" fmla="*/ 135274 w 608697"/>
                <a:gd name="connsiteY38" fmla="*/ 230043 h 607780"/>
                <a:gd name="connsiteX39" fmla="*/ 135274 w 608697"/>
                <a:gd name="connsiteY39" fmla="*/ 255799 h 607780"/>
                <a:gd name="connsiteX40" fmla="*/ 106413 w 608697"/>
                <a:gd name="connsiteY40" fmla="*/ 255799 h 607780"/>
                <a:gd name="connsiteX41" fmla="*/ 342535 w 608697"/>
                <a:gd name="connsiteY41" fmla="*/ 211323 h 607780"/>
                <a:gd name="connsiteX42" fmla="*/ 342535 w 608697"/>
                <a:gd name="connsiteY42" fmla="*/ 265776 h 607780"/>
                <a:gd name="connsiteX43" fmla="*/ 582498 w 608697"/>
                <a:gd name="connsiteY43" fmla="*/ 265776 h 607780"/>
                <a:gd name="connsiteX44" fmla="*/ 573668 w 608697"/>
                <a:gd name="connsiteY44" fmla="*/ 211323 h 607780"/>
                <a:gd name="connsiteX45" fmla="*/ 106413 w 608697"/>
                <a:gd name="connsiteY45" fmla="*/ 186716 h 607780"/>
                <a:gd name="connsiteX46" fmla="*/ 221646 w 608697"/>
                <a:gd name="connsiteY46" fmla="*/ 186716 h 607780"/>
                <a:gd name="connsiteX47" fmla="*/ 221646 w 608697"/>
                <a:gd name="connsiteY47" fmla="*/ 212614 h 607780"/>
                <a:gd name="connsiteX48" fmla="*/ 106413 w 608697"/>
                <a:gd name="connsiteY48" fmla="*/ 212614 h 607780"/>
                <a:gd name="connsiteX49" fmla="*/ 142472 w 608697"/>
                <a:gd name="connsiteY49" fmla="*/ 143671 h 607780"/>
                <a:gd name="connsiteX50" fmla="*/ 221646 w 608697"/>
                <a:gd name="connsiteY50" fmla="*/ 143671 h 607780"/>
                <a:gd name="connsiteX51" fmla="*/ 221646 w 608697"/>
                <a:gd name="connsiteY51" fmla="*/ 169498 h 607780"/>
                <a:gd name="connsiteX52" fmla="*/ 142472 w 608697"/>
                <a:gd name="connsiteY52" fmla="*/ 169498 h 607780"/>
                <a:gd name="connsiteX53" fmla="*/ 342535 w 608697"/>
                <a:gd name="connsiteY53" fmla="*/ 115399 h 607780"/>
                <a:gd name="connsiteX54" fmla="*/ 342535 w 608697"/>
                <a:gd name="connsiteY54" fmla="*/ 185452 h 607780"/>
                <a:gd name="connsiteX55" fmla="*/ 564935 w 608697"/>
                <a:gd name="connsiteY55" fmla="*/ 185452 h 607780"/>
                <a:gd name="connsiteX56" fmla="*/ 522726 w 608697"/>
                <a:gd name="connsiteY56" fmla="*/ 115399 h 607780"/>
                <a:gd name="connsiteX57" fmla="*/ 266162 w 608697"/>
                <a:gd name="connsiteY57" fmla="*/ 39354 h 607780"/>
                <a:gd name="connsiteX58" fmla="*/ 25908 w 608697"/>
                <a:gd name="connsiteY58" fmla="*/ 292020 h 607780"/>
                <a:gd name="connsiteX59" fmla="*/ 91211 w 608697"/>
                <a:gd name="connsiteY59" fmla="*/ 461370 h 607780"/>
                <a:gd name="connsiteX60" fmla="*/ 266162 w 608697"/>
                <a:gd name="connsiteY60" fmla="*/ 286692 h 607780"/>
                <a:gd name="connsiteX61" fmla="*/ 342535 w 608697"/>
                <a:gd name="connsiteY61" fmla="*/ 26161 h 607780"/>
                <a:gd name="connsiteX62" fmla="*/ 342535 w 608697"/>
                <a:gd name="connsiteY62" fmla="*/ 89529 h 607780"/>
                <a:gd name="connsiteX63" fmla="*/ 497497 w 608697"/>
                <a:gd name="connsiteY63" fmla="*/ 89529 h 607780"/>
                <a:gd name="connsiteX64" fmla="*/ 342535 w 608697"/>
                <a:gd name="connsiteY64" fmla="*/ 26161 h 607780"/>
                <a:gd name="connsiteX65" fmla="*/ 279165 w 608697"/>
                <a:gd name="connsiteY65" fmla="*/ 13196 h 607780"/>
                <a:gd name="connsiteX66" fmla="*/ 292070 w 608697"/>
                <a:gd name="connsiteY66" fmla="*/ 26081 h 607780"/>
                <a:gd name="connsiteX67" fmla="*/ 292070 w 608697"/>
                <a:gd name="connsiteY67" fmla="*/ 292020 h 607780"/>
                <a:gd name="connsiteX68" fmla="*/ 288286 w 608697"/>
                <a:gd name="connsiteY68" fmla="*/ 301127 h 607780"/>
                <a:gd name="connsiteX69" fmla="*/ 100138 w 608697"/>
                <a:gd name="connsiteY69" fmla="*/ 488981 h 607780"/>
                <a:gd name="connsiteX70" fmla="*/ 90920 w 608697"/>
                <a:gd name="connsiteY70" fmla="*/ 492759 h 607780"/>
                <a:gd name="connsiteX71" fmla="*/ 81799 w 608697"/>
                <a:gd name="connsiteY71" fmla="*/ 488981 h 607780"/>
                <a:gd name="connsiteX72" fmla="*/ 0 w 608697"/>
                <a:gd name="connsiteY72" fmla="*/ 292020 h 607780"/>
                <a:gd name="connsiteX73" fmla="*/ 279165 w 608697"/>
                <a:gd name="connsiteY73" fmla="*/ 13196 h 607780"/>
                <a:gd name="connsiteX74" fmla="*/ 329629 w 608697"/>
                <a:gd name="connsiteY74" fmla="*/ 0 h 607780"/>
                <a:gd name="connsiteX75" fmla="*/ 538348 w 608697"/>
                <a:gd name="connsiteY75" fmla="*/ 93889 h 607780"/>
                <a:gd name="connsiteX76" fmla="*/ 595598 w 608697"/>
                <a:gd name="connsiteY76" fmla="*/ 194366 h 607780"/>
                <a:gd name="connsiteX77" fmla="*/ 608697 w 608697"/>
                <a:gd name="connsiteY77" fmla="*/ 278760 h 607780"/>
                <a:gd name="connsiteX78" fmla="*/ 595792 w 608697"/>
                <a:gd name="connsiteY78" fmla="*/ 291647 h 607780"/>
                <a:gd name="connsiteX79" fmla="*/ 329629 w 608697"/>
                <a:gd name="connsiteY79" fmla="*/ 291647 h 607780"/>
                <a:gd name="connsiteX80" fmla="*/ 316627 w 608697"/>
                <a:gd name="connsiteY80" fmla="*/ 278760 h 607780"/>
                <a:gd name="connsiteX81" fmla="*/ 316627 w 608697"/>
                <a:gd name="connsiteY81" fmla="*/ 12886 h 607780"/>
                <a:gd name="connsiteX82" fmla="*/ 329629 w 608697"/>
                <a:gd name="connsiteY82" fmla="*/ 0 h 607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608697" h="607780">
                  <a:moveTo>
                    <a:pt x="308018" y="459875"/>
                  </a:moveTo>
                  <a:lnTo>
                    <a:pt x="459098" y="459875"/>
                  </a:lnTo>
                  <a:lnTo>
                    <a:pt x="459098" y="485702"/>
                  </a:lnTo>
                  <a:lnTo>
                    <a:pt x="308018" y="485702"/>
                  </a:lnTo>
                  <a:close/>
                  <a:moveTo>
                    <a:pt x="394249" y="416759"/>
                  </a:moveTo>
                  <a:lnTo>
                    <a:pt x="423040" y="416759"/>
                  </a:lnTo>
                  <a:lnTo>
                    <a:pt x="423040" y="442586"/>
                  </a:lnTo>
                  <a:lnTo>
                    <a:pt x="394249" y="442586"/>
                  </a:lnTo>
                  <a:close/>
                  <a:moveTo>
                    <a:pt x="351204" y="416759"/>
                  </a:moveTo>
                  <a:lnTo>
                    <a:pt x="379995" y="416759"/>
                  </a:lnTo>
                  <a:lnTo>
                    <a:pt x="379995" y="442586"/>
                  </a:lnTo>
                  <a:lnTo>
                    <a:pt x="351204" y="442586"/>
                  </a:lnTo>
                  <a:close/>
                  <a:moveTo>
                    <a:pt x="308018" y="416759"/>
                  </a:moveTo>
                  <a:lnTo>
                    <a:pt x="336809" y="416759"/>
                  </a:lnTo>
                  <a:lnTo>
                    <a:pt x="336809" y="442586"/>
                  </a:lnTo>
                  <a:lnTo>
                    <a:pt x="308018" y="442586"/>
                  </a:lnTo>
                  <a:close/>
                  <a:moveTo>
                    <a:pt x="327698" y="342003"/>
                  </a:moveTo>
                  <a:lnTo>
                    <a:pt x="152667" y="516798"/>
                  </a:lnTo>
                  <a:cubicBezTo>
                    <a:pt x="199335" y="558946"/>
                    <a:pt x="259102" y="582007"/>
                    <a:pt x="322361" y="582007"/>
                  </a:cubicBezTo>
                  <a:cubicBezTo>
                    <a:pt x="457710" y="582007"/>
                    <a:pt x="568608" y="475425"/>
                    <a:pt x="575303" y="342003"/>
                  </a:cubicBezTo>
                  <a:close/>
                  <a:moveTo>
                    <a:pt x="322361" y="316133"/>
                  </a:moveTo>
                  <a:lnTo>
                    <a:pt x="588595" y="316133"/>
                  </a:lnTo>
                  <a:cubicBezTo>
                    <a:pt x="595775" y="316133"/>
                    <a:pt x="601499" y="321946"/>
                    <a:pt x="601499" y="329116"/>
                  </a:cubicBezTo>
                  <a:cubicBezTo>
                    <a:pt x="601499" y="482789"/>
                    <a:pt x="476241" y="607780"/>
                    <a:pt x="322361" y="607780"/>
                  </a:cubicBezTo>
                  <a:cubicBezTo>
                    <a:pt x="247847" y="607780"/>
                    <a:pt x="177796" y="578809"/>
                    <a:pt x="125015" y="526100"/>
                  </a:cubicBezTo>
                  <a:cubicBezTo>
                    <a:pt x="122589" y="523677"/>
                    <a:pt x="121231" y="520383"/>
                    <a:pt x="121231" y="516992"/>
                  </a:cubicBezTo>
                  <a:cubicBezTo>
                    <a:pt x="121231" y="513601"/>
                    <a:pt x="122589" y="510306"/>
                    <a:pt x="125015" y="507884"/>
                  </a:cubicBezTo>
                  <a:lnTo>
                    <a:pt x="313144" y="319912"/>
                  </a:lnTo>
                  <a:cubicBezTo>
                    <a:pt x="315570" y="317489"/>
                    <a:pt x="318869" y="316133"/>
                    <a:pt x="322361" y="316133"/>
                  </a:cubicBezTo>
                  <a:close/>
                  <a:moveTo>
                    <a:pt x="192785" y="230043"/>
                  </a:moveTo>
                  <a:lnTo>
                    <a:pt x="221646" y="230043"/>
                  </a:lnTo>
                  <a:lnTo>
                    <a:pt x="221646" y="255799"/>
                  </a:lnTo>
                  <a:lnTo>
                    <a:pt x="192785" y="255799"/>
                  </a:lnTo>
                  <a:close/>
                  <a:moveTo>
                    <a:pt x="149599" y="230043"/>
                  </a:moveTo>
                  <a:lnTo>
                    <a:pt x="178460" y="230043"/>
                  </a:lnTo>
                  <a:lnTo>
                    <a:pt x="178460" y="255799"/>
                  </a:lnTo>
                  <a:lnTo>
                    <a:pt x="149599" y="255799"/>
                  </a:lnTo>
                  <a:close/>
                  <a:moveTo>
                    <a:pt x="106413" y="230043"/>
                  </a:moveTo>
                  <a:lnTo>
                    <a:pt x="135274" y="230043"/>
                  </a:lnTo>
                  <a:lnTo>
                    <a:pt x="135274" y="255799"/>
                  </a:lnTo>
                  <a:lnTo>
                    <a:pt x="106413" y="255799"/>
                  </a:lnTo>
                  <a:close/>
                  <a:moveTo>
                    <a:pt x="342535" y="211323"/>
                  </a:moveTo>
                  <a:lnTo>
                    <a:pt x="342535" y="265776"/>
                  </a:lnTo>
                  <a:lnTo>
                    <a:pt x="582498" y="265776"/>
                  </a:lnTo>
                  <a:cubicBezTo>
                    <a:pt x="581625" y="247173"/>
                    <a:pt x="578617" y="228957"/>
                    <a:pt x="573668" y="211323"/>
                  </a:cubicBezTo>
                  <a:close/>
                  <a:moveTo>
                    <a:pt x="106413" y="186716"/>
                  </a:moveTo>
                  <a:lnTo>
                    <a:pt x="221646" y="186716"/>
                  </a:lnTo>
                  <a:lnTo>
                    <a:pt x="221646" y="212614"/>
                  </a:lnTo>
                  <a:lnTo>
                    <a:pt x="106413" y="212614"/>
                  </a:lnTo>
                  <a:close/>
                  <a:moveTo>
                    <a:pt x="142472" y="143671"/>
                  </a:moveTo>
                  <a:lnTo>
                    <a:pt x="221646" y="143671"/>
                  </a:lnTo>
                  <a:lnTo>
                    <a:pt x="221646" y="169498"/>
                  </a:lnTo>
                  <a:lnTo>
                    <a:pt x="142472" y="169498"/>
                  </a:lnTo>
                  <a:close/>
                  <a:moveTo>
                    <a:pt x="342535" y="115399"/>
                  </a:moveTo>
                  <a:lnTo>
                    <a:pt x="342535" y="185452"/>
                  </a:lnTo>
                  <a:lnTo>
                    <a:pt x="564935" y="185452"/>
                  </a:lnTo>
                  <a:cubicBezTo>
                    <a:pt x="554844" y="160066"/>
                    <a:pt x="540483" y="136231"/>
                    <a:pt x="522726" y="115399"/>
                  </a:cubicBezTo>
                  <a:close/>
                  <a:moveTo>
                    <a:pt x="266162" y="39354"/>
                  </a:moveTo>
                  <a:cubicBezTo>
                    <a:pt x="132547" y="46135"/>
                    <a:pt x="25908" y="156871"/>
                    <a:pt x="25908" y="292020"/>
                  </a:cubicBezTo>
                  <a:cubicBezTo>
                    <a:pt x="25908" y="355187"/>
                    <a:pt x="49002" y="414866"/>
                    <a:pt x="91211" y="461370"/>
                  </a:cubicBezTo>
                  <a:lnTo>
                    <a:pt x="266162" y="286692"/>
                  </a:lnTo>
                  <a:close/>
                  <a:moveTo>
                    <a:pt x="342535" y="26161"/>
                  </a:moveTo>
                  <a:lnTo>
                    <a:pt x="342535" y="89529"/>
                  </a:lnTo>
                  <a:lnTo>
                    <a:pt x="497497" y="89529"/>
                  </a:lnTo>
                  <a:cubicBezTo>
                    <a:pt x="454608" y="51547"/>
                    <a:pt x="399979" y="29068"/>
                    <a:pt x="342535" y="26161"/>
                  </a:cubicBezTo>
                  <a:close/>
                  <a:moveTo>
                    <a:pt x="279165" y="13196"/>
                  </a:moveTo>
                  <a:cubicBezTo>
                    <a:pt x="286248" y="13196"/>
                    <a:pt x="292070" y="19009"/>
                    <a:pt x="292070" y="26081"/>
                  </a:cubicBezTo>
                  <a:lnTo>
                    <a:pt x="292070" y="292020"/>
                  </a:lnTo>
                  <a:cubicBezTo>
                    <a:pt x="292070" y="295411"/>
                    <a:pt x="290712" y="298705"/>
                    <a:pt x="288286" y="301127"/>
                  </a:cubicBezTo>
                  <a:lnTo>
                    <a:pt x="100138" y="488981"/>
                  </a:lnTo>
                  <a:cubicBezTo>
                    <a:pt x="97712" y="491403"/>
                    <a:pt x="94413" y="492759"/>
                    <a:pt x="90920" y="492759"/>
                  </a:cubicBezTo>
                  <a:cubicBezTo>
                    <a:pt x="87524" y="492759"/>
                    <a:pt x="84225" y="491403"/>
                    <a:pt x="81799" y="488981"/>
                  </a:cubicBezTo>
                  <a:cubicBezTo>
                    <a:pt x="29013" y="436374"/>
                    <a:pt x="0" y="366425"/>
                    <a:pt x="0" y="292020"/>
                  </a:cubicBezTo>
                  <a:cubicBezTo>
                    <a:pt x="0" y="138270"/>
                    <a:pt x="125173" y="13196"/>
                    <a:pt x="279165" y="13196"/>
                  </a:cubicBezTo>
                  <a:close/>
                  <a:moveTo>
                    <a:pt x="329629" y="0"/>
                  </a:moveTo>
                  <a:cubicBezTo>
                    <a:pt x="409294" y="0"/>
                    <a:pt x="485465" y="34203"/>
                    <a:pt x="538348" y="93889"/>
                  </a:cubicBezTo>
                  <a:cubicBezTo>
                    <a:pt x="564159" y="122860"/>
                    <a:pt x="583954" y="157547"/>
                    <a:pt x="595598" y="194366"/>
                  </a:cubicBezTo>
                  <a:cubicBezTo>
                    <a:pt x="604330" y="221303"/>
                    <a:pt x="608697" y="249692"/>
                    <a:pt x="608697" y="278760"/>
                  </a:cubicBezTo>
                  <a:cubicBezTo>
                    <a:pt x="608697" y="285833"/>
                    <a:pt x="602972" y="291647"/>
                    <a:pt x="595792" y="291647"/>
                  </a:cubicBezTo>
                  <a:lnTo>
                    <a:pt x="329629" y="291647"/>
                  </a:lnTo>
                  <a:cubicBezTo>
                    <a:pt x="322449" y="291647"/>
                    <a:pt x="316627" y="285833"/>
                    <a:pt x="316627" y="278760"/>
                  </a:cubicBezTo>
                  <a:lnTo>
                    <a:pt x="316627" y="12886"/>
                  </a:lnTo>
                  <a:cubicBezTo>
                    <a:pt x="316627" y="5813"/>
                    <a:pt x="322449" y="0"/>
                    <a:pt x="329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76A2A7FC-76CA-5051-ACE9-0E7CD64D9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项目展示</a:t>
            </a:r>
            <a:br>
              <a:rPr lang="en-US" altLang="zh-CN" dirty="0"/>
            </a:br>
            <a:r>
              <a:rPr lang="en-US" altLang="zh-CN" sz="2800" dirty="0"/>
              <a:t>Project Demonstration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0E97C2-A48D-E0A0-D61B-76ED71C9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B076E474-0E47-CEF9-DA26-985AC3C0A5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33" t="2047" r="4970" b="3502"/>
          <a:stretch/>
        </p:blipFill>
        <p:spPr>
          <a:xfrm>
            <a:off x="1228324" y="1243044"/>
            <a:ext cx="9735351" cy="5038191"/>
          </a:xfrm>
          <a:prstGeom prst="rect">
            <a:avLst/>
          </a:prstGeom>
        </p:spPr>
      </p:pic>
      <p:sp>
        <p:nvSpPr>
          <p:cNvPr id="11" name="标题 10">
            <a:extLst>
              <a:ext uri="{FF2B5EF4-FFF2-40B4-BE49-F238E27FC236}">
                <a16:creationId xmlns:a16="http://schemas.microsoft.com/office/drawing/2014/main" id="{AC47B246-ED4B-C89E-0449-A87C916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601"/>
            <a:ext cx="10858500" cy="900112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65E80A2-AD7E-9ADF-1EA5-FEC5FFF4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AC47B246-ED4B-C89E-0449-A87C91630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-53601"/>
            <a:ext cx="10858500" cy="900112"/>
          </a:xfrm>
        </p:spPr>
        <p:txBody>
          <a:bodyPr/>
          <a:lstStyle/>
          <a:p>
            <a:r>
              <a:rPr lang="zh-CN" altLang="en-US" dirty="0"/>
              <a:t>项目展示</a:t>
            </a:r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965E80A2-AD7E-9ADF-1EA5-FEC5FFF4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E1A6C2F-4246-4B44-A010-102DD865D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560" y="912848"/>
            <a:ext cx="5053800" cy="19154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32FE8FA-F8A7-4196-BD1D-521AC38BA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1560" y="2828314"/>
            <a:ext cx="5053800" cy="1889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D341C7C-75F3-4D95-8304-D5CEE96A7E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1560" y="4717437"/>
            <a:ext cx="5053800" cy="184843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00A32C29-8421-4D59-8837-5DD81D61FDF2}"/>
              </a:ext>
            </a:extLst>
          </p:cNvPr>
          <p:cNvGrpSpPr/>
          <p:nvPr/>
        </p:nvGrpSpPr>
        <p:grpSpPr>
          <a:xfrm>
            <a:off x="660400" y="912848"/>
            <a:ext cx="5653018" cy="5653018"/>
            <a:chOff x="489396" y="912848"/>
            <a:chExt cx="6362163" cy="6362163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8911D33-6931-4FB3-A65F-75F293BCF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6" y="912848"/>
              <a:ext cx="6362163" cy="212072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ADF4D972-9C4A-439F-9BAC-224617B50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6" y="3033569"/>
              <a:ext cx="6362163" cy="212072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8132F65E-AF50-4464-9013-73A1E9D6F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396" y="5154290"/>
              <a:ext cx="6362163" cy="21207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68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D3E31-E253-E7A5-F78E-6F2006C9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351A7-3C56-F06A-C118-E0C072BC610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11328400" cy="221711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某区域温度 / 湿度 / 气压数据发布订阅及分析处理系统</a:t>
            </a:r>
            <a:endParaRPr 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4B092A-3D4F-C228-54C6-1780DC688B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0399" y="3723036"/>
            <a:ext cx="6642099" cy="754682"/>
          </a:xfrm>
        </p:spPr>
        <p:txBody>
          <a:bodyPr>
            <a:normAutofit/>
          </a:bodyPr>
          <a:lstStyle/>
          <a:p>
            <a:pPr algn="l"/>
            <a:r>
              <a:rPr lang="zh-CN" altLang="en-US" sz="1600" dirty="0"/>
              <a:t>建立一个对某区域温度、湿度、气压数据进行发布、订阅及分析处理的系统，以实现对环境数据的实时监测和智能分析</a:t>
            </a:r>
            <a:endParaRPr lang="en-US" sz="160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A62947-0371-C92C-368B-838FA6AE77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5467738"/>
            <a:ext cx="6860073" cy="39204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+mn-ea"/>
              </a:rPr>
              <a:t>2251730 </a:t>
            </a:r>
            <a:r>
              <a:rPr lang="zh-CN" altLang="en-US" dirty="0">
                <a:latin typeface="+mn-ea"/>
              </a:rPr>
              <a:t>刘淑仪 </a:t>
            </a:r>
            <a:r>
              <a:rPr lang="en-US" altLang="zh-CN" dirty="0">
                <a:latin typeface="+mn-ea"/>
              </a:rPr>
              <a:t>/ 2250758 </a:t>
            </a:r>
            <a:r>
              <a:rPr lang="zh-CN" altLang="en-US" dirty="0">
                <a:latin typeface="+mn-ea"/>
              </a:rPr>
              <a:t>林继申 </a:t>
            </a:r>
            <a:r>
              <a:rPr lang="en-US" altLang="zh-CN" dirty="0">
                <a:latin typeface="+mn-ea"/>
              </a:rPr>
              <a:t>/ 2254269 </a:t>
            </a:r>
            <a:r>
              <a:rPr lang="zh-CN" altLang="en-US" dirty="0">
                <a:latin typeface="+mn-ea"/>
              </a:rPr>
              <a:t>吴昊泽 </a:t>
            </a:r>
            <a:r>
              <a:rPr lang="en-US" altLang="zh-CN" dirty="0">
                <a:latin typeface="+mn-ea"/>
              </a:rPr>
              <a:t>/ 2252934 </a:t>
            </a:r>
            <a:r>
              <a:rPr lang="zh-CN" altLang="en-US" dirty="0">
                <a:latin typeface="+mn-ea"/>
              </a:rPr>
              <a:t>文达 </a:t>
            </a:r>
            <a:r>
              <a:rPr lang="en-US" altLang="zh-CN" dirty="0">
                <a:latin typeface="+mn-ea"/>
              </a:rPr>
              <a:t>/ 2254156 </a:t>
            </a:r>
            <a:r>
              <a:rPr lang="zh-CN" altLang="en-US" dirty="0">
                <a:latin typeface="+mn-ea"/>
              </a:rPr>
              <a:t>蔡永怡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6CF08F-B878-6237-3FBC-726C34E3D8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2024 / 12 / 25</a:t>
            </a:r>
            <a:endParaRPr 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E5AFC0-3868-1EB9-C78E-BDA5C670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3" y="322099"/>
            <a:ext cx="5877053" cy="3188484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6B1F19FE-FCB2-A59D-98A1-D9B84F00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7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16" name="0ff158b5-b88e-4e09-ae94-78435d06b3f8.source.4.zh-Hans.pptx">
            <a:extLst>
              <a:ext uri="{FF2B5EF4-FFF2-40B4-BE49-F238E27FC236}">
                <a16:creationId xmlns:a16="http://schemas.microsoft.com/office/drawing/2014/main" id="{17901C0C-70D0-87AB-7D63-6B744B1A8E59}"/>
              </a:ext>
            </a:extLst>
          </p:cNvPr>
          <p:cNvGrpSpPr/>
          <p:nvPr/>
        </p:nvGrpSpPr>
        <p:grpSpPr>
          <a:xfrm>
            <a:off x="0" y="0"/>
            <a:ext cx="12192001" cy="6858001"/>
            <a:chOff x="0" y="0"/>
            <a:chExt cx="12192001" cy="6858001"/>
          </a:xfrm>
        </p:grpSpPr>
        <p:sp>
          <p:nvSpPr>
            <p:cNvPr id="856" name="PictureMisc">
              <a:extLst>
                <a:ext uri="{FF2B5EF4-FFF2-40B4-BE49-F238E27FC236}">
                  <a16:creationId xmlns:a16="http://schemas.microsoft.com/office/drawing/2014/main" id="{9813276D-099D-6673-74C0-733BEC44EA0F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66" r="-66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FE41F153-7CD5-D1AF-B952-1C99CF19423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40000"/>
                    <a:lumOff val="60000"/>
                    <a:alpha val="85000"/>
                  </a:schemeClr>
                </a:gs>
                <a:gs pos="100000">
                  <a:schemeClr val="accent1">
                    <a:lumMod val="20000"/>
                    <a:lumOff val="80000"/>
                    <a:alpha val="90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9311C798-5145-3FC8-FFD0-9B436B6410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0400" y="1130300"/>
              <a:ext cx="10858500" cy="8830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4800" b="1" dirty="0">
                  <a:solidFill>
                    <a:schemeClr val="accent1">
                      <a:lumMod val="50000"/>
                    </a:schemeClr>
                  </a:solidFill>
                </a:rPr>
                <a:t>目录</a:t>
              </a:r>
              <a:endParaRPr lang="en-US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937" name="任意多边形: 形状 936">
              <a:extLst>
                <a:ext uri="{FF2B5EF4-FFF2-40B4-BE49-F238E27FC236}">
                  <a16:creationId xmlns:a16="http://schemas.microsoft.com/office/drawing/2014/main" id="{FCD49604-2A5B-D627-7F76-83FBD034181B}"/>
                </a:ext>
              </a:extLst>
            </p:cNvPr>
            <p:cNvSpPr/>
            <p:nvPr/>
          </p:nvSpPr>
          <p:spPr>
            <a:xfrm>
              <a:off x="0" y="5784690"/>
              <a:ext cx="12192000" cy="1073311"/>
            </a:xfrm>
            <a:custGeom>
              <a:avLst/>
              <a:gdLst>
                <a:gd name="connsiteX0" fmla="*/ 0 w 12192000"/>
                <a:gd name="connsiteY0" fmla="*/ 0 h 1073311"/>
                <a:gd name="connsiteX1" fmla="*/ 47798 w 12192000"/>
                <a:gd name="connsiteY1" fmla="*/ 11015 h 1073311"/>
                <a:gd name="connsiteX2" fmla="*/ 6096001 w 12192000"/>
                <a:gd name="connsiteY2" fmla="*/ 535699 h 1073311"/>
                <a:gd name="connsiteX3" fmla="*/ 12144202 w 12192000"/>
                <a:gd name="connsiteY3" fmla="*/ 11015 h 1073311"/>
                <a:gd name="connsiteX4" fmla="*/ 12192000 w 12192000"/>
                <a:gd name="connsiteY4" fmla="*/ 0 h 1073311"/>
                <a:gd name="connsiteX5" fmla="*/ 12192000 w 12192000"/>
                <a:gd name="connsiteY5" fmla="*/ 575509 h 1073311"/>
                <a:gd name="connsiteX6" fmla="*/ 12192000 w 12192000"/>
                <a:gd name="connsiteY6" fmla="*/ 857569 h 1073311"/>
                <a:gd name="connsiteX7" fmla="*/ 12192000 w 12192000"/>
                <a:gd name="connsiteY7" fmla="*/ 1073311 h 1073311"/>
                <a:gd name="connsiteX8" fmla="*/ 0 w 12192000"/>
                <a:gd name="connsiteY8" fmla="*/ 1073311 h 1073311"/>
                <a:gd name="connsiteX9" fmla="*/ 0 w 12192000"/>
                <a:gd name="connsiteY9" fmla="*/ 857569 h 1073311"/>
                <a:gd name="connsiteX10" fmla="*/ 0 w 12192000"/>
                <a:gd name="connsiteY10" fmla="*/ 575509 h 1073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192000" h="1073311">
                  <a:moveTo>
                    <a:pt x="0" y="0"/>
                  </a:moveTo>
                  <a:lnTo>
                    <a:pt x="47798" y="11015"/>
                  </a:lnTo>
                  <a:cubicBezTo>
                    <a:pt x="1595668" y="335192"/>
                    <a:pt x="3734030" y="535699"/>
                    <a:pt x="6096001" y="535699"/>
                  </a:cubicBezTo>
                  <a:cubicBezTo>
                    <a:pt x="8457970" y="535699"/>
                    <a:pt x="10596333" y="335192"/>
                    <a:pt x="12144202" y="11015"/>
                  </a:cubicBezTo>
                  <a:lnTo>
                    <a:pt x="12192000" y="0"/>
                  </a:lnTo>
                  <a:lnTo>
                    <a:pt x="12192000" y="575509"/>
                  </a:lnTo>
                  <a:lnTo>
                    <a:pt x="12192000" y="857569"/>
                  </a:lnTo>
                  <a:lnTo>
                    <a:pt x="12192000" y="1073311"/>
                  </a:lnTo>
                  <a:lnTo>
                    <a:pt x="0" y="1073311"/>
                  </a:lnTo>
                  <a:lnTo>
                    <a:pt x="0" y="857569"/>
                  </a:lnTo>
                  <a:lnTo>
                    <a:pt x="0" y="575509"/>
                  </a:lnTo>
                  <a:close/>
                </a:path>
              </a:pathLst>
            </a:custGeom>
            <a:gradFill flip="none" rotWithShape="1">
              <a:gsLst>
                <a:gs pos="27000">
                  <a:schemeClr val="accent1">
                    <a:lumMod val="60000"/>
                    <a:lumOff val="40000"/>
                    <a:alpha val="24000"/>
                  </a:schemeClr>
                </a:gs>
                <a:gs pos="100000">
                  <a:schemeClr val="accent1">
                    <a:alpha val="24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noFill/>
            </a:ln>
            <a:effectLst>
              <a:outerShdw blurRad="1270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8" name="任意多边形: 形状 937">
              <a:extLst>
                <a:ext uri="{FF2B5EF4-FFF2-40B4-BE49-F238E27FC236}">
                  <a16:creationId xmlns:a16="http://schemas.microsoft.com/office/drawing/2014/main" id="{7C610984-37AE-FC68-C6F6-F50D67559A28}"/>
                </a:ext>
              </a:extLst>
            </p:cNvPr>
            <p:cNvSpPr/>
            <p:nvPr/>
          </p:nvSpPr>
          <p:spPr>
            <a:xfrm>
              <a:off x="0" y="5993024"/>
              <a:ext cx="12192000" cy="864977"/>
            </a:xfrm>
            <a:custGeom>
              <a:avLst/>
              <a:gdLst>
                <a:gd name="connsiteX0" fmla="*/ 0 w 12192000"/>
                <a:gd name="connsiteY0" fmla="*/ 0 h 864977"/>
                <a:gd name="connsiteX1" fmla="*/ 47798 w 12192000"/>
                <a:gd name="connsiteY1" fmla="*/ 10258 h 864977"/>
                <a:gd name="connsiteX2" fmla="*/ 6096001 w 12192000"/>
                <a:gd name="connsiteY2" fmla="*/ 498913 h 864977"/>
                <a:gd name="connsiteX3" fmla="*/ 12144202 w 12192000"/>
                <a:gd name="connsiteY3" fmla="*/ 10258 h 864977"/>
                <a:gd name="connsiteX4" fmla="*/ 12192000 w 12192000"/>
                <a:gd name="connsiteY4" fmla="*/ 0 h 864977"/>
                <a:gd name="connsiteX5" fmla="*/ 12192000 w 12192000"/>
                <a:gd name="connsiteY5" fmla="*/ 535989 h 864977"/>
                <a:gd name="connsiteX6" fmla="*/ 12192000 w 12192000"/>
                <a:gd name="connsiteY6" fmla="*/ 864977 h 864977"/>
                <a:gd name="connsiteX7" fmla="*/ 0 w 12192000"/>
                <a:gd name="connsiteY7" fmla="*/ 864977 h 864977"/>
                <a:gd name="connsiteX8" fmla="*/ 0 w 12192000"/>
                <a:gd name="connsiteY8" fmla="*/ 535989 h 86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92000" h="864977">
                  <a:moveTo>
                    <a:pt x="0" y="0"/>
                  </a:moveTo>
                  <a:lnTo>
                    <a:pt x="47798" y="10258"/>
                  </a:lnTo>
                  <a:cubicBezTo>
                    <a:pt x="1595668" y="312174"/>
                    <a:pt x="3734030" y="498913"/>
                    <a:pt x="6096001" y="498913"/>
                  </a:cubicBezTo>
                  <a:cubicBezTo>
                    <a:pt x="8457970" y="498913"/>
                    <a:pt x="10596333" y="312174"/>
                    <a:pt x="12144202" y="10258"/>
                  </a:cubicBezTo>
                  <a:lnTo>
                    <a:pt x="12192000" y="0"/>
                  </a:lnTo>
                  <a:lnTo>
                    <a:pt x="12192000" y="535989"/>
                  </a:lnTo>
                  <a:lnTo>
                    <a:pt x="12192000" y="864977"/>
                  </a:lnTo>
                  <a:lnTo>
                    <a:pt x="0" y="864977"/>
                  </a:lnTo>
                  <a:lnTo>
                    <a:pt x="0" y="535989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alpha val="51000"/>
                  </a:schemeClr>
                </a:gs>
                <a:gs pos="100000">
                  <a:schemeClr val="accent1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noFill/>
            </a:ln>
            <a:effectLst>
              <a:outerShdw blurRad="127000" dist="50800" dir="5400000" algn="ctr" rotWithShape="0">
                <a:schemeClr val="accent1">
                  <a:alpha val="1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A14D082A-E873-2CE5-3669-AFD14C3C3969}"/>
                </a:ext>
              </a:extLst>
            </p:cNvPr>
            <p:cNvGrpSpPr/>
            <p:nvPr/>
          </p:nvGrpSpPr>
          <p:grpSpPr>
            <a:xfrm>
              <a:off x="1193059" y="2270180"/>
              <a:ext cx="4346057" cy="1982777"/>
              <a:chOff x="1193059" y="2270180"/>
              <a:chExt cx="4346057" cy="1982777"/>
            </a:xfrm>
          </p:grpSpPr>
          <p:sp>
            <p:nvSpPr>
              <p:cNvPr id="893" name="Bullet1">
                <a:extLst>
                  <a:ext uri="{FF2B5EF4-FFF2-40B4-BE49-F238E27FC236}">
                    <a16:creationId xmlns:a16="http://schemas.microsoft.com/office/drawing/2014/main" id="{ABE13224-BA9F-E2D2-06A0-25292F0F42A5}"/>
                  </a:ext>
                </a:extLst>
              </p:cNvPr>
              <p:cNvSpPr txBox="1"/>
              <p:nvPr/>
            </p:nvSpPr>
            <p:spPr>
              <a:xfrm>
                <a:off x="2533958" y="2461015"/>
                <a:ext cx="3005158" cy="8971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项目背景与目标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1" name="Shape1">
                <a:extLst>
                  <a:ext uri="{FF2B5EF4-FFF2-40B4-BE49-F238E27FC236}">
                    <a16:creationId xmlns:a16="http://schemas.microsoft.com/office/drawing/2014/main" id="{1C3DC29B-87A5-F36A-E218-C759A12F9043}"/>
                  </a:ext>
                </a:extLst>
              </p:cNvPr>
              <p:cNvSpPr/>
              <p:nvPr/>
            </p:nvSpPr>
            <p:spPr>
              <a:xfrm rot="5400000">
                <a:off x="1881525" y="3440102"/>
                <a:ext cx="873067" cy="752643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/>
              </a:p>
            </p:txBody>
          </p:sp>
          <p:sp>
            <p:nvSpPr>
              <p:cNvPr id="888" name="IconBackground1">
                <a:extLst>
                  <a:ext uri="{FF2B5EF4-FFF2-40B4-BE49-F238E27FC236}">
                    <a16:creationId xmlns:a16="http://schemas.microsoft.com/office/drawing/2014/main" id="{5B688D68-949B-1B08-94B6-4032E82C5BE4}"/>
                  </a:ext>
                </a:extLst>
              </p:cNvPr>
              <p:cNvSpPr/>
              <p:nvPr/>
            </p:nvSpPr>
            <p:spPr>
              <a:xfrm rot="5400000">
                <a:off x="1103059" y="2360180"/>
                <a:ext cx="1305000" cy="1125000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dirty="0"/>
              </a:p>
            </p:txBody>
          </p:sp>
          <p:sp>
            <p:nvSpPr>
              <p:cNvPr id="895" name="Number1">
                <a:extLst>
                  <a:ext uri="{FF2B5EF4-FFF2-40B4-BE49-F238E27FC236}">
                    <a16:creationId xmlns:a16="http://schemas.microsoft.com/office/drawing/2014/main" id="{20045310-3B9A-1E99-81F3-F00D4250D3DC}"/>
                  </a:ext>
                </a:extLst>
              </p:cNvPr>
              <p:cNvSpPr txBox="1"/>
              <p:nvPr/>
            </p:nvSpPr>
            <p:spPr>
              <a:xfrm>
                <a:off x="1470866" y="2461015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accent1">
                        <a:lumMod val="75000"/>
                      </a:schemeClr>
                    </a:solidFill>
                  </a:rPr>
                  <a:t>1</a:t>
                </a:r>
                <a:endParaRPr lang="zh-CN" altLang="en-US" sz="5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5CFD440-7F0E-FCAA-C30A-9AA1E8E0578E}"/>
                </a:ext>
              </a:extLst>
            </p:cNvPr>
            <p:cNvGrpSpPr/>
            <p:nvPr/>
          </p:nvGrpSpPr>
          <p:grpSpPr>
            <a:xfrm>
              <a:off x="3165251" y="3985241"/>
              <a:ext cx="4346057" cy="1982777"/>
              <a:chOff x="3165251" y="3985241"/>
              <a:chExt cx="4346057" cy="1982777"/>
            </a:xfrm>
          </p:grpSpPr>
          <p:sp>
            <p:nvSpPr>
              <p:cNvPr id="900" name="Bullet2">
                <a:extLst>
                  <a:ext uri="{FF2B5EF4-FFF2-40B4-BE49-F238E27FC236}">
                    <a16:creationId xmlns:a16="http://schemas.microsoft.com/office/drawing/2014/main" id="{5405D5D8-8C76-FC22-6D30-5E050082A3CA}"/>
                  </a:ext>
                </a:extLst>
              </p:cNvPr>
              <p:cNvSpPr txBox="1"/>
              <p:nvPr/>
            </p:nvSpPr>
            <p:spPr>
              <a:xfrm>
                <a:off x="4506150" y="4176076"/>
                <a:ext cx="3005158" cy="8971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系统架构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02" name="Shape2">
                <a:extLst>
                  <a:ext uri="{FF2B5EF4-FFF2-40B4-BE49-F238E27FC236}">
                    <a16:creationId xmlns:a16="http://schemas.microsoft.com/office/drawing/2014/main" id="{8BC34D6A-AA9F-D21D-FDA8-3B2526D35E23}"/>
                  </a:ext>
                </a:extLst>
              </p:cNvPr>
              <p:cNvSpPr/>
              <p:nvPr/>
            </p:nvSpPr>
            <p:spPr>
              <a:xfrm rot="5400000">
                <a:off x="3853717" y="5155163"/>
                <a:ext cx="873067" cy="752643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/>
              </a:p>
            </p:txBody>
          </p:sp>
          <p:sp>
            <p:nvSpPr>
              <p:cNvPr id="904" name="IconBackground2">
                <a:extLst>
                  <a:ext uri="{FF2B5EF4-FFF2-40B4-BE49-F238E27FC236}">
                    <a16:creationId xmlns:a16="http://schemas.microsoft.com/office/drawing/2014/main" id="{D6F0344E-AF83-1AFA-7408-798FFCFCE21B}"/>
                  </a:ext>
                </a:extLst>
              </p:cNvPr>
              <p:cNvSpPr/>
              <p:nvPr/>
            </p:nvSpPr>
            <p:spPr>
              <a:xfrm rot="5400000">
                <a:off x="3075251" y="4075241"/>
                <a:ext cx="1305000" cy="1125000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dirty="0"/>
              </a:p>
            </p:txBody>
          </p:sp>
          <p:sp>
            <p:nvSpPr>
              <p:cNvPr id="905" name="Number2">
                <a:extLst>
                  <a:ext uri="{FF2B5EF4-FFF2-40B4-BE49-F238E27FC236}">
                    <a16:creationId xmlns:a16="http://schemas.microsoft.com/office/drawing/2014/main" id="{6439B358-346B-0E7B-FA4E-DD36E715E715}"/>
                  </a:ext>
                </a:extLst>
              </p:cNvPr>
              <p:cNvSpPr txBox="1"/>
              <p:nvPr/>
            </p:nvSpPr>
            <p:spPr>
              <a:xfrm>
                <a:off x="3443058" y="4176076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accent1">
                        <a:lumMod val="75000"/>
                      </a:schemeClr>
                    </a:solidFill>
                  </a:rPr>
                  <a:t>2</a:t>
                </a:r>
                <a:endParaRPr lang="zh-CN" altLang="en-US" sz="5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CB91AC0E-6204-7142-4877-CF17E219841B}"/>
                </a:ext>
              </a:extLst>
            </p:cNvPr>
            <p:cNvGrpSpPr/>
            <p:nvPr/>
          </p:nvGrpSpPr>
          <p:grpSpPr>
            <a:xfrm>
              <a:off x="5794087" y="2270180"/>
              <a:ext cx="4346057" cy="1982777"/>
              <a:chOff x="5794087" y="2270180"/>
              <a:chExt cx="4346057" cy="1982777"/>
            </a:xfrm>
          </p:grpSpPr>
          <p:sp>
            <p:nvSpPr>
              <p:cNvPr id="921" name="Bullet3">
                <a:extLst>
                  <a:ext uri="{FF2B5EF4-FFF2-40B4-BE49-F238E27FC236}">
                    <a16:creationId xmlns:a16="http://schemas.microsoft.com/office/drawing/2014/main" id="{7947CC0C-3A6A-ACB4-2C9D-8F6195A4F0E2}"/>
                  </a:ext>
                </a:extLst>
              </p:cNvPr>
              <p:cNvSpPr txBox="1"/>
              <p:nvPr/>
            </p:nvSpPr>
            <p:spPr>
              <a:xfrm>
                <a:off x="7134986" y="2461015"/>
                <a:ext cx="3005158" cy="8971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系统搭建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23" name="Shape3">
                <a:extLst>
                  <a:ext uri="{FF2B5EF4-FFF2-40B4-BE49-F238E27FC236}">
                    <a16:creationId xmlns:a16="http://schemas.microsoft.com/office/drawing/2014/main" id="{F5EDCDD7-649D-3212-438E-DF45702B9BB3}"/>
                  </a:ext>
                </a:extLst>
              </p:cNvPr>
              <p:cNvSpPr/>
              <p:nvPr/>
            </p:nvSpPr>
            <p:spPr>
              <a:xfrm rot="5400000">
                <a:off x="6482553" y="3440102"/>
                <a:ext cx="873067" cy="752643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/>
              </a:p>
            </p:txBody>
          </p:sp>
          <p:sp>
            <p:nvSpPr>
              <p:cNvPr id="925" name="IconBackground3">
                <a:extLst>
                  <a:ext uri="{FF2B5EF4-FFF2-40B4-BE49-F238E27FC236}">
                    <a16:creationId xmlns:a16="http://schemas.microsoft.com/office/drawing/2014/main" id="{9F189CB9-4095-95A0-1846-A04C3982A34B}"/>
                  </a:ext>
                </a:extLst>
              </p:cNvPr>
              <p:cNvSpPr/>
              <p:nvPr/>
            </p:nvSpPr>
            <p:spPr>
              <a:xfrm rot="5400000">
                <a:off x="5704087" y="2360180"/>
                <a:ext cx="1305000" cy="1125000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dirty="0"/>
              </a:p>
            </p:txBody>
          </p:sp>
          <p:sp>
            <p:nvSpPr>
              <p:cNvPr id="926" name="Number3">
                <a:extLst>
                  <a:ext uri="{FF2B5EF4-FFF2-40B4-BE49-F238E27FC236}">
                    <a16:creationId xmlns:a16="http://schemas.microsoft.com/office/drawing/2014/main" id="{8A808563-668F-46AD-533B-A7610077AA3D}"/>
                  </a:ext>
                </a:extLst>
              </p:cNvPr>
              <p:cNvSpPr txBox="1"/>
              <p:nvPr/>
            </p:nvSpPr>
            <p:spPr>
              <a:xfrm>
                <a:off x="6071894" y="2461015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accent1">
                        <a:lumMod val="75000"/>
                      </a:schemeClr>
                    </a:solidFill>
                  </a:rPr>
                  <a:t>3</a:t>
                </a:r>
                <a:endParaRPr lang="zh-CN" altLang="en-US" sz="5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5938D23-0922-4ED8-D513-FDBBCA021A68}"/>
                </a:ext>
              </a:extLst>
            </p:cNvPr>
            <p:cNvGrpSpPr/>
            <p:nvPr/>
          </p:nvGrpSpPr>
          <p:grpSpPr>
            <a:xfrm>
              <a:off x="7766279" y="3985241"/>
              <a:ext cx="4346057" cy="1982777"/>
              <a:chOff x="7766279" y="3985241"/>
              <a:chExt cx="4346057" cy="1982777"/>
            </a:xfrm>
          </p:grpSpPr>
          <p:sp>
            <p:nvSpPr>
              <p:cNvPr id="928" name="Bullet4">
                <a:extLst>
                  <a:ext uri="{FF2B5EF4-FFF2-40B4-BE49-F238E27FC236}">
                    <a16:creationId xmlns:a16="http://schemas.microsoft.com/office/drawing/2014/main" id="{462FB62A-30FE-47E7-5B5F-7FD8293A65F6}"/>
                  </a:ext>
                </a:extLst>
              </p:cNvPr>
              <p:cNvSpPr txBox="1"/>
              <p:nvPr/>
            </p:nvSpPr>
            <p:spPr>
              <a:xfrm>
                <a:off x="9107178" y="4176076"/>
                <a:ext cx="3005158" cy="897118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项目展示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30" name="Shape4">
                <a:extLst>
                  <a:ext uri="{FF2B5EF4-FFF2-40B4-BE49-F238E27FC236}">
                    <a16:creationId xmlns:a16="http://schemas.microsoft.com/office/drawing/2014/main" id="{B65F76C6-9F6D-DF88-E8FD-400DE00E812A}"/>
                  </a:ext>
                </a:extLst>
              </p:cNvPr>
              <p:cNvSpPr/>
              <p:nvPr/>
            </p:nvSpPr>
            <p:spPr>
              <a:xfrm rot="5400000">
                <a:off x="8454745" y="5155163"/>
                <a:ext cx="873067" cy="752643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/>
              </a:p>
            </p:txBody>
          </p:sp>
          <p:sp>
            <p:nvSpPr>
              <p:cNvPr id="932" name="IconBackground4">
                <a:extLst>
                  <a:ext uri="{FF2B5EF4-FFF2-40B4-BE49-F238E27FC236}">
                    <a16:creationId xmlns:a16="http://schemas.microsoft.com/office/drawing/2014/main" id="{4244F034-819A-B80F-32BF-4676A014342B}"/>
                  </a:ext>
                </a:extLst>
              </p:cNvPr>
              <p:cNvSpPr/>
              <p:nvPr/>
            </p:nvSpPr>
            <p:spPr>
              <a:xfrm rot="5400000">
                <a:off x="7676279" y="4075241"/>
                <a:ext cx="1305000" cy="1125000"/>
              </a:xfrm>
              <a:custGeom>
                <a:avLst/>
                <a:gdLst>
                  <a:gd name="connsiteX0" fmla="*/ 0 w 1649984"/>
                  <a:gd name="connsiteY0" fmla="*/ 711200 h 1422400"/>
                  <a:gd name="connsiteX1" fmla="*/ 355600 w 1649984"/>
                  <a:gd name="connsiteY1" fmla="*/ 0 h 1422400"/>
                  <a:gd name="connsiteX2" fmla="*/ 1294384 w 1649984"/>
                  <a:gd name="connsiteY2" fmla="*/ 0 h 1422400"/>
                  <a:gd name="connsiteX3" fmla="*/ 1649984 w 1649984"/>
                  <a:gd name="connsiteY3" fmla="*/ 711200 h 1422400"/>
                  <a:gd name="connsiteX4" fmla="*/ 1294384 w 1649984"/>
                  <a:gd name="connsiteY4" fmla="*/ 1422400 h 1422400"/>
                  <a:gd name="connsiteX5" fmla="*/ 355600 w 1649984"/>
                  <a:gd name="connsiteY5" fmla="*/ 1422400 h 14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9984" h="1422400">
                    <a:moveTo>
                      <a:pt x="0" y="711200"/>
                    </a:moveTo>
                    <a:lnTo>
                      <a:pt x="355600" y="0"/>
                    </a:lnTo>
                    <a:lnTo>
                      <a:pt x="1294384" y="0"/>
                    </a:lnTo>
                    <a:lnTo>
                      <a:pt x="1649984" y="711200"/>
                    </a:lnTo>
                    <a:lnTo>
                      <a:pt x="1294384" y="1422400"/>
                    </a:lnTo>
                    <a:lnTo>
                      <a:pt x="355600" y="1422400"/>
                    </a:lnTo>
                    <a:close/>
                  </a:path>
                </a:pathLst>
              </a:custGeom>
              <a:noFill/>
              <a:ln w="28575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75000"/>
                      </a:schemeClr>
                    </a:gs>
                  </a:gsLst>
                  <a:lin ang="5400000" scaled="1"/>
                </a:gradFill>
              </a:ln>
              <a:effectLst>
                <a:outerShdw blurRad="139700" dist="88900" dir="3000000" sx="102000" sy="102000" algn="ctr" rotWithShape="0">
                  <a:schemeClr val="accent1">
                    <a:alpha val="44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3600" b="1" dirty="0"/>
              </a:p>
            </p:txBody>
          </p:sp>
          <p:sp>
            <p:nvSpPr>
              <p:cNvPr id="933" name="Number4">
                <a:extLst>
                  <a:ext uri="{FF2B5EF4-FFF2-40B4-BE49-F238E27FC236}">
                    <a16:creationId xmlns:a16="http://schemas.microsoft.com/office/drawing/2014/main" id="{506A60EB-CF18-04B1-8F24-4301176DB4EE}"/>
                  </a:ext>
                </a:extLst>
              </p:cNvPr>
              <p:cNvSpPr txBox="1"/>
              <p:nvPr/>
            </p:nvSpPr>
            <p:spPr>
              <a:xfrm>
                <a:off x="8044086" y="4176076"/>
                <a:ext cx="56938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b="1" dirty="0">
                    <a:solidFill>
                      <a:schemeClr val="accent1">
                        <a:lumMod val="75000"/>
                      </a:schemeClr>
                    </a:solidFill>
                  </a:rPr>
                  <a:t>4</a:t>
                </a:r>
                <a:endParaRPr lang="zh-CN" altLang="en-US" sz="5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项目背景与目标</a:t>
            </a:r>
            <a:br>
              <a:rPr lang="en-US" altLang="zh-CN" dirty="0"/>
            </a:br>
            <a:r>
              <a:rPr lang="en-US" altLang="zh-CN" sz="2700" dirty="0"/>
              <a:t>Project Background and Objectives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72811-9613-292E-494A-1DC4AD967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环境数据的重要性</a:t>
            </a:r>
            <a:endParaRPr lang="en-US" dirty="0"/>
          </a:p>
        </p:txBody>
      </p:sp>
      <p:grpSp>
        <p:nvGrpSpPr>
          <p:cNvPr id="49" name="eff2e034-a423-48bd-9611-cc30883ba6c1.source.4.zh-Hans.pptx">
            <a:extLst>
              <a:ext uri="{FF2B5EF4-FFF2-40B4-BE49-F238E27FC236}">
                <a16:creationId xmlns:a16="http://schemas.microsoft.com/office/drawing/2014/main" id="{BCDEBFE6-CAF6-2A47-D2DD-CD4C1062D76B}"/>
              </a:ext>
            </a:extLst>
          </p:cNvPr>
          <p:cNvGrpSpPr/>
          <p:nvPr/>
        </p:nvGrpSpPr>
        <p:grpSpPr>
          <a:xfrm>
            <a:off x="660400" y="1130300"/>
            <a:ext cx="10864850" cy="4219622"/>
            <a:chOff x="660400" y="1130300"/>
            <a:chExt cx="10864850" cy="4219622"/>
          </a:xfrm>
        </p:grpSpPr>
        <p:sp>
          <p:nvSpPr>
            <p:cNvPr id="3" name="Title">
              <a:extLst>
                <a:ext uri="{FF2B5EF4-FFF2-40B4-BE49-F238E27FC236}">
                  <a16:creationId xmlns:a16="http://schemas.microsoft.com/office/drawing/2014/main" id="{5CD90230-0C92-33A1-74C5-8F87D312C2BE}"/>
                </a:ext>
              </a:extLst>
            </p:cNvPr>
            <p:cNvSpPr txBox="1"/>
            <p:nvPr/>
          </p:nvSpPr>
          <p:spPr>
            <a:xfrm>
              <a:off x="666750" y="1130300"/>
              <a:ext cx="10858500" cy="613074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2200" b="1" dirty="0">
                  <a:cs typeface="+mn-ea"/>
                  <a:sym typeface="+mn-lt"/>
                </a:rPr>
                <a:t>实时采集和分析温度、湿度和气压等环境数据，帮助人们更好地理解周围环境。</a:t>
              </a:r>
              <a:endParaRPr lang="en-US" sz="2200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8112E32-A54F-7929-7EF1-66B7E4AA3EC7}"/>
                </a:ext>
              </a:extLst>
            </p:cNvPr>
            <p:cNvGrpSpPr/>
            <p:nvPr/>
          </p:nvGrpSpPr>
          <p:grpSpPr>
            <a:xfrm>
              <a:off x="660400" y="2410312"/>
              <a:ext cx="2549974" cy="2939610"/>
              <a:chOff x="660400" y="2410312"/>
              <a:chExt cx="2549974" cy="2939610"/>
            </a:xfrm>
          </p:grpSpPr>
          <p:sp>
            <p:nvSpPr>
              <p:cNvPr id="42" name="ComponentBackground1">
                <a:extLst>
                  <a:ext uri="{FF2B5EF4-FFF2-40B4-BE49-F238E27FC236}">
                    <a16:creationId xmlns:a16="http://schemas.microsoft.com/office/drawing/2014/main" id="{3A0445AC-EC83-6A49-DF4A-49AABF3DDB98}"/>
                  </a:ext>
                </a:extLst>
              </p:cNvPr>
              <p:cNvSpPr/>
              <p:nvPr/>
            </p:nvSpPr>
            <p:spPr>
              <a:xfrm>
                <a:off x="660400" y="2410312"/>
                <a:ext cx="2549974" cy="2939610"/>
              </a:xfrm>
              <a:prstGeom prst="roundRect">
                <a:avLst>
                  <a:gd name="adj" fmla="val 3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3200" b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Text1">
                <a:extLst>
                  <a:ext uri="{FF2B5EF4-FFF2-40B4-BE49-F238E27FC236}">
                    <a16:creationId xmlns:a16="http://schemas.microsoft.com/office/drawing/2014/main" id="{0F1788A9-887E-37F6-89D3-C516BF16B0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737" y="4207614"/>
                <a:ext cx="2395298" cy="92134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r>
                  <a:rPr lang="zh-CN" altLang="en-US" sz="1200" dirty="0" err="1">
                    <a:solidFill>
                      <a:srgbClr val="FFFFFF"/>
                    </a:solidFill>
                    <a:cs typeface="+mn-ea"/>
                    <a:sym typeface="+mn-lt"/>
                  </a:rPr>
                  <a:t>保障公共安全与生态平衡</a:t>
                </a:r>
                <a:endParaRPr lang="en-US" dirty="0"/>
              </a:p>
            </p:txBody>
          </p:sp>
          <p:sp>
            <p:nvSpPr>
              <p:cNvPr id="44" name="Bullet1">
                <a:extLst>
                  <a:ext uri="{FF2B5EF4-FFF2-40B4-BE49-F238E27FC236}">
                    <a16:creationId xmlns:a16="http://schemas.microsoft.com/office/drawing/2014/main" id="{E6CDFE51-4550-5FBC-94D6-213509078B6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739" y="3331658"/>
                <a:ext cx="2395298" cy="875960"/>
              </a:xfrm>
              <a:prstGeom prst="rect">
                <a:avLst/>
              </a:prstGeom>
              <a:noFill/>
            </p:spPr>
            <p:txBody>
              <a:bodyPr wrap="square" anchor="b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>
                    <a:solidFill>
                      <a:srgbClr val="FFFFFF"/>
                    </a:solidFill>
                    <a:cs typeface="+mn-ea"/>
                    <a:sym typeface="+mn-lt"/>
                  </a:rPr>
                  <a:t>环境监测意义</a:t>
                </a:r>
                <a:endParaRPr lang="en-US" dirty="0"/>
              </a:p>
            </p:txBody>
          </p:sp>
          <p:sp>
            <p:nvSpPr>
              <p:cNvPr id="45" name="Icon1">
                <a:extLst>
                  <a:ext uri="{FF2B5EF4-FFF2-40B4-BE49-F238E27FC236}">
                    <a16:creationId xmlns:a16="http://schemas.microsoft.com/office/drawing/2014/main" id="{98472E13-84D9-14D1-93EF-8B1558F7F68C}"/>
                  </a:ext>
                </a:extLst>
              </p:cNvPr>
              <p:cNvSpPr/>
              <p:nvPr/>
            </p:nvSpPr>
            <p:spPr bwMode="auto">
              <a:xfrm>
                <a:off x="1814516" y="2692517"/>
                <a:ext cx="244547" cy="488414"/>
              </a:xfrm>
              <a:custGeom>
                <a:avLst/>
                <a:gdLst>
                  <a:gd name="connsiteX0" fmla="*/ 151892 w 303784"/>
                  <a:gd name="connsiteY0" fmla="*/ 429814 h 606722"/>
                  <a:gd name="connsiteX1" fmla="*/ 177190 w 303784"/>
                  <a:gd name="connsiteY1" fmla="*/ 455041 h 606722"/>
                  <a:gd name="connsiteX2" fmla="*/ 151892 w 303784"/>
                  <a:gd name="connsiteY2" fmla="*/ 480268 h 606722"/>
                  <a:gd name="connsiteX3" fmla="*/ 126594 w 303784"/>
                  <a:gd name="connsiteY3" fmla="*/ 455041 h 606722"/>
                  <a:gd name="connsiteX4" fmla="*/ 151892 w 303784"/>
                  <a:gd name="connsiteY4" fmla="*/ 429814 h 606722"/>
                  <a:gd name="connsiteX5" fmla="*/ 126569 w 303784"/>
                  <a:gd name="connsiteY5" fmla="*/ 117932 h 606722"/>
                  <a:gd name="connsiteX6" fmla="*/ 126569 w 303784"/>
                  <a:gd name="connsiteY6" fmla="*/ 383567 h 606722"/>
                  <a:gd name="connsiteX7" fmla="*/ 75924 w 303784"/>
                  <a:gd name="connsiteY7" fmla="*/ 455019 h 606722"/>
                  <a:gd name="connsiteX8" fmla="*/ 151848 w 303784"/>
                  <a:gd name="connsiteY8" fmla="*/ 530826 h 606722"/>
                  <a:gd name="connsiteX9" fmla="*/ 227860 w 303784"/>
                  <a:gd name="connsiteY9" fmla="*/ 455019 h 606722"/>
                  <a:gd name="connsiteX10" fmla="*/ 177215 w 303784"/>
                  <a:gd name="connsiteY10" fmla="*/ 383567 h 606722"/>
                  <a:gd name="connsiteX11" fmla="*/ 177215 w 303784"/>
                  <a:gd name="connsiteY11" fmla="*/ 117932 h 606722"/>
                  <a:gd name="connsiteX12" fmla="*/ 151848 w 303784"/>
                  <a:gd name="connsiteY12" fmla="*/ 0 h 606722"/>
                  <a:gd name="connsiteX13" fmla="*/ 253139 w 303784"/>
                  <a:gd name="connsiteY13" fmla="*/ 101135 h 606722"/>
                  <a:gd name="connsiteX14" fmla="*/ 253139 w 303784"/>
                  <a:gd name="connsiteY14" fmla="*/ 341975 h 606722"/>
                  <a:gd name="connsiteX15" fmla="*/ 303784 w 303784"/>
                  <a:gd name="connsiteY15" fmla="*/ 455019 h 606722"/>
                  <a:gd name="connsiteX16" fmla="*/ 151848 w 303784"/>
                  <a:gd name="connsiteY16" fmla="*/ 606722 h 606722"/>
                  <a:gd name="connsiteX17" fmla="*/ 0 w 303784"/>
                  <a:gd name="connsiteY17" fmla="*/ 455019 h 606722"/>
                  <a:gd name="connsiteX18" fmla="*/ 50646 w 303784"/>
                  <a:gd name="connsiteY18" fmla="*/ 341975 h 606722"/>
                  <a:gd name="connsiteX19" fmla="*/ 50646 w 303784"/>
                  <a:gd name="connsiteY19" fmla="*/ 101135 h 606722"/>
                  <a:gd name="connsiteX20" fmla="*/ 151848 w 303784"/>
                  <a:gd name="connsiteY20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3784" h="606722">
                    <a:moveTo>
                      <a:pt x="151892" y="429814"/>
                    </a:moveTo>
                    <a:cubicBezTo>
                      <a:pt x="165864" y="429814"/>
                      <a:pt x="177190" y="441109"/>
                      <a:pt x="177190" y="455041"/>
                    </a:cubicBezTo>
                    <a:cubicBezTo>
                      <a:pt x="177190" y="468973"/>
                      <a:pt x="165864" y="480268"/>
                      <a:pt x="151892" y="480268"/>
                    </a:cubicBezTo>
                    <a:cubicBezTo>
                      <a:pt x="137920" y="480268"/>
                      <a:pt x="126594" y="468973"/>
                      <a:pt x="126594" y="455041"/>
                    </a:cubicBezTo>
                    <a:cubicBezTo>
                      <a:pt x="126594" y="441109"/>
                      <a:pt x="137920" y="429814"/>
                      <a:pt x="151892" y="429814"/>
                    </a:cubicBezTo>
                    <a:close/>
                    <a:moveTo>
                      <a:pt x="126569" y="117932"/>
                    </a:moveTo>
                    <a:lnTo>
                      <a:pt x="126569" y="383567"/>
                    </a:lnTo>
                    <a:cubicBezTo>
                      <a:pt x="97108" y="393965"/>
                      <a:pt x="75924" y="422048"/>
                      <a:pt x="75924" y="455019"/>
                    </a:cubicBezTo>
                    <a:cubicBezTo>
                      <a:pt x="75924" y="496878"/>
                      <a:pt x="110014" y="530826"/>
                      <a:pt x="151848" y="530826"/>
                    </a:cubicBezTo>
                    <a:cubicBezTo>
                      <a:pt x="193770" y="530826"/>
                      <a:pt x="227860" y="496878"/>
                      <a:pt x="227860" y="455019"/>
                    </a:cubicBezTo>
                    <a:cubicBezTo>
                      <a:pt x="227860" y="422048"/>
                      <a:pt x="206677" y="393965"/>
                      <a:pt x="177215" y="383567"/>
                    </a:cubicBezTo>
                    <a:lnTo>
                      <a:pt x="177215" y="117932"/>
                    </a:lnTo>
                    <a:close/>
                    <a:moveTo>
                      <a:pt x="151848" y="0"/>
                    </a:moveTo>
                    <a:cubicBezTo>
                      <a:pt x="207834" y="0"/>
                      <a:pt x="253139" y="45235"/>
                      <a:pt x="253139" y="101135"/>
                    </a:cubicBezTo>
                    <a:lnTo>
                      <a:pt x="253139" y="341975"/>
                    </a:lnTo>
                    <a:cubicBezTo>
                      <a:pt x="284202" y="369792"/>
                      <a:pt x="303784" y="410139"/>
                      <a:pt x="303784" y="455019"/>
                    </a:cubicBezTo>
                    <a:cubicBezTo>
                      <a:pt x="303784" y="538825"/>
                      <a:pt x="235782" y="606722"/>
                      <a:pt x="151848" y="606722"/>
                    </a:cubicBezTo>
                    <a:cubicBezTo>
                      <a:pt x="68002" y="606722"/>
                      <a:pt x="0" y="538825"/>
                      <a:pt x="0" y="455019"/>
                    </a:cubicBezTo>
                    <a:cubicBezTo>
                      <a:pt x="0" y="410139"/>
                      <a:pt x="19493" y="369792"/>
                      <a:pt x="50646" y="341975"/>
                    </a:cubicBezTo>
                    <a:lnTo>
                      <a:pt x="50646" y="101135"/>
                    </a:lnTo>
                    <a:cubicBezTo>
                      <a:pt x="50646" y="45235"/>
                      <a:pt x="95951" y="0"/>
                      <a:pt x="1518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67F90CDF-9E0B-57A1-0648-6D37AC8C14A9}"/>
                </a:ext>
              </a:extLst>
            </p:cNvPr>
            <p:cNvGrpSpPr/>
            <p:nvPr/>
          </p:nvGrpSpPr>
          <p:grpSpPr>
            <a:xfrm>
              <a:off x="3429909" y="2410312"/>
              <a:ext cx="2549974" cy="2939610"/>
              <a:chOff x="3429909" y="2410312"/>
              <a:chExt cx="2549974" cy="2939610"/>
            </a:xfrm>
          </p:grpSpPr>
          <p:sp>
            <p:nvSpPr>
              <p:cNvPr id="38" name="ComponentBackground2">
                <a:extLst>
                  <a:ext uri="{FF2B5EF4-FFF2-40B4-BE49-F238E27FC236}">
                    <a16:creationId xmlns:a16="http://schemas.microsoft.com/office/drawing/2014/main" id="{B044E2FB-BB96-4B3E-19DF-3C9B4C4E4553}"/>
                  </a:ext>
                </a:extLst>
              </p:cNvPr>
              <p:cNvSpPr/>
              <p:nvPr/>
            </p:nvSpPr>
            <p:spPr>
              <a:xfrm>
                <a:off x="3429909" y="2410312"/>
                <a:ext cx="2549974" cy="2939610"/>
              </a:xfrm>
              <a:prstGeom prst="roundRect">
                <a:avLst>
                  <a:gd name="adj" fmla="val 3000"/>
                </a:avLst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0000">
                    <a:schemeClr val="tx2"/>
                  </a:gs>
                </a:gsLst>
                <a:lin ang="2700000" scaled="0"/>
                <a:tileRect/>
              </a:gradFill>
            </p:spPr>
            <p:txBody>
              <a:bodyPr vert="eaVert"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3200" b="1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Text2">
                <a:extLst>
                  <a:ext uri="{FF2B5EF4-FFF2-40B4-BE49-F238E27FC236}">
                    <a16:creationId xmlns:a16="http://schemas.microsoft.com/office/drawing/2014/main" id="{28BDD5FA-622B-4070-93B2-A49CC31721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7246" y="4207614"/>
                <a:ext cx="2395298" cy="92134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r>
                  <a:rPr lang="zh-CN" altLang="en-US" sz="1200" dirty="0" err="1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促进气象预测与灾害预防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Bullet2">
                <a:extLst>
                  <a:ext uri="{FF2B5EF4-FFF2-40B4-BE49-F238E27FC236}">
                    <a16:creationId xmlns:a16="http://schemas.microsoft.com/office/drawing/2014/main" id="{0AC5DDB3-F511-5665-8113-1D282E3C8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07248" y="3331658"/>
                <a:ext cx="2395298" cy="875960"/>
              </a:xfrm>
              <a:prstGeom prst="rect">
                <a:avLst/>
              </a:prstGeom>
              <a:noFill/>
            </p:spPr>
            <p:txBody>
              <a:bodyPr wrap="square" anchor="b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数据应用价值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Icon2">
                <a:extLst>
                  <a:ext uri="{FF2B5EF4-FFF2-40B4-BE49-F238E27FC236}">
                    <a16:creationId xmlns:a16="http://schemas.microsoft.com/office/drawing/2014/main" id="{6865DCA6-0B44-FA6D-4A4F-AA8990592CF8}"/>
                  </a:ext>
                </a:extLst>
              </p:cNvPr>
              <p:cNvSpPr/>
              <p:nvPr/>
            </p:nvSpPr>
            <p:spPr bwMode="auto">
              <a:xfrm>
                <a:off x="4483513" y="2713024"/>
                <a:ext cx="447399" cy="447399"/>
              </a:xfrm>
              <a:custGeom>
                <a:avLst/>
                <a:gdLst>
                  <a:gd name="T0" fmla="*/ 10664 w 11100"/>
                  <a:gd name="T1" fmla="*/ 3390 h 11099"/>
                  <a:gd name="T2" fmla="*/ 9475 w 11100"/>
                  <a:gd name="T3" fmla="*/ 1626 h 11099"/>
                  <a:gd name="T4" fmla="*/ 7711 w 11100"/>
                  <a:gd name="T5" fmla="*/ 437 h 11099"/>
                  <a:gd name="T6" fmla="*/ 5550 w 11100"/>
                  <a:gd name="T7" fmla="*/ 0 h 11099"/>
                  <a:gd name="T8" fmla="*/ 3390 w 11100"/>
                  <a:gd name="T9" fmla="*/ 436 h 11099"/>
                  <a:gd name="T10" fmla="*/ 1626 w 11100"/>
                  <a:gd name="T11" fmla="*/ 1626 h 11099"/>
                  <a:gd name="T12" fmla="*/ 438 w 11100"/>
                  <a:gd name="T13" fmla="*/ 3390 h 11099"/>
                  <a:gd name="T14" fmla="*/ 0 w 11100"/>
                  <a:gd name="T15" fmla="*/ 5550 h 11099"/>
                  <a:gd name="T16" fmla="*/ 436 w 11100"/>
                  <a:gd name="T17" fmla="*/ 7710 h 11099"/>
                  <a:gd name="T18" fmla="*/ 1625 w 11100"/>
                  <a:gd name="T19" fmla="*/ 9474 h 11099"/>
                  <a:gd name="T20" fmla="*/ 3389 w 11100"/>
                  <a:gd name="T21" fmla="*/ 10662 h 11099"/>
                  <a:gd name="T22" fmla="*/ 5549 w 11100"/>
                  <a:gd name="T23" fmla="*/ 11099 h 11099"/>
                  <a:gd name="T24" fmla="*/ 7679 w 11100"/>
                  <a:gd name="T25" fmla="*/ 10675 h 11099"/>
                  <a:gd name="T26" fmla="*/ 8235 w 11100"/>
                  <a:gd name="T27" fmla="*/ 10406 h 11099"/>
                  <a:gd name="T28" fmla="*/ 8353 w 11100"/>
                  <a:gd name="T29" fmla="*/ 9999 h 11099"/>
                  <a:gd name="T30" fmla="*/ 7945 w 11100"/>
                  <a:gd name="T31" fmla="*/ 9881 h 11099"/>
                  <a:gd name="T32" fmla="*/ 7450 w 11100"/>
                  <a:gd name="T33" fmla="*/ 10121 h 11099"/>
                  <a:gd name="T34" fmla="*/ 5550 w 11100"/>
                  <a:gd name="T35" fmla="*/ 10499 h 11099"/>
                  <a:gd name="T36" fmla="*/ 600 w 11100"/>
                  <a:gd name="T37" fmla="*/ 5549 h 11099"/>
                  <a:gd name="T38" fmla="*/ 5550 w 11100"/>
                  <a:gd name="T39" fmla="*/ 599 h 11099"/>
                  <a:gd name="T40" fmla="*/ 10500 w 11100"/>
                  <a:gd name="T41" fmla="*/ 5549 h 11099"/>
                  <a:gd name="T42" fmla="*/ 8951 w 11100"/>
                  <a:gd name="T43" fmla="*/ 9145 h 11099"/>
                  <a:gd name="T44" fmla="*/ 8940 w 11100"/>
                  <a:gd name="T45" fmla="*/ 9569 h 11099"/>
                  <a:gd name="T46" fmla="*/ 9364 w 11100"/>
                  <a:gd name="T47" fmla="*/ 9580 h 11099"/>
                  <a:gd name="T48" fmla="*/ 10633 w 11100"/>
                  <a:gd name="T49" fmla="*/ 7780 h 11099"/>
                  <a:gd name="T50" fmla="*/ 11100 w 11100"/>
                  <a:gd name="T51" fmla="*/ 5547 h 11099"/>
                  <a:gd name="T52" fmla="*/ 10664 w 11100"/>
                  <a:gd name="T53" fmla="*/ 3390 h 11099"/>
                  <a:gd name="T54" fmla="*/ 6334 w 11100"/>
                  <a:gd name="T55" fmla="*/ 5982 h 11099"/>
                  <a:gd name="T56" fmla="*/ 7620 w 11100"/>
                  <a:gd name="T57" fmla="*/ 4470 h 11099"/>
                  <a:gd name="T58" fmla="*/ 7161 w 11100"/>
                  <a:gd name="T59" fmla="*/ 2448 h 11099"/>
                  <a:gd name="T60" fmla="*/ 4911 w 11100"/>
                  <a:gd name="T61" fmla="*/ 1981 h 11099"/>
                  <a:gd name="T62" fmla="*/ 3425 w 11100"/>
                  <a:gd name="T63" fmla="*/ 3646 h 11099"/>
                  <a:gd name="T64" fmla="*/ 3458 w 11100"/>
                  <a:gd name="T65" fmla="*/ 4171 h 11099"/>
                  <a:gd name="T66" fmla="*/ 3778 w 11100"/>
                  <a:gd name="T67" fmla="*/ 4260 h 11099"/>
                  <a:gd name="T68" fmla="*/ 4018 w 11100"/>
                  <a:gd name="T69" fmla="*/ 3817 h 11099"/>
                  <a:gd name="T70" fmla="*/ 4175 w 11100"/>
                  <a:gd name="T71" fmla="*/ 3292 h 11099"/>
                  <a:gd name="T72" fmla="*/ 5875 w 11100"/>
                  <a:gd name="T73" fmla="*/ 2466 h 11099"/>
                  <a:gd name="T74" fmla="*/ 7089 w 11100"/>
                  <a:gd name="T75" fmla="*/ 3855 h 11099"/>
                  <a:gd name="T76" fmla="*/ 5880 w 11100"/>
                  <a:gd name="T77" fmla="*/ 5635 h 11099"/>
                  <a:gd name="T78" fmla="*/ 5299 w 11100"/>
                  <a:gd name="T79" fmla="*/ 6471 h 11099"/>
                  <a:gd name="T80" fmla="*/ 5324 w 11100"/>
                  <a:gd name="T81" fmla="*/ 7447 h 11099"/>
                  <a:gd name="T82" fmla="*/ 5731 w 11100"/>
                  <a:gd name="T83" fmla="*/ 7359 h 11099"/>
                  <a:gd name="T84" fmla="*/ 5809 w 11100"/>
                  <a:gd name="T85" fmla="*/ 6927 h 11099"/>
                  <a:gd name="T86" fmla="*/ 6334 w 11100"/>
                  <a:gd name="T87" fmla="*/ 5982 h 11099"/>
                  <a:gd name="T88" fmla="*/ 5454 w 11100"/>
                  <a:gd name="T89" fmla="*/ 8712 h 11099"/>
                  <a:gd name="T90" fmla="*/ 4954 w 11100"/>
                  <a:gd name="T91" fmla="*/ 8712 h 11099"/>
                  <a:gd name="T92" fmla="*/ 5454 w 11100"/>
                  <a:gd name="T93" fmla="*/ 9212 h 11099"/>
                  <a:gd name="T94" fmla="*/ 5954 w 11100"/>
                  <a:gd name="T95" fmla="*/ 8712 h 11099"/>
                  <a:gd name="T96" fmla="*/ 5454 w 11100"/>
                  <a:gd name="T97" fmla="*/ 8212 h 11099"/>
                  <a:gd name="T98" fmla="*/ 4954 w 11100"/>
                  <a:gd name="T99" fmla="*/ 8712 h 110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1100" h="11099">
                    <a:moveTo>
                      <a:pt x="10664" y="3390"/>
                    </a:moveTo>
                    <a:cubicBezTo>
                      <a:pt x="10385" y="2729"/>
                      <a:pt x="9985" y="2135"/>
                      <a:pt x="9475" y="1626"/>
                    </a:cubicBezTo>
                    <a:cubicBezTo>
                      <a:pt x="8965" y="1116"/>
                      <a:pt x="8373" y="716"/>
                      <a:pt x="7711" y="437"/>
                    </a:cubicBezTo>
                    <a:cubicBezTo>
                      <a:pt x="7026" y="147"/>
                      <a:pt x="6300" y="0"/>
                      <a:pt x="5550" y="0"/>
                    </a:cubicBezTo>
                    <a:cubicBezTo>
                      <a:pt x="4800" y="0"/>
                      <a:pt x="4074" y="146"/>
                      <a:pt x="3390" y="436"/>
                    </a:cubicBezTo>
                    <a:cubicBezTo>
                      <a:pt x="2729" y="716"/>
                      <a:pt x="2135" y="1116"/>
                      <a:pt x="1626" y="1626"/>
                    </a:cubicBezTo>
                    <a:cubicBezTo>
                      <a:pt x="1116" y="2136"/>
                      <a:pt x="716" y="2729"/>
                      <a:pt x="438" y="3390"/>
                    </a:cubicBezTo>
                    <a:cubicBezTo>
                      <a:pt x="148" y="4074"/>
                      <a:pt x="0" y="4801"/>
                      <a:pt x="0" y="5550"/>
                    </a:cubicBezTo>
                    <a:cubicBezTo>
                      <a:pt x="0" y="6299"/>
                      <a:pt x="146" y="7026"/>
                      <a:pt x="436" y="7710"/>
                    </a:cubicBezTo>
                    <a:cubicBezTo>
                      <a:pt x="716" y="8371"/>
                      <a:pt x="1116" y="8965"/>
                      <a:pt x="1625" y="9474"/>
                    </a:cubicBezTo>
                    <a:cubicBezTo>
                      <a:pt x="2135" y="9984"/>
                      <a:pt x="2728" y="10384"/>
                      <a:pt x="3389" y="10662"/>
                    </a:cubicBezTo>
                    <a:cubicBezTo>
                      <a:pt x="4074" y="10952"/>
                      <a:pt x="4800" y="11099"/>
                      <a:pt x="5549" y="11099"/>
                    </a:cubicBezTo>
                    <a:cubicBezTo>
                      <a:pt x="6286" y="11099"/>
                      <a:pt x="7004" y="10956"/>
                      <a:pt x="7679" y="10675"/>
                    </a:cubicBezTo>
                    <a:cubicBezTo>
                      <a:pt x="7868" y="10596"/>
                      <a:pt x="8055" y="10506"/>
                      <a:pt x="8235" y="10406"/>
                    </a:cubicBezTo>
                    <a:cubicBezTo>
                      <a:pt x="8380" y="10326"/>
                      <a:pt x="8433" y="10144"/>
                      <a:pt x="8353" y="9999"/>
                    </a:cubicBezTo>
                    <a:cubicBezTo>
                      <a:pt x="8273" y="9854"/>
                      <a:pt x="8090" y="9801"/>
                      <a:pt x="7945" y="9881"/>
                    </a:cubicBezTo>
                    <a:cubicBezTo>
                      <a:pt x="7785" y="9970"/>
                      <a:pt x="7618" y="10050"/>
                      <a:pt x="7450" y="10121"/>
                    </a:cubicBezTo>
                    <a:cubicBezTo>
                      <a:pt x="6847" y="10371"/>
                      <a:pt x="6209" y="10499"/>
                      <a:pt x="5550" y="10499"/>
                    </a:cubicBezTo>
                    <a:cubicBezTo>
                      <a:pt x="2820" y="10499"/>
                      <a:pt x="600" y="8279"/>
                      <a:pt x="600" y="5549"/>
                    </a:cubicBezTo>
                    <a:cubicBezTo>
                      <a:pt x="600" y="2819"/>
                      <a:pt x="2820" y="599"/>
                      <a:pt x="5550" y="599"/>
                    </a:cubicBezTo>
                    <a:cubicBezTo>
                      <a:pt x="8280" y="599"/>
                      <a:pt x="10500" y="2819"/>
                      <a:pt x="10500" y="5549"/>
                    </a:cubicBezTo>
                    <a:cubicBezTo>
                      <a:pt x="10500" y="6922"/>
                      <a:pt x="9950" y="8200"/>
                      <a:pt x="8951" y="9145"/>
                    </a:cubicBezTo>
                    <a:cubicBezTo>
                      <a:pt x="8831" y="9259"/>
                      <a:pt x="8826" y="9449"/>
                      <a:pt x="8940" y="9569"/>
                    </a:cubicBezTo>
                    <a:cubicBezTo>
                      <a:pt x="9054" y="9689"/>
                      <a:pt x="9244" y="9694"/>
                      <a:pt x="9364" y="9580"/>
                    </a:cubicBezTo>
                    <a:cubicBezTo>
                      <a:pt x="9906" y="9066"/>
                      <a:pt x="10334" y="8461"/>
                      <a:pt x="10633" y="7780"/>
                    </a:cubicBezTo>
                    <a:cubicBezTo>
                      <a:pt x="10943" y="7075"/>
                      <a:pt x="11100" y="6324"/>
                      <a:pt x="11100" y="5547"/>
                    </a:cubicBezTo>
                    <a:cubicBezTo>
                      <a:pt x="11100" y="4801"/>
                      <a:pt x="10954" y="4074"/>
                      <a:pt x="10664" y="3390"/>
                    </a:cubicBezTo>
                    <a:close/>
                    <a:moveTo>
                      <a:pt x="6334" y="5982"/>
                    </a:moveTo>
                    <a:cubicBezTo>
                      <a:pt x="6808" y="5521"/>
                      <a:pt x="7406" y="5125"/>
                      <a:pt x="7620" y="4470"/>
                    </a:cubicBezTo>
                    <a:cubicBezTo>
                      <a:pt x="7844" y="3787"/>
                      <a:pt x="7693" y="2950"/>
                      <a:pt x="7161" y="2448"/>
                    </a:cubicBezTo>
                    <a:cubicBezTo>
                      <a:pt x="6590" y="1887"/>
                      <a:pt x="5660" y="1780"/>
                      <a:pt x="4911" y="1981"/>
                    </a:cubicBezTo>
                    <a:cubicBezTo>
                      <a:pt x="4124" y="2192"/>
                      <a:pt x="3589" y="2862"/>
                      <a:pt x="3425" y="3646"/>
                    </a:cubicBezTo>
                    <a:cubicBezTo>
                      <a:pt x="3390" y="3815"/>
                      <a:pt x="3328" y="4027"/>
                      <a:pt x="3458" y="4171"/>
                    </a:cubicBezTo>
                    <a:cubicBezTo>
                      <a:pt x="3538" y="4259"/>
                      <a:pt x="3664" y="4295"/>
                      <a:pt x="3778" y="4260"/>
                    </a:cubicBezTo>
                    <a:cubicBezTo>
                      <a:pt x="3986" y="4195"/>
                      <a:pt x="3988" y="3997"/>
                      <a:pt x="4018" y="3817"/>
                    </a:cubicBezTo>
                    <a:cubicBezTo>
                      <a:pt x="4049" y="3637"/>
                      <a:pt x="4099" y="3459"/>
                      <a:pt x="4175" y="3292"/>
                    </a:cubicBezTo>
                    <a:cubicBezTo>
                      <a:pt x="4485" y="2617"/>
                      <a:pt x="5170" y="2380"/>
                      <a:pt x="5875" y="2466"/>
                    </a:cubicBezTo>
                    <a:cubicBezTo>
                      <a:pt x="6618" y="2557"/>
                      <a:pt x="7080" y="3111"/>
                      <a:pt x="7089" y="3855"/>
                    </a:cubicBezTo>
                    <a:cubicBezTo>
                      <a:pt x="7098" y="4671"/>
                      <a:pt x="6383" y="5110"/>
                      <a:pt x="5880" y="5635"/>
                    </a:cubicBezTo>
                    <a:cubicBezTo>
                      <a:pt x="5644" y="5881"/>
                      <a:pt x="5431" y="6152"/>
                      <a:pt x="5299" y="6471"/>
                    </a:cubicBezTo>
                    <a:cubicBezTo>
                      <a:pt x="5199" y="6711"/>
                      <a:pt x="5011" y="7286"/>
                      <a:pt x="5324" y="7447"/>
                    </a:cubicBezTo>
                    <a:cubicBezTo>
                      <a:pt x="5458" y="7516"/>
                      <a:pt x="5641" y="7481"/>
                      <a:pt x="5731" y="7359"/>
                    </a:cubicBezTo>
                    <a:cubicBezTo>
                      <a:pt x="5819" y="7240"/>
                      <a:pt x="5786" y="7065"/>
                      <a:pt x="5809" y="6927"/>
                    </a:cubicBezTo>
                    <a:cubicBezTo>
                      <a:pt x="5868" y="6556"/>
                      <a:pt x="6070" y="6240"/>
                      <a:pt x="6334" y="5982"/>
                    </a:cubicBezTo>
                    <a:close/>
                    <a:moveTo>
                      <a:pt x="5454" y="8712"/>
                    </a:moveTo>
                    <a:close/>
                    <a:moveTo>
                      <a:pt x="4954" y="8712"/>
                    </a:moveTo>
                    <a:cubicBezTo>
                      <a:pt x="4954" y="8988"/>
                      <a:pt x="5178" y="9212"/>
                      <a:pt x="5454" y="9212"/>
                    </a:cubicBezTo>
                    <a:cubicBezTo>
                      <a:pt x="5730" y="9212"/>
                      <a:pt x="5954" y="8988"/>
                      <a:pt x="5954" y="8712"/>
                    </a:cubicBezTo>
                    <a:cubicBezTo>
                      <a:pt x="5954" y="8436"/>
                      <a:pt x="5730" y="8212"/>
                      <a:pt x="5454" y="8212"/>
                    </a:cubicBezTo>
                    <a:cubicBezTo>
                      <a:pt x="5178" y="8212"/>
                      <a:pt x="4954" y="8436"/>
                      <a:pt x="4954" y="8712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72B81F8-A79C-F603-5F01-AF905DB1DD59}"/>
                </a:ext>
              </a:extLst>
            </p:cNvPr>
            <p:cNvGrpSpPr/>
            <p:nvPr/>
          </p:nvGrpSpPr>
          <p:grpSpPr>
            <a:xfrm>
              <a:off x="6199418" y="2410312"/>
              <a:ext cx="2549974" cy="2939610"/>
              <a:chOff x="6199418" y="2410312"/>
              <a:chExt cx="2549974" cy="2939610"/>
            </a:xfrm>
          </p:grpSpPr>
          <p:sp>
            <p:nvSpPr>
              <p:cNvPr id="27" name="ComponentBackground3">
                <a:extLst>
                  <a:ext uri="{FF2B5EF4-FFF2-40B4-BE49-F238E27FC236}">
                    <a16:creationId xmlns:a16="http://schemas.microsoft.com/office/drawing/2014/main" id="{0B08CCEF-6B7A-51D5-C0C1-FBC0A74741B5}"/>
                  </a:ext>
                </a:extLst>
              </p:cNvPr>
              <p:cNvSpPr/>
              <p:nvPr/>
            </p:nvSpPr>
            <p:spPr>
              <a:xfrm>
                <a:off x="6199418" y="2410312"/>
                <a:ext cx="2549974" cy="2939610"/>
              </a:xfrm>
              <a:prstGeom prst="roundRect">
                <a:avLst>
                  <a:gd name="adj" fmla="val 300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3200" b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Text3">
                <a:extLst>
                  <a:ext uri="{FF2B5EF4-FFF2-40B4-BE49-F238E27FC236}">
                    <a16:creationId xmlns:a16="http://schemas.microsoft.com/office/drawing/2014/main" id="{8E2B2A2D-7335-35B3-3378-F4C2569E0E3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6755" y="4207614"/>
                <a:ext cx="2395298" cy="92134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r>
                  <a:rPr lang="zh-CN" altLang="en-US" sz="1200" dirty="0">
                    <a:solidFill>
                      <a:srgbClr val="FFFFFF"/>
                    </a:solidFill>
                    <a:cs typeface="+mn-ea"/>
                    <a:sym typeface="+mn-lt"/>
                  </a:rPr>
                  <a:t>符合国家环保与气象标准</a:t>
                </a:r>
                <a:endParaRPr lang="en-US" dirty="0"/>
              </a:p>
            </p:txBody>
          </p:sp>
          <p:sp>
            <p:nvSpPr>
              <p:cNvPr id="36" name="Bullet3">
                <a:extLst>
                  <a:ext uri="{FF2B5EF4-FFF2-40B4-BE49-F238E27FC236}">
                    <a16:creationId xmlns:a16="http://schemas.microsoft.com/office/drawing/2014/main" id="{C4E8810B-B451-24A2-2A66-5F68DA9CF3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6757" y="3331658"/>
                <a:ext cx="2395298" cy="875960"/>
              </a:xfrm>
              <a:prstGeom prst="rect">
                <a:avLst/>
              </a:prstGeom>
              <a:noFill/>
            </p:spPr>
            <p:txBody>
              <a:bodyPr wrap="square" anchor="b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>
                    <a:solidFill>
                      <a:srgbClr val="FFFFFF"/>
                    </a:solidFill>
                    <a:cs typeface="+mn-ea"/>
                    <a:sym typeface="+mn-lt"/>
                  </a:rPr>
                  <a:t>政策法规需求</a:t>
                </a:r>
                <a:endParaRPr lang="en-US" dirty="0"/>
              </a:p>
            </p:txBody>
          </p:sp>
          <p:sp>
            <p:nvSpPr>
              <p:cNvPr id="37" name="Icon3">
                <a:extLst>
                  <a:ext uri="{FF2B5EF4-FFF2-40B4-BE49-F238E27FC236}">
                    <a16:creationId xmlns:a16="http://schemas.microsoft.com/office/drawing/2014/main" id="{2CA9C162-AE1E-18E3-40B9-D03E67109002}"/>
                  </a:ext>
                </a:extLst>
              </p:cNvPr>
              <p:cNvSpPr/>
              <p:nvPr/>
            </p:nvSpPr>
            <p:spPr bwMode="auto">
              <a:xfrm>
                <a:off x="7366590" y="2736770"/>
                <a:ext cx="215629" cy="399910"/>
              </a:xfrm>
              <a:custGeom>
                <a:avLst/>
                <a:gdLst>
                  <a:gd name="connsiteX0" fmla="*/ 163561 w 327141"/>
                  <a:gd name="connsiteY0" fmla="*/ 420032 h 606722"/>
                  <a:gd name="connsiteX1" fmla="*/ 140237 w 327141"/>
                  <a:gd name="connsiteY1" fmla="*/ 443409 h 606722"/>
                  <a:gd name="connsiteX2" fmla="*/ 163561 w 327141"/>
                  <a:gd name="connsiteY2" fmla="*/ 466698 h 606722"/>
                  <a:gd name="connsiteX3" fmla="*/ 186975 w 327141"/>
                  <a:gd name="connsiteY3" fmla="*/ 443409 h 606722"/>
                  <a:gd name="connsiteX4" fmla="*/ 163561 w 327141"/>
                  <a:gd name="connsiteY4" fmla="*/ 420032 h 606722"/>
                  <a:gd name="connsiteX5" fmla="*/ 140237 w 327141"/>
                  <a:gd name="connsiteY5" fmla="*/ 178883 h 606722"/>
                  <a:gd name="connsiteX6" fmla="*/ 186975 w 327141"/>
                  <a:gd name="connsiteY6" fmla="*/ 178883 h 606722"/>
                  <a:gd name="connsiteX7" fmla="*/ 186975 w 327141"/>
                  <a:gd name="connsiteY7" fmla="*/ 377367 h 606722"/>
                  <a:gd name="connsiteX8" fmla="*/ 233712 w 327141"/>
                  <a:gd name="connsiteY8" fmla="*/ 443409 h 606722"/>
                  <a:gd name="connsiteX9" fmla="*/ 163561 w 327141"/>
                  <a:gd name="connsiteY9" fmla="*/ 513363 h 606722"/>
                  <a:gd name="connsiteX10" fmla="*/ 93499 w 327141"/>
                  <a:gd name="connsiteY10" fmla="*/ 443409 h 606722"/>
                  <a:gd name="connsiteX11" fmla="*/ 140237 w 327141"/>
                  <a:gd name="connsiteY11" fmla="*/ 377367 h 606722"/>
                  <a:gd name="connsiteX12" fmla="*/ 163571 w 327141"/>
                  <a:gd name="connsiteY12" fmla="*/ 46657 h 606722"/>
                  <a:gd name="connsiteX13" fmla="*/ 93533 w 327141"/>
                  <a:gd name="connsiteY13" fmla="*/ 116688 h 606722"/>
                  <a:gd name="connsiteX14" fmla="*/ 93533 w 327141"/>
                  <a:gd name="connsiteY14" fmla="*/ 349441 h 606722"/>
                  <a:gd name="connsiteX15" fmla="*/ 85701 w 327141"/>
                  <a:gd name="connsiteY15" fmla="*/ 356373 h 606722"/>
                  <a:gd name="connsiteX16" fmla="*/ 46811 w 327141"/>
                  <a:gd name="connsiteY16" fmla="*/ 443377 h 606722"/>
                  <a:gd name="connsiteX17" fmla="*/ 163571 w 327141"/>
                  <a:gd name="connsiteY17" fmla="*/ 560065 h 606722"/>
                  <a:gd name="connsiteX18" fmla="*/ 280420 w 327141"/>
                  <a:gd name="connsiteY18" fmla="*/ 443377 h 606722"/>
                  <a:gd name="connsiteX19" fmla="*/ 241440 w 327141"/>
                  <a:gd name="connsiteY19" fmla="*/ 356373 h 606722"/>
                  <a:gd name="connsiteX20" fmla="*/ 233698 w 327141"/>
                  <a:gd name="connsiteY20" fmla="*/ 349441 h 606722"/>
                  <a:gd name="connsiteX21" fmla="*/ 233698 w 327141"/>
                  <a:gd name="connsiteY21" fmla="*/ 116688 h 606722"/>
                  <a:gd name="connsiteX22" fmla="*/ 163571 w 327141"/>
                  <a:gd name="connsiteY22" fmla="*/ 46657 h 606722"/>
                  <a:gd name="connsiteX23" fmla="*/ 163571 w 327141"/>
                  <a:gd name="connsiteY23" fmla="*/ 0 h 606722"/>
                  <a:gd name="connsiteX24" fmla="*/ 280420 w 327141"/>
                  <a:gd name="connsiteY24" fmla="*/ 116688 h 606722"/>
                  <a:gd name="connsiteX25" fmla="*/ 280420 w 327141"/>
                  <a:gd name="connsiteY25" fmla="*/ 329089 h 606722"/>
                  <a:gd name="connsiteX26" fmla="*/ 327141 w 327141"/>
                  <a:gd name="connsiteY26" fmla="*/ 443377 h 606722"/>
                  <a:gd name="connsiteX27" fmla="*/ 163571 w 327141"/>
                  <a:gd name="connsiteY27" fmla="*/ 606722 h 606722"/>
                  <a:gd name="connsiteX28" fmla="*/ 0 w 327141"/>
                  <a:gd name="connsiteY28" fmla="*/ 443377 h 606722"/>
                  <a:gd name="connsiteX29" fmla="*/ 46811 w 327141"/>
                  <a:gd name="connsiteY29" fmla="*/ 329089 h 606722"/>
                  <a:gd name="connsiteX30" fmla="*/ 46811 w 327141"/>
                  <a:gd name="connsiteY30" fmla="*/ 116688 h 606722"/>
                  <a:gd name="connsiteX31" fmla="*/ 163571 w 327141"/>
                  <a:gd name="connsiteY31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27141" h="606722">
                    <a:moveTo>
                      <a:pt x="163561" y="420032"/>
                    </a:moveTo>
                    <a:cubicBezTo>
                      <a:pt x="150742" y="420032"/>
                      <a:pt x="140237" y="430521"/>
                      <a:pt x="140237" y="443409"/>
                    </a:cubicBezTo>
                    <a:cubicBezTo>
                      <a:pt x="140237" y="456209"/>
                      <a:pt x="150742" y="466698"/>
                      <a:pt x="163561" y="466698"/>
                    </a:cubicBezTo>
                    <a:cubicBezTo>
                      <a:pt x="176470" y="466698"/>
                      <a:pt x="186975" y="456209"/>
                      <a:pt x="186975" y="443409"/>
                    </a:cubicBezTo>
                    <a:cubicBezTo>
                      <a:pt x="186975" y="430521"/>
                      <a:pt x="176470" y="420032"/>
                      <a:pt x="163561" y="420032"/>
                    </a:cubicBezTo>
                    <a:close/>
                    <a:moveTo>
                      <a:pt x="140237" y="178883"/>
                    </a:moveTo>
                    <a:lnTo>
                      <a:pt x="186975" y="178883"/>
                    </a:lnTo>
                    <a:lnTo>
                      <a:pt x="186975" y="377367"/>
                    </a:lnTo>
                    <a:cubicBezTo>
                      <a:pt x="214216" y="387055"/>
                      <a:pt x="233712" y="412921"/>
                      <a:pt x="233712" y="443409"/>
                    </a:cubicBezTo>
                    <a:cubicBezTo>
                      <a:pt x="233712" y="481986"/>
                      <a:pt x="202287" y="513363"/>
                      <a:pt x="163561" y="513363"/>
                    </a:cubicBezTo>
                    <a:cubicBezTo>
                      <a:pt x="124925" y="513363"/>
                      <a:pt x="93499" y="481986"/>
                      <a:pt x="93499" y="443409"/>
                    </a:cubicBezTo>
                    <a:cubicBezTo>
                      <a:pt x="93499" y="412921"/>
                      <a:pt x="112996" y="387055"/>
                      <a:pt x="140237" y="377367"/>
                    </a:cubicBezTo>
                    <a:close/>
                    <a:moveTo>
                      <a:pt x="163571" y="46657"/>
                    </a:moveTo>
                    <a:cubicBezTo>
                      <a:pt x="124947" y="46657"/>
                      <a:pt x="93533" y="78029"/>
                      <a:pt x="93533" y="116688"/>
                    </a:cubicBezTo>
                    <a:lnTo>
                      <a:pt x="93533" y="349441"/>
                    </a:lnTo>
                    <a:lnTo>
                      <a:pt x="85701" y="356373"/>
                    </a:lnTo>
                    <a:cubicBezTo>
                      <a:pt x="60961" y="378501"/>
                      <a:pt x="46811" y="410228"/>
                      <a:pt x="46811" y="443377"/>
                    </a:cubicBezTo>
                    <a:cubicBezTo>
                      <a:pt x="46811" y="507720"/>
                      <a:pt x="99139" y="560065"/>
                      <a:pt x="163571" y="560065"/>
                    </a:cubicBezTo>
                    <a:cubicBezTo>
                      <a:pt x="228002" y="560065"/>
                      <a:pt x="280420" y="507720"/>
                      <a:pt x="280420" y="443377"/>
                    </a:cubicBezTo>
                    <a:cubicBezTo>
                      <a:pt x="280420" y="410228"/>
                      <a:pt x="266270" y="378501"/>
                      <a:pt x="241440" y="356373"/>
                    </a:cubicBezTo>
                    <a:lnTo>
                      <a:pt x="233698" y="349441"/>
                    </a:lnTo>
                    <a:lnTo>
                      <a:pt x="233698" y="116688"/>
                    </a:lnTo>
                    <a:cubicBezTo>
                      <a:pt x="233698" y="78029"/>
                      <a:pt x="202283" y="46657"/>
                      <a:pt x="163571" y="46657"/>
                    </a:cubicBezTo>
                    <a:close/>
                    <a:moveTo>
                      <a:pt x="163571" y="0"/>
                    </a:moveTo>
                    <a:cubicBezTo>
                      <a:pt x="228002" y="0"/>
                      <a:pt x="280420" y="52345"/>
                      <a:pt x="280420" y="116688"/>
                    </a:cubicBezTo>
                    <a:lnTo>
                      <a:pt x="280420" y="329089"/>
                    </a:lnTo>
                    <a:cubicBezTo>
                      <a:pt x="310232" y="359483"/>
                      <a:pt x="327141" y="400541"/>
                      <a:pt x="327141" y="443377"/>
                    </a:cubicBezTo>
                    <a:cubicBezTo>
                      <a:pt x="327141" y="533403"/>
                      <a:pt x="253810" y="606722"/>
                      <a:pt x="163571" y="606722"/>
                    </a:cubicBezTo>
                    <a:cubicBezTo>
                      <a:pt x="73420" y="606722"/>
                      <a:pt x="0" y="533403"/>
                      <a:pt x="0" y="443377"/>
                    </a:cubicBezTo>
                    <a:cubicBezTo>
                      <a:pt x="0" y="400541"/>
                      <a:pt x="16909" y="359483"/>
                      <a:pt x="46811" y="329089"/>
                    </a:cubicBezTo>
                    <a:lnTo>
                      <a:pt x="46811" y="116688"/>
                    </a:lnTo>
                    <a:cubicBezTo>
                      <a:pt x="46811" y="52345"/>
                      <a:pt x="99139" y="0"/>
                      <a:pt x="16357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5F3FB28-396A-8A39-4379-F309C42D5793}"/>
                </a:ext>
              </a:extLst>
            </p:cNvPr>
            <p:cNvGrpSpPr/>
            <p:nvPr/>
          </p:nvGrpSpPr>
          <p:grpSpPr>
            <a:xfrm>
              <a:off x="8968926" y="2410312"/>
              <a:ext cx="2549974" cy="2939610"/>
              <a:chOff x="8968926" y="2410312"/>
              <a:chExt cx="2549974" cy="2939610"/>
            </a:xfrm>
          </p:grpSpPr>
          <p:sp>
            <p:nvSpPr>
              <p:cNvPr id="8" name="ComponentBackground4">
                <a:extLst>
                  <a:ext uri="{FF2B5EF4-FFF2-40B4-BE49-F238E27FC236}">
                    <a16:creationId xmlns:a16="http://schemas.microsoft.com/office/drawing/2014/main" id="{D07DE294-EB45-3BF8-3CA2-CA29CAA4FFB4}"/>
                  </a:ext>
                </a:extLst>
              </p:cNvPr>
              <p:cNvSpPr/>
              <p:nvPr/>
            </p:nvSpPr>
            <p:spPr>
              <a:xfrm>
                <a:off x="8968926" y="2410312"/>
                <a:ext cx="2549974" cy="2939610"/>
              </a:xfrm>
              <a:prstGeom prst="roundRect">
                <a:avLst>
                  <a:gd name="adj" fmla="val 3000"/>
                </a:avLst>
              </a:prstGeom>
              <a:gradFill flip="none" rotWithShape="1"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50000">
                    <a:schemeClr val="tx2"/>
                  </a:gs>
                </a:gsLst>
                <a:lin ang="2700000" scaled="0"/>
                <a:tileRect/>
              </a:gradFill>
            </p:spPr>
            <p:txBody>
              <a:bodyPr vert="eaVert" wrap="none" lIns="91440" tIns="45720" rIns="91440" bIns="45720" rtlCol="0" anchor="ctr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endParaRPr kumimoji="1" lang="zh-CN" altLang="en-US" sz="3200" b="1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" name="Text4">
                <a:extLst>
                  <a:ext uri="{FF2B5EF4-FFF2-40B4-BE49-F238E27FC236}">
                    <a16:creationId xmlns:a16="http://schemas.microsoft.com/office/drawing/2014/main" id="{ADB064DA-88BF-FA3A-DA47-D3EF9D6C47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262" y="4207614"/>
                <a:ext cx="2395298" cy="921349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r>
                  <a:rPr lang="zh-CN" altLang="en-US" sz="1200" dirty="0" err="1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提升生活质量与经济效益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Bullet4">
                <a:extLst>
                  <a:ext uri="{FF2B5EF4-FFF2-40B4-BE49-F238E27FC236}">
                    <a16:creationId xmlns:a16="http://schemas.microsoft.com/office/drawing/2014/main" id="{1F3CFA99-AA59-EFE6-5760-4ECC1F6116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263" y="3331658"/>
                <a:ext cx="2395298" cy="875960"/>
              </a:xfrm>
              <a:prstGeom prst="rect">
                <a:avLst/>
              </a:prstGeom>
              <a:noFill/>
            </p:spPr>
            <p:txBody>
              <a:bodyPr wrap="square" anchor="b">
                <a:normAutofit/>
              </a:bodyPr>
              <a:lstStyle>
                <a:defPPr>
                  <a:defRPr lang="zh-CN"/>
                </a:defPPr>
                <a:lvl1pPr marR="0" lvl="0" indent="0" defTabSz="913765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 kumimoji="0" sz="2000" b="1" i="0" u="none" strike="noStrike" cap="none" spc="0" normalizeH="0" baseline="0">
                    <a:ln>
                      <a:noFill/>
                    </a:ln>
                    <a:effectLst/>
                    <a:uLnTx/>
                    <a:uFillTx/>
                  </a:defRPr>
                </a:lvl1pPr>
              </a:lstStyle>
              <a:p>
                <a:r>
                  <a:rPr lang="zh-CN" altLang="en-US" sz="1800" dirty="0">
                    <a:solidFill>
                      <a:schemeClr val="accent1">
                        <a:lumMod val="50000"/>
                      </a:schemeClr>
                    </a:solidFill>
                    <a:cs typeface="+mn-ea"/>
                    <a:sym typeface="+mn-lt"/>
                  </a:rPr>
                  <a:t>社会经济效益</a:t>
                </a:r>
                <a:endParaRPr 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Icon4">
                <a:extLst>
                  <a:ext uri="{FF2B5EF4-FFF2-40B4-BE49-F238E27FC236}">
                    <a16:creationId xmlns:a16="http://schemas.microsoft.com/office/drawing/2014/main" id="{45789E14-9DCE-6890-B54D-5CC35F701A54}"/>
                  </a:ext>
                </a:extLst>
              </p:cNvPr>
              <p:cNvSpPr/>
              <p:nvPr/>
            </p:nvSpPr>
            <p:spPr bwMode="auto">
              <a:xfrm>
                <a:off x="10154372" y="2761888"/>
                <a:ext cx="179081" cy="403392"/>
              </a:xfrm>
              <a:custGeom>
                <a:avLst/>
                <a:gdLst>
                  <a:gd name="connsiteX0" fmla="*/ 156667 w 269348"/>
                  <a:gd name="connsiteY0" fmla="*/ 472295 h 606722"/>
                  <a:gd name="connsiteX1" fmla="*/ 175425 w 269348"/>
                  <a:gd name="connsiteY1" fmla="*/ 472295 h 606722"/>
                  <a:gd name="connsiteX2" fmla="*/ 134709 w 269348"/>
                  <a:gd name="connsiteY2" fmla="*/ 512870 h 606722"/>
                  <a:gd name="connsiteX3" fmla="*/ 134709 w 269348"/>
                  <a:gd name="connsiteY3" fmla="*/ 494136 h 606722"/>
                  <a:gd name="connsiteX4" fmla="*/ 156667 w 269348"/>
                  <a:gd name="connsiteY4" fmla="*/ 472295 h 606722"/>
                  <a:gd name="connsiteX5" fmla="*/ 134709 w 269348"/>
                  <a:gd name="connsiteY5" fmla="*/ 431578 h 606722"/>
                  <a:gd name="connsiteX6" fmla="*/ 134709 w 269348"/>
                  <a:gd name="connsiteY6" fmla="*/ 450336 h 606722"/>
                  <a:gd name="connsiteX7" fmla="*/ 112792 w 269348"/>
                  <a:gd name="connsiteY7" fmla="*/ 472294 h 606722"/>
                  <a:gd name="connsiteX8" fmla="*/ 93993 w 269348"/>
                  <a:gd name="connsiteY8" fmla="*/ 472294 h 606722"/>
                  <a:gd name="connsiteX9" fmla="*/ 134709 w 269348"/>
                  <a:gd name="connsiteY9" fmla="*/ 431578 h 606722"/>
                  <a:gd name="connsiteX10" fmla="*/ 134700 w 269348"/>
                  <a:gd name="connsiteY10" fmla="*/ 394038 h 606722"/>
                  <a:gd name="connsiteX11" fmla="*/ 213037 w 269348"/>
                  <a:gd name="connsiteY11" fmla="*/ 472269 h 606722"/>
                  <a:gd name="connsiteX12" fmla="*/ 194254 w 269348"/>
                  <a:gd name="connsiteY12" fmla="*/ 472269 h 606722"/>
                  <a:gd name="connsiteX13" fmla="*/ 134700 w 269348"/>
                  <a:gd name="connsiteY13" fmla="*/ 412796 h 606722"/>
                  <a:gd name="connsiteX14" fmla="*/ 75235 w 269348"/>
                  <a:gd name="connsiteY14" fmla="*/ 472269 h 606722"/>
                  <a:gd name="connsiteX15" fmla="*/ 134700 w 269348"/>
                  <a:gd name="connsiteY15" fmla="*/ 531653 h 606722"/>
                  <a:gd name="connsiteX16" fmla="*/ 187755 w 269348"/>
                  <a:gd name="connsiteY16" fmla="*/ 499205 h 606722"/>
                  <a:gd name="connsiteX17" fmla="*/ 204491 w 269348"/>
                  <a:gd name="connsiteY17" fmla="*/ 507740 h 606722"/>
                  <a:gd name="connsiteX18" fmla="*/ 134700 w 269348"/>
                  <a:gd name="connsiteY18" fmla="*/ 550411 h 606722"/>
                  <a:gd name="connsiteX19" fmla="*/ 56452 w 269348"/>
                  <a:gd name="connsiteY19" fmla="*/ 472269 h 606722"/>
                  <a:gd name="connsiteX20" fmla="*/ 134700 w 269348"/>
                  <a:gd name="connsiteY20" fmla="*/ 394038 h 606722"/>
                  <a:gd name="connsiteX21" fmla="*/ 125324 w 269348"/>
                  <a:gd name="connsiteY21" fmla="*/ 115727 h 606722"/>
                  <a:gd name="connsiteX22" fmla="*/ 144094 w 269348"/>
                  <a:gd name="connsiteY22" fmla="*/ 115727 h 606722"/>
                  <a:gd name="connsiteX23" fmla="*/ 144094 w 269348"/>
                  <a:gd name="connsiteY23" fmla="*/ 372091 h 606722"/>
                  <a:gd name="connsiteX24" fmla="*/ 125324 w 269348"/>
                  <a:gd name="connsiteY24" fmla="*/ 372091 h 606722"/>
                  <a:gd name="connsiteX25" fmla="*/ 125324 w 269348"/>
                  <a:gd name="connsiteY25" fmla="*/ 46926 h 606722"/>
                  <a:gd name="connsiteX26" fmla="*/ 144094 w 269348"/>
                  <a:gd name="connsiteY26" fmla="*/ 46926 h 606722"/>
                  <a:gd name="connsiteX27" fmla="*/ 144094 w 269348"/>
                  <a:gd name="connsiteY27" fmla="*/ 90677 h 606722"/>
                  <a:gd name="connsiteX28" fmla="*/ 125324 w 269348"/>
                  <a:gd name="connsiteY28" fmla="*/ 90677 h 606722"/>
                  <a:gd name="connsiteX29" fmla="*/ 206757 w 269348"/>
                  <a:gd name="connsiteY29" fmla="*/ 12561 h 606722"/>
                  <a:gd name="connsiteX30" fmla="*/ 266244 w 269348"/>
                  <a:gd name="connsiteY30" fmla="*/ 12561 h 606722"/>
                  <a:gd name="connsiteX31" fmla="*/ 266244 w 269348"/>
                  <a:gd name="connsiteY31" fmla="*/ 31313 h 606722"/>
                  <a:gd name="connsiteX32" fmla="*/ 225547 w 269348"/>
                  <a:gd name="connsiteY32" fmla="*/ 31313 h 606722"/>
                  <a:gd name="connsiteX33" fmla="*/ 225547 w 269348"/>
                  <a:gd name="connsiteY33" fmla="*/ 81347 h 606722"/>
                  <a:gd name="connsiteX34" fmla="*/ 266244 w 269348"/>
                  <a:gd name="connsiteY34" fmla="*/ 81347 h 606722"/>
                  <a:gd name="connsiteX35" fmla="*/ 266244 w 269348"/>
                  <a:gd name="connsiteY35" fmla="*/ 100098 h 606722"/>
                  <a:gd name="connsiteX36" fmla="*/ 225547 w 269348"/>
                  <a:gd name="connsiteY36" fmla="*/ 100098 h 606722"/>
                  <a:gd name="connsiteX37" fmla="*/ 225547 w 269348"/>
                  <a:gd name="connsiteY37" fmla="*/ 162663 h 606722"/>
                  <a:gd name="connsiteX38" fmla="*/ 266244 w 269348"/>
                  <a:gd name="connsiteY38" fmla="*/ 162663 h 606722"/>
                  <a:gd name="connsiteX39" fmla="*/ 266244 w 269348"/>
                  <a:gd name="connsiteY39" fmla="*/ 181415 h 606722"/>
                  <a:gd name="connsiteX40" fmla="*/ 225547 w 269348"/>
                  <a:gd name="connsiteY40" fmla="*/ 181415 h 606722"/>
                  <a:gd name="connsiteX41" fmla="*/ 225547 w 269348"/>
                  <a:gd name="connsiteY41" fmla="*/ 231449 h 606722"/>
                  <a:gd name="connsiteX42" fmla="*/ 266244 w 269348"/>
                  <a:gd name="connsiteY42" fmla="*/ 231449 h 606722"/>
                  <a:gd name="connsiteX43" fmla="*/ 266244 w 269348"/>
                  <a:gd name="connsiteY43" fmla="*/ 250201 h 606722"/>
                  <a:gd name="connsiteX44" fmla="*/ 225547 w 269348"/>
                  <a:gd name="connsiteY44" fmla="*/ 250201 h 606722"/>
                  <a:gd name="connsiteX45" fmla="*/ 225547 w 269348"/>
                  <a:gd name="connsiteY45" fmla="*/ 312765 h 606722"/>
                  <a:gd name="connsiteX46" fmla="*/ 266244 w 269348"/>
                  <a:gd name="connsiteY46" fmla="*/ 312765 h 606722"/>
                  <a:gd name="connsiteX47" fmla="*/ 266244 w 269348"/>
                  <a:gd name="connsiteY47" fmla="*/ 331517 h 606722"/>
                  <a:gd name="connsiteX48" fmla="*/ 206757 w 269348"/>
                  <a:gd name="connsiteY48" fmla="*/ 331517 h 606722"/>
                  <a:gd name="connsiteX49" fmla="*/ 81445 w 269348"/>
                  <a:gd name="connsiteY49" fmla="*/ 0 h 606722"/>
                  <a:gd name="connsiteX50" fmla="*/ 187991 w 269348"/>
                  <a:gd name="connsiteY50" fmla="*/ 0 h 606722"/>
                  <a:gd name="connsiteX51" fmla="*/ 187991 w 269348"/>
                  <a:gd name="connsiteY51" fmla="*/ 348819 h 606722"/>
                  <a:gd name="connsiteX52" fmla="*/ 244781 w 269348"/>
                  <a:gd name="connsiteY52" fmla="*/ 394765 h 606722"/>
                  <a:gd name="connsiteX53" fmla="*/ 269348 w 269348"/>
                  <a:gd name="connsiteY53" fmla="*/ 472260 h 606722"/>
                  <a:gd name="connsiteX54" fmla="*/ 134674 w 269348"/>
                  <a:gd name="connsiteY54" fmla="*/ 606722 h 606722"/>
                  <a:gd name="connsiteX55" fmla="*/ 0 w 269348"/>
                  <a:gd name="connsiteY55" fmla="*/ 472260 h 606722"/>
                  <a:gd name="connsiteX56" fmla="*/ 24656 w 269348"/>
                  <a:gd name="connsiteY56" fmla="*/ 394765 h 606722"/>
                  <a:gd name="connsiteX57" fmla="*/ 81445 w 269348"/>
                  <a:gd name="connsiteY57" fmla="*/ 348819 h 606722"/>
                  <a:gd name="connsiteX58" fmla="*/ 81445 w 269348"/>
                  <a:gd name="connsiteY58" fmla="*/ 184496 h 606722"/>
                  <a:gd name="connsiteX59" fmla="*/ 100226 w 269348"/>
                  <a:gd name="connsiteY59" fmla="*/ 184496 h 606722"/>
                  <a:gd name="connsiteX60" fmla="*/ 100226 w 269348"/>
                  <a:gd name="connsiteY60" fmla="*/ 361616 h 606722"/>
                  <a:gd name="connsiteX61" fmla="*/ 94174 w 269348"/>
                  <a:gd name="connsiteY61" fmla="*/ 363927 h 606722"/>
                  <a:gd name="connsiteX62" fmla="*/ 18781 w 269348"/>
                  <a:gd name="connsiteY62" fmla="*/ 472260 h 606722"/>
                  <a:gd name="connsiteX63" fmla="*/ 134674 w 269348"/>
                  <a:gd name="connsiteY63" fmla="*/ 587970 h 606722"/>
                  <a:gd name="connsiteX64" fmla="*/ 250567 w 269348"/>
                  <a:gd name="connsiteY64" fmla="*/ 472260 h 606722"/>
                  <a:gd name="connsiteX65" fmla="*/ 175263 w 269348"/>
                  <a:gd name="connsiteY65" fmla="*/ 363927 h 606722"/>
                  <a:gd name="connsiteX66" fmla="*/ 169121 w 269348"/>
                  <a:gd name="connsiteY66" fmla="*/ 361616 h 606722"/>
                  <a:gd name="connsiteX67" fmla="*/ 169121 w 269348"/>
                  <a:gd name="connsiteY67" fmla="*/ 18752 h 606722"/>
                  <a:gd name="connsiteX68" fmla="*/ 100226 w 269348"/>
                  <a:gd name="connsiteY68" fmla="*/ 18752 h 606722"/>
                  <a:gd name="connsiteX69" fmla="*/ 100226 w 269348"/>
                  <a:gd name="connsiteY69" fmla="*/ 165744 h 606722"/>
                  <a:gd name="connsiteX70" fmla="*/ 81445 w 269348"/>
                  <a:gd name="connsiteY70" fmla="*/ 165744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269348" h="606722">
                    <a:moveTo>
                      <a:pt x="156667" y="472295"/>
                    </a:moveTo>
                    <a:lnTo>
                      <a:pt x="175425" y="472295"/>
                    </a:lnTo>
                    <a:cubicBezTo>
                      <a:pt x="175425" y="494669"/>
                      <a:pt x="157200" y="512870"/>
                      <a:pt x="134709" y="512870"/>
                    </a:cubicBezTo>
                    <a:lnTo>
                      <a:pt x="134709" y="494136"/>
                    </a:lnTo>
                    <a:cubicBezTo>
                      <a:pt x="146799" y="494136"/>
                      <a:pt x="156667" y="484281"/>
                      <a:pt x="156667" y="472295"/>
                    </a:cubicBezTo>
                    <a:close/>
                    <a:moveTo>
                      <a:pt x="134709" y="431578"/>
                    </a:moveTo>
                    <a:lnTo>
                      <a:pt x="134709" y="450336"/>
                    </a:lnTo>
                    <a:cubicBezTo>
                      <a:pt x="122681" y="450336"/>
                      <a:pt x="112792" y="460204"/>
                      <a:pt x="112792" y="472294"/>
                    </a:cubicBezTo>
                    <a:lnTo>
                      <a:pt x="93993" y="472294"/>
                    </a:lnTo>
                    <a:cubicBezTo>
                      <a:pt x="93993" y="449802"/>
                      <a:pt x="112257" y="431578"/>
                      <a:pt x="134709" y="431578"/>
                    </a:cubicBezTo>
                    <a:close/>
                    <a:moveTo>
                      <a:pt x="134700" y="394038"/>
                    </a:moveTo>
                    <a:cubicBezTo>
                      <a:pt x="177874" y="394038"/>
                      <a:pt x="213037" y="429064"/>
                      <a:pt x="213037" y="472269"/>
                    </a:cubicBezTo>
                    <a:lnTo>
                      <a:pt x="194254" y="472269"/>
                    </a:lnTo>
                    <a:cubicBezTo>
                      <a:pt x="194254" y="439465"/>
                      <a:pt x="167548" y="412796"/>
                      <a:pt x="134700" y="412796"/>
                    </a:cubicBezTo>
                    <a:cubicBezTo>
                      <a:pt x="101941" y="412796"/>
                      <a:pt x="75235" y="439465"/>
                      <a:pt x="75235" y="472269"/>
                    </a:cubicBezTo>
                    <a:cubicBezTo>
                      <a:pt x="75235" y="504984"/>
                      <a:pt x="101941" y="531653"/>
                      <a:pt x="134700" y="531653"/>
                    </a:cubicBezTo>
                    <a:cubicBezTo>
                      <a:pt x="157222" y="531653"/>
                      <a:pt x="177518" y="519208"/>
                      <a:pt x="187755" y="499205"/>
                    </a:cubicBezTo>
                    <a:lnTo>
                      <a:pt x="204491" y="507740"/>
                    </a:lnTo>
                    <a:cubicBezTo>
                      <a:pt x="191049" y="534054"/>
                      <a:pt x="164343" y="550411"/>
                      <a:pt x="134700" y="550411"/>
                    </a:cubicBezTo>
                    <a:cubicBezTo>
                      <a:pt x="91525" y="550411"/>
                      <a:pt x="56452" y="515385"/>
                      <a:pt x="56452" y="472269"/>
                    </a:cubicBezTo>
                    <a:cubicBezTo>
                      <a:pt x="56452" y="429064"/>
                      <a:pt x="91525" y="394038"/>
                      <a:pt x="134700" y="394038"/>
                    </a:cubicBezTo>
                    <a:close/>
                    <a:moveTo>
                      <a:pt x="125324" y="115727"/>
                    </a:moveTo>
                    <a:lnTo>
                      <a:pt x="144094" y="115727"/>
                    </a:lnTo>
                    <a:lnTo>
                      <a:pt x="144094" y="372091"/>
                    </a:lnTo>
                    <a:lnTo>
                      <a:pt x="125324" y="372091"/>
                    </a:lnTo>
                    <a:close/>
                    <a:moveTo>
                      <a:pt x="125324" y="46926"/>
                    </a:moveTo>
                    <a:lnTo>
                      <a:pt x="144094" y="46926"/>
                    </a:lnTo>
                    <a:lnTo>
                      <a:pt x="144094" y="90677"/>
                    </a:lnTo>
                    <a:lnTo>
                      <a:pt x="125324" y="90677"/>
                    </a:lnTo>
                    <a:close/>
                    <a:moveTo>
                      <a:pt x="206757" y="12561"/>
                    </a:moveTo>
                    <a:lnTo>
                      <a:pt x="266244" y="12561"/>
                    </a:lnTo>
                    <a:lnTo>
                      <a:pt x="266244" y="31313"/>
                    </a:lnTo>
                    <a:lnTo>
                      <a:pt x="225547" y="31313"/>
                    </a:lnTo>
                    <a:lnTo>
                      <a:pt x="225547" y="81347"/>
                    </a:lnTo>
                    <a:lnTo>
                      <a:pt x="266244" y="81347"/>
                    </a:lnTo>
                    <a:lnTo>
                      <a:pt x="266244" y="100098"/>
                    </a:lnTo>
                    <a:lnTo>
                      <a:pt x="225547" y="100098"/>
                    </a:lnTo>
                    <a:lnTo>
                      <a:pt x="225547" y="162663"/>
                    </a:lnTo>
                    <a:lnTo>
                      <a:pt x="266244" y="162663"/>
                    </a:lnTo>
                    <a:lnTo>
                      <a:pt x="266244" y="181415"/>
                    </a:lnTo>
                    <a:lnTo>
                      <a:pt x="225547" y="181415"/>
                    </a:lnTo>
                    <a:lnTo>
                      <a:pt x="225547" y="231449"/>
                    </a:lnTo>
                    <a:lnTo>
                      <a:pt x="266244" y="231449"/>
                    </a:lnTo>
                    <a:lnTo>
                      <a:pt x="266244" y="250201"/>
                    </a:lnTo>
                    <a:lnTo>
                      <a:pt x="225547" y="250201"/>
                    </a:lnTo>
                    <a:lnTo>
                      <a:pt x="225547" y="312765"/>
                    </a:lnTo>
                    <a:lnTo>
                      <a:pt x="266244" y="312765"/>
                    </a:lnTo>
                    <a:lnTo>
                      <a:pt x="266244" y="331517"/>
                    </a:lnTo>
                    <a:lnTo>
                      <a:pt x="206757" y="331517"/>
                    </a:lnTo>
                    <a:close/>
                    <a:moveTo>
                      <a:pt x="81445" y="0"/>
                    </a:moveTo>
                    <a:lnTo>
                      <a:pt x="187991" y="0"/>
                    </a:lnTo>
                    <a:lnTo>
                      <a:pt x="187991" y="348819"/>
                    </a:lnTo>
                    <a:cubicBezTo>
                      <a:pt x="210779" y="358594"/>
                      <a:pt x="230272" y="374413"/>
                      <a:pt x="244781" y="394765"/>
                    </a:cubicBezTo>
                    <a:cubicBezTo>
                      <a:pt x="260892" y="417516"/>
                      <a:pt x="269348" y="444266"/>
                      <a:pt x="269348" y="472260"/>
                    </a:cubicBezTo>
                    <a:cubicBezTo>
                      <a:pt x="269348" y="546379"/>
                      <a:pt x="208999" y="606722"/>
                      <a:pt x="134674" y="606722"/>
                    </a:cubicBezTo>
                    <a:cubicBezTo>
                      <a:pt x="60438" y="606722"/>
                      <a:pt x="0" y="546379"/>
                      <a:pt x="0" y="472260"/>
                    </a:cubicBezTo>
                    <a:cubicBezTo>
                      <a:pt x="0" y="444266"/>
                      <a:pt x="8545" y="417516"/>
                      <a:pt x="24656" y="394765"/>
                    </a:cubicBezTo>
                    <a:cubicBezTo>
                      <a:pt x="39076" y="374413"/>
                      <a:pt x="58658" y="358594"/>
                      <a:pt x="81445" y="348819"/>
                    </a:cubicBezTo>
                    <a:lnTo>
                      <a:pt x="81445" y="184496"/>
                    </a:lnTo>
                    <a:lnTo>
                      <a:pt x="100226" y="184496"/>
                    </a:lnTo>
                    <a:lnTo>
                      <a:pt x="100226" y="361616"/>
                    </a:lnTo>
                    <a:lnTo>
                      <a:pt x="94174" y="363927"/>
                    </a:lnTo>
                    <a:cubicBezTo>
                      <a:pt x="49045" y="380812"/>
                      <a:pt x="18781" y="424270"/>
                      <a:pt x="18781" y="472260"/>
                    </a:cubicBezTo>
                    <a:cubicBezTo>
                      <a:pt x="18781" y="535981"/>
                      <a:pt x="70764" y="587970"/>
                      <a:pt x="134674" y="587970"/>
                    </a:cubicBezTo>
                    <a:cubicBezTo>
                      <a:pt x="198584" y="587970"/>
                      <a:pt x="250567" y="535981"/>
                      <a:pt x="250567" y="472260"/>
                    </a:cubicBezTo>
                    <a:cubicBezTo>
                      <a:pt x="250567" y="424270"/>
                      <a:pt x="220303" y="380812"/>
                      <a:pt x="175263" y="363927"/>
                    </a:cubicBezTo>
                    <a:lnTo>
                      <a:pt x="169121" y="361616"/>
                    </a:lnTo>
                    <a:lnTo>
                      <a:pt x="169121" y="18752"/>
                    </a:lnTo>
                    <a:lnTo>
                      <a:pt x="100226" y="18752"/>
                    </a:lnTo>
                    <a:lnTo>
                      <a:pt x="100226" y="165744"/>
                    </a:lnTo>
                    <a:lnTo>
                      <a:pt x="81445" y="165744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Picture 5">
            <a:extLst>
              <a:ext uri="{FF2B5EF4-FFF2-40B4-BE49-F238E27FC236}">
                <a16:creationId xmlns:a16="http://schemas.microsoft.com/office/drawing/2014/main" id="{60A1DF66-A5DC-C5F7-E044-9457949BA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项目的技术手段</a:t>
            </a:r>
            <a:endParaRPr lang="en-US" dirty="0"/>
          </a:p>
        </p:txBody>
      </p:sp>
      <p:grpSp>
        <p:nvGrpSpPr>
          <p:cNvPr id="33" name="3389ca0e-54a0-423b-be57-9cfe4a4acd71.source.3.zh-Hans.pptx">
            <a:extLst>
              <a:ext uri="{FF2B5EF4-FFF2-40B4-BE49-F238E27FC236}">
                <a16:creationId xmlns:a16="http://schemas.microsoft.com/office/drawing/2014/main" id="{DEE4B678-0BF1-5CCB-5AE7-84405781B2F8}"/>
              </a:ext>
            </a:extLst>
          </p:cNvPr>
          <p:cNvGrpSpPr/>
          <p:nvPr/>
        </p:nvGrpSpPr>
        <p:grpSpPr>
          <a:xfrm>
            <a:off x="660400" y="1130301"/>
            <a:ext cx="10730352" cy="4481876"/>
            <a:chOff x="660400" y="1130301"/>
            <a:chExt cx="10730352" cy="4481876"/>
          </a:xfrm>
        </p:grpSpPr>
        <p:grpSp>
          <p:nvGrpSpPr>
            <p:cNvPr id="34" name="组合 1">
              <a:extLst>
                <a:ext uri="{FF2B5EF4-FFF2-40B4-BE49-F238E27FC236}">
                  <a16:creationId xmlns:a16="http://schemas.microsoft.com/office/drawing/2014/main" id="{62015AFA-7C4A-3166-C5D5-362ECFC3A307}"/>
                </a:ext>
              </a:extLst>
            </p:cNvPr>
            <p:cNvGrpSpPr/>
            <p:nvPr/>
          </p:nvGrpSpPr>
          <p:grpSpPr>
            <a:xfrm>
              <a:off x="801248" y="2258097"/>
              <a:ext cx="10589504" cy="3354080"/>
              <a:chOff x="801248" y="2258097"/>
              <a:chExt cx="10589504" cy="3354080"/>
            </a:xfrm>
          </p:grpSpPr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9C514C81-FA8F-498E-BC9C-E14A7883D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14167" y="3520060"/>
                <a:ext cx="1226274" cy="967936"/>
              </a:xfrm>
              <a:prstGeom prst="line">
                <a:avLst/>
              </a:prstGeom>
              <a:ln w="3175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3CD5BFEF-FD10-4C8F-A6A0-E24646F67D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9572" y="3000340"/>
                <a:ext cx="2931262" cy="1487654"/>
              </a:xfrm>
              <a:prstGeom prst="line">
                <a:avLst/>
              </a:prstGeom>
              <a:ln w="3175">
                <a:solidFill>
                  <a:schemeClr val="tx2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3CD27F4A-34DF-DA9D-4828-169A3EEFBC6E}"/>
                  </a:ext>
                </a:extLst>
              </p:cNvPr>
              <p:cNvGrpSpPr/>
              <p:nvPr/>
            </p:nvGrpSpPr>
            <p:grpSpPr>
              <a:xfrm>
                <a:off x="801248" y="2358250"/>
                <a:ext cx="4579915" cy="1335598"/>
                <a:chOff x="801248" y="2358250"/>
                <a:chExt cx="4579915" cy="1335598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F9A9DC88-FE9B-4855-A7C6-092BAED26C03}"/>
                    </a:ext>
                  </a:extLst>
                </p:cNvPr>
                <p:cNvGrpSpPr/>
                <p:nvPr/>
              </p:nvGrpSpPr>
              <p:grpSpPr>
                <a:xfrm>
                  <a:off x="801248" y="2507140"/>
                  <a:ext cx="1186708" cy="1186708"/>
                  <a:chOff x="991741" y="1403868"/>
                  <a:chExt cx="1206795" cy="1206795"/>
                </a:xfrm>
              </p:grpSpPr>
              <p:sp>
                <p:nvSpPr>
                  <p:cNvPr id="17" name="椭圆 16">
                    <a:extLst>
                      <a:ext uri="{FF2B5EF4-FFF2-40B4-BE49-F238E27FC236}">
                        <a16:creationId xmlns:a16="http://schemas.microsoft.com/office/drawing/2014/main" id="{A1C57AE8-4597-4DD3-8022-9956A369FCE2}"/>
                      </a:ext>
                    </a:extLst>
                  </p:cNvPr>
                  <p:cNvSpPr/>
                  <p:nvPr/>
                </p:nvSpPr>
                <p:spPr>
                  <a:xfrm>
                    <a:off x="991741" y="1403868"/>
                    <a:ext cx="1206795" cy="1206795"/>
                  </a:xfrm>
                  <a:prstGeom prst="ellipse">
                    <a:avLst/>
                  </a:prstGeom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8" name="椭圆 17">
                    <a:extLst>
                      <a:ext uri="{FF2B5EF4-FFF2-40B4-BE49-F238E27FC236}">
                        <a16:creationId xmlns:a16="http://schemas.microsoft.com/office/drawing/2014/main" id="{DE4F6C62-1BF5-4E57-864E-F5856157E217}"/>
                      </a:ext>
                    </a:extLst>
                  </p:cNvPr>
                  <p:cNvSpPr/>
                  <p:nvPr/>
                </p:nvSpPr>
                <p:spPr>
                  <a:xfrm>
                    <a:off x="1093589" y="1505716"/>
                    <a:ext cx="1003098" cy="1003098"/>
                  </a:xfrm>
                  <a:prstGeom prst="ellipse">
                    <a:avLst/>
                  </a:prstGeom>
                  <a:solidFill>
                    <a:schemeClr val="accent1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19" name="椭圆 18">
                    <a:extLst>
                      <a:ext uri="{FF2B5EF4-FFF2-40B4-BE49-F238E27FC236}">
                        <a16:creationId xmlns:a16="http://schemas.microsoft.com/office/drawing/2014/main" id="{B2A1B8DD-E842-492D-A995-37D3745581FB}"/>
                      </a:ext>
                    </a:extLst>
                  </p:cNvPr>
                  <p:cNvSpPr/>
                  <p:nvPr/>
                </p:nvSpPr>
                <p:spPr>
                  <a:xfrm>
                    <a:off x="1210634" y="1622761"/>
                    <a:ext cx="769009" cy="769009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 dirty="0"/>
                  </a:p>
                </p:txBody>
              </p:sp>
              <p:sp>
                <p:nvSpPr>
                  <p:cNvPr id="20" name="Icon1">
                    <a:extLst>
                      <a:ext uri="{FF2B5EF4-FFF2-40B4-BE49-F238E27FC236}">
                        <a16:creationId xmlns:a16="http://schemas.microsoft.com/office/drawing/2014/main" id="{1680B50C-66FF-447B-971B-9972AE0956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405394" y="1816739"/>
                    <a:ext cx="379489" cy="381053"/>
                  </a:xfrm>
                  <a:custGeom>
                    <a:avLst/>
                    <a:gdLst>
                      <a:gd name="connsiteX0" fmla="*/ 353010 w 401970"/>
                      <a:gd name="connsiteY0" fmla="*/ 334988 h 403627"/>
                      <a:gd name="connsiteX1" fmla="*/ 365960 w 401970"/>
                      <a:gd name="connsiteY1" fmla="*/ 338830 h 403627"/>
                      <a:gd name="connsiteX2" fmla="*/ 400361 w 401970"/>
                      <a:gd name="connsiteY2" fmla="*/ 390148 h 403627"/>
                      <a:gd name="connsiteX3" fmla="*/ 400836 w 401970"/>
                      <a:gd name="connsiteY3" fmla="*/ 399687 h 403627"/>
                      <a:gd name="connsiteX4" fmla="*/ 392937 w 401970"/>
                      <a:gd name="connsiteY4" fmla="*/ 403614 h 403627"/>
                      <a:gd name="connsiteX5" fmla="*/ 9039 w 401970"/>
                      <a:gd name="connsiteY5" fmla="*/ 403614 h 403627"/>
                      <a:gd name="connsiteX6" fmla="*/ 1614 w 401970"/>
                      <a:gd name="connsiteY6" fmla="*/ 389673 h 403627"/>
                      <a:gd name="connsiteX7" fmla="*/ 32951 w 401970"/>
                      <a:gd name="connsiteY7" fmla="*/ 342930 h 403627"/>
                      <a:gd name="connsiteX8" fmla="*/ 45426 w 401970"/>
                      <a:gd name="connsiteY8" fmla="*/ 340427 h 403627"/>
                      <a:gd name="connsiteX9" fmla="*/ 47800 w 401970"/>
                      <a:gd name="connsiteY9" fmla="*/ 352900 h 403627"/>
                      <a:gd name="connsiteX10" fmla="*/ 25786 w 401970"/>
                      <a:gd name="connsiteY10" fmla="*/ 385703 h 403627"/>
                      <a:gd name="connsiteX11" fmla="*/ 376146 w 401970"/>
                      <a:gd name="connsiteY11" fmla="*/ 385703 h 403627"/>
                      <a:gd name="connsiteX12" fmla="*/ 350982 w 401970"/>
                      <a:gd name="connsiteY12" fmla="*/ 348368 h 403627"/>
                      <a:gd name="connsiteX13" fmla="*/ 353010 w 401970"/>
                      <a:gd name="connsiteY13" fmla="*/ 334988 h 403627"/>
                      <a:gd name="connsiteX14" fmla="*/ 353485 w 401970"/>
                      <a:gd name="connsiteY14" fmla="*/ 264895 h 403627"/>
                      <a:gd name="connsiteX15" fmla="*/ 365960 w 401970"/>
                      <a:gd name="connsiteY15" fmla="*/ 267269 h 403627"/>
                      <a:gd name="connsiteX16" fmla="*/ 400361 w 401970"/>
                      <a:gd name="connsiteY16" fmla="*/ 318630 h 403627"/>
                      <a:gd name="connsiteX17" fmla="*/ 400836 w 401970"/>
                      <a:gd name="connsiteY17" fmla="*/ 328169 h 403627"/>
                      <a:gd name="connsiteX18" fmla="*/ 392937 w 401970"/>
                      <a:gd name="connsiteY18" fmla="*/ 333003 h 403627"/>
                      <a:gd name="connsiteX19" fmla="*/ 9039 w 401970"/>
                      <a:gd name="connsiteY19" fmla="*/ 333003 h 403627"/>
                      <a:gd name="connsiteX20" fmla="*/ 1614 w 401970"/>
                      <a:gd name="connsiteY20" fmla="*/ 319105 h 403627"/>
                      <a:gd name="connsiteX21" fmla="*/ 35973 w 401970"/>
                      <a:gd name="connsiteY21" fmla="*/ 267787 h 403627"/>
                      <a:gd name="connsiteX22" fmla="*/ 47584 w 401970"/>
                      <a:gd name="connsiteY22" fmla="*/ 266017 h 403627"/>
                      <a:gd name="connsiteX23" fmla="*/ 50951 w 401970"/>
                      <a:gd name="connsiteY23" fmla="*/ 277282 h 403627"/>
                      <a:gd name="connsiteX24" fmla="*/ 25786 w 401970"/>
                      <a:gd name="connsiteY24" fmla="*/ 314616 h 403627"/>
                      <a:gd name="connsiteX25" fmla="*/ 376146 w 401970"/>
                      <a:gd name="connsiteY25" fmla="*/ 314616 h 403627"/>
                      <a:gd name="connsiteX26" fmla="*/ 350982 w 401970"/>
                      <a:gd name="connsiteY26" fmla="*/ 277282 h 403627"/>
                      <a:gd name="connsiteX27" fmla="*/ 353485 w 401970"/>
                      <a:gd name="connsiteY27" fmla="*/ 264895 h 403627"/>
                      <a:gd name="connsiteX28" fmla="*/ 259883 w 401970"/>
                      <a:gd name="connsiteY28" fmla="*/ 158891 h 403627"/>
                      <a:gd name="connsiteX29" fmla="*/ 277653 w 401970"/>
                      <a:gd name="connsiteY29" fmla="*/ 158891 h 403627"/>
                      <a:gd name="connsiteX30" fmla="*/ 277490 w 401970"/>
                      <a:gd name="connsiteY30" fmla="*/ 159232 h 403627"/>
                      <a:gd name="connsiteX31" fmla="*/ 276323 w 401970"/>
                      <a:gd name="connsiteY31" fmla="*/ 207726 h 403627"/>
                      <a:gd name="connsiteX32" fmla="*/ 268813 w 401970"/>
                      <a:gd name="connsiteY32" fmla="*/ 217908 h 403627"/>
                      <a:gd name="connsiteX33" fmla="*/ 267475 w 401970"/>
                      <a:gd name="connsiteY33" fmla="*/ 218038 h 403627"/>
                      <a:gd name="connsiteX34" fmla="*/ 258627 w 401970"/>
                      <a:gd name="connsiteY34" fmla="*/ 210401 h 403627"/>
                      <a:gd name="connsiteX35" fmla="*/ 256835 w 401970"/>
                      <a:gd name="connsiteY35" fmla="*/ 178375 h 403627"/>
                      <a:gd name="connsiteX36" fmla="*/ 192030 w 401970"/>
                      <a:gd name="connsiteY36" fmla="*/ 158891 h 403627"/>
                      <a:gd name="connsiteX37" fmla="*/ 209941 w 401970"/>
                      <a:gd name="connsiteY37" fmla="*/ 158891 h 403627"/>
                      <a:gd name="connsiteX38" fmla="*/ 209941 w 401970"/>
                      <a:gd name="connsiteY38" fmla="*/ 222093 h 403627"/>
                      <a:gd name="connsiteX39" fmla="*/ 201007 w 401970"/>
                      <a:gd name="connsiteY39" fmla="*/ 231068 h 403627"/>
                      <a:gd name="connsiteX40" fmla="*/ 192030 w 401970"/>
                      <a:gd name="connsiteY40" fmla="*/ 222093 h 403627"/>
                      <a:gd name="connsiteX41" fmla="*/ 129625 w 401970"/>
                      <a:gd name="connsiteY41" fmla="*/ 158891 h 403627"/>
                      <a:gd name="connsiteX42" fmla="*/ 147715 w 401970"/>
                      <a:gd name="connsiteY42" fmla="*/ 158891 h 403627"/>
                      <a:gd name="connsiteX43" fmla="*/ 150864 w 401970"/>
                      <a:gd name="connsiteY43" fmla="*/ 179011 h 403627"/>
                      <a:gd name="connsiteX44" fmla="*/ 149084 w 401970"/>
                      <a:gd name="connsiteY44" fmla="*/ 211048 h 403627"/>
                      <a:gd name="connsiteX45" fmla="*/ 140236 w 401970"/>
                      <a:gd name="connsiteY45" fmla="*/ 218599 h 403627"/>
                      <a:gd name="connsiteX46" fmla="*/ 138898 w 401970"/>
                      <a:gd name="connsiteY46" fmla="*/ 218599 h 403627"/>
                      <a:gd name="connsiteX47" fmla="*/ 131345 w 401970"/>
                      <a:gd name="connsiteY47" fmla="*/ 208502 h 403627"/>
                      <a:gd name="connsiteX48" fmla="*/ 130184 w 401970"/>
                      <a:gd name="connsiteY48" fmla="*/ 160062 h 403627"/>
                      <a:gd name="connsiteX49" fmla="*/ 209941 w 401970"/>
                      <a:gd name="connsiteY49" fmla="*/ 140807 h 403627"/>
                      <a:gd name="connsiteX50" fmla="*/ 266958 w 401970"/>
                      <a:gd name="connsiteY50" fmla="*/ 140807 h 403627"/>
                      <a:gd name="connsiteX51" fmla="*/ 260897 w 401970"/>
                      <a:gd name="connsiteY51" fmla="*/ 152407 h 403627"/>
                      <a:gd name="connsiteX52" fmla="*/ 259883 w 401970"/>
                      <a:gd name="connsiteY52" fmla="*/ 158891 h 403627"/>
                      <a:gd name="connsiteX53" fmla="*/ 209941 w 401970"/>
                      <a:gd name="connsiteY53" fmla="*/ 158891 h 403627"/>
                      <a:gd name="connsiteX54" fmla="*/ 140424 w 401970"/>
                      <a:gd name="connsiteY54" fmla="*/ 140807 h 403627"/>
                      <a:gd name="connsiteX55" fmla="*/ 192030 w 401970"/>
                      <a:gd name="connsiteY55" fmla="*/ 140807 h 403627"/>
                      <a:gd name="connsiteX56" fmla="*/ 192030 w 401970"/>
                      <a:gd name="connsiteY56" fmla="*/ 158891 h 403627"/>
                      <a:gd name="connsiteX57" fmla="*/ 147715 w 401970"/>
                      <a:gd name="connsiteY57" fmla="*/ 158891 h 403627"/>
                      <a:gd name="connsiteX58" fmla="*/ 146795 w 401970"/>
                      <a:gd name="connsiteY58" fmla="*/ 153018 h 403627"/>
                      <a:gd name="connsiteX59" fmla="*/ 77885 w 401970"/>
                      <a:gd name="connsiteY59" fmla="*/ 140807 h 403627"/>
                      <a:gd name="connsiteX60" fmla="*/ 120993 w 401970"/>
                      <a:gd name="connsiteY60" fmla="*/ 140807 h 403627"/>
                      <a:gd name="connsiteX61" fmla="*/ 129625 w 401970"/>
                      <a:gd name="connsiteY61" fmla="*/ 158891 h 403627"/>
                      <a:gd name="connsiteX62" fmla="*/ 82676 w 401970"/>
                      <a:gd name="connsiteY62" fmla="*/ 158891 h 403627"/>
                      <a:gd name="connsiteX63" fmla="*/ 25786 w 401970"/>
                      <a:gd name="connsiteY63" fmla="*/ 243573 h 403627"/>
                      <a:gd name="connsiteX64" fmla="*/ 376060 w 401970"/>
                      <a:gd name="connsiteY64" fmla="*/ 243573 h 403627"/>
                      <a:gd name="connsiteX65" fmla="*/ 318911 w 401970"/>
                      <a:gd name="connsiteY65" fmla="*/ 158891 h 403627"/>
                      <a:gd name="connsiteX66" fmla="*/ 277653 w 401970"/>
                      <a:gd name="connsiteY66" fmla="*/ 158891 h 403627"/>
                      <a:gd name="connsiteX67" fmla="*/ 286281 w 401970"/>
                      <a:gd name="connsiteY67" fmla="*/ 140807 h 403627"/>
                      <a:gd name="connsiteX68" fmla="*/ 324048 w 401970"/>
                      <a:gd name="connsiteY68" fmla="*/ 140807 h 403627"/>
                      <a:gd name="connsiteX69" fmla="*/ 331472 w 401970"/>
                      <a:gd name="connsiteY69" fmla="*/ 144778 h 403627"/>
                      <a:gd name="connsiteX70" fmla="*/ 400361 w 401970"/>
                      <a:gd name="connsiteY70" fmla="*/ 247371 h 403627"/>
                      <a:gd name="connsiteX71" fmla="*/ 400836 w 401970"/>
                      <a:gd name="connsiteY71" fmla="*/ 256910 h 403627"/>
                      <a:gd name="connsiteX72" fmla="*/ 392937 w 401970"/>
                      <a:gd name="connsiteY72" fmla="*/ 261269 h 403627"/>
                      <a:gd name="connsiteX73" fmla="*/ 9039 w 401970"/>
                      <a:gd name="connsiteY73" fmla="*/ 261269 h 403627"/>
                      <a:gd name="connsiteX74" fmla="*/ 1614 w 401970"/>
                      <a:gd name="connsiteY74" fmla="*/ 247371 h 403627"/>
                      <a:gd name="connsiteX75" fmla="*/ 70461 w 401970"/>
                      <a:gd name="connsiteY75" fmla="*/ 144778 h 403627"/>
                      <a:gd name="connsiteX76" fmla="*/ 77885 w 401970"/>
                      <a:gd name="connsiteY76" fmla="*/ 140807 h 403627"/>
                      <a:gd name="connsiteX77" fmla="*/ 192030 w 401970"/>
                      <a:gd name="connsiteY77" fmla="*/ 95405 h 403627"/>
                      <a:gd name="connsiteX78" fmla="*/ 200988 w 401970"/>
                      <a:gd name="connsiteY78" fmla="*/ 98121 h 403627"/>
                      <a:gd name="connsiteX79" fmla="*/ 209941 w 401970"/>
                      <a:gd name="connsiteY79" fmla="*/ 96316 h 403627"/>
                      <a:gd name="connsiteX80" fmla="*/ 209941 w 401970"/>
                      <a:gd name="connsiteY80" fmla="*/ 140807 h 403627"/>
                      <a:gd name="connsiteX81" fmla="*/ 192030 w 401970"/>
                      <a:gd name="connsiteY81" fmla="*/ 140807 h 403627"/>
                      <a:gd name="connsiteX82" fmla="*/ 306580 w 401970"/>
                      <a:gd name="connsiteY82" fmla="*/ 95337 h 403627"/>
                      <a:gd name="connsiteX83" fmla="*/ 307343 w 401970"/>
                      <a:gd name="connsiteY83" fmla="*/ 102998 h 403627"/>
                      <a:gd name="connsiteX84" fmla="*/ 314244 w 401970"/>
                      <a:gd name="connsiteY84" fmla="*/ 111419 h 403627"/>
                      <a:gd name="connsiteX85" fmla="*/ 308552 w 401970"/>
                      <a:gd name="connsiteY85" fmla="*/ 114279 h 403627"/>
                      <a:gd name="connsiteX86" fmla="*/ 291710 w 401970"/>
                      <a:gd name="connsiteY86" fmla="*/ 129430 h 403627"/>
                      <a:gd name="connsiteX87" fmla="*/ 286281 w 401970"/>
                      <a:gd name="connsiteY87" fmla="*/ 140807 h 403627"/>
                      <a:gd name="connsiteX88" fmla="*/ 266958 w 401970"/>
                      <a:gd name="connsiteY88" fmla="*/ 140807 h 403627"/>
                      <a:gd name="connsiteX89" fmla="*/ 279700 w 401970"/>
                      <a:gd name="connsiteY89" fmla="*/ 116422 h 403627"/>
                      <a:gd name="connsiteX90" fmla="*/ 301272 w 401970"/>
                      <a:gd name="connsiteY90" fmla="*/ 98000 h 403627"/>
                      <a:gd name="connsiteX91" fmla="*/ 95824 w 401970"/>
                      <a:gd name="connsiteY91" fmla="*/ 93386 h 403627"/>
                      <a:gd name="connsiteX92" fmla="*/ 127989 w 401970"/>
                      <a:gd name="connsiteY92" fmla="*/ 116977 h 403627"/>
                      <a:gd name="connsiteX93" fmla="*/ 140424 w 401970"/>
                      <a:gd name="connsiteY93" fmla="*/ 140807 h 403627"/>
                      <a:gd name="connsiteX94" fmla="*/ 120993 w 401970"/>
                      <a:gd name="connsiteY94" fmla="*/ 140807 h 403627"/>
                      <a:gd name="connsiteX95" fmla="*/ 115937 w 401970"/>
                      <a:gd name="connsiteY95" fmla="*/ 130212 h 403627"/>
                      <a:gd name="connsiteX96" fmla="*/ 90040 w 401970"/>
                      <a:gd name="connsiteY96" fmla="*/ 110429 h 403627"/>
                      <a:gd name="connsiteX97" fmla="*/ 88297 w 401970"/>
                      <a:gd name="connsiteY97" fmla="*/ 106401 h 403627"/>
                      <a:gd name="connsiteX98" fmla="*/ 93069 w 401970"/>
                      <a:gd name="connsiteY98" fmla="*/ 94908 h 403627"/>
                      <a:gd name="connsiteX99" fmla="*/ 346061 w 401970"/>
                      <a:gd name="connsiteY99" fmla="*/ 62987 h 403627"/>
                      <a:gd name="connsiteX100" fmla="*/ 323875 w 401970"/>
                      <a:gd name="connsiteY100" fmla="*/ 77792 h 403627"/>
                      <a:gd name="connsiteX101" fmla="*/ 329055 w 401970"/>
                      <a:gd name="connsiteY101" fmla="*/ 103947 h 403627"/>
                      <a:gd name="connsiteX102" fmla="*/ 355255 w 401970"/>
                      <a:gd name="connsiteY102" fmla="*/ 109170 h 403627"/>
                      <a:gd name="connsiteX103" fmla="*/ 370060 w 401970"/>
                      <a:gd name="connsiteY103" fmla="*/ 86985 h 403627"/>
                      <a:gd name="connsiteX104" fmla="*/ 346061 w 401970"/>
                      <a:gd name="connsiteY104" fmla="*/ 62987 h 403627"/>
                      <a:gd name="connsiteX105" fmla="*/ 54447 w 401970"/>
                      <a:gd name="connsiteY105" fmla="*/ 62987 h 403627"/>
                      <a:gd name="connsiteX106" fmla="*/ 32304 w 401970"/>
                      <a:gd name="connsiteY106" fmla="*/ 77792 h 403627"/>
                      <a:gd name="connsiteX107" fmla="*/ 37483 w 401970"/>
                      <a:gd name="connsiteY107" fmla="*/ 103947 h 403627"/>
                      <a:gd name="connsiteX108" fmla="*/ 63641 w 401970"/>
                      <a:gd name="connsiteY108" fmla="*/ 109170 h 403627"/>
                      <a:gd name="connsiteX109" fmla="*/ 78489 w 401970"/>
                      <a:gd name="connsiteY109" fmla="*/ 86985 h 403627"/>
                      <a:gd name="connsiteX110" fmla="*/ 54447 w 401970"/>
                      <a:gd name="connsiteY110" fmla="*/ 62987 h 403627"/>
                      <a:gd name="connsiteX111" fmla="*/ 337865 w 401970"/>
                      <a:gd name="connsiteY111" fmla="*/ 45874 h 403627"/>
                      <a:gd name="connsiteX112" fmla="*/ 362075 w 401970"/>
                      <a:gd name="connsiteY112" fmla="*/ 48270 h 403627"/>
                      <a:gd name="connsiteX113" fmla="*/ 387973 w 401970"/>
                      <a:gd name="connsiteY113" fmla="*/ 86985 h 403627"/>
                      <a:gd name="connsiteX114" fmla="*/ 346061 w 401970"/>
                      <a:gd name="connsiteY114" fmla="*/ 128894 h 403627"/>
                      <a:gd name="connsiteX115" fmla="*/ 322769 w 401970"/>
                      <a:gd name="connsiteY115" fmla="*/ 121821 h 403627"/>
                      <a:gd name="connsiteX116" fmla="*/ 314244 w 401970"/>
                      <a:gd name="connsiteY116" fmla="*/ 111419 h 403627"/>
                      <a:gd name="connsiteX117" fmla="*/ 317585 w 401970"/>
                      <a:gd name="connsiteY117" fmla="*/ 109739 h 403627"/>
                      <a:gd name="connsiteX118" fmla="*/ 323239 w 401970"/>
                      <a:gd name="connsiteY118" fmla="*/ 98391 h 403627"/>
                      <a:gd name="connsiteX119" fmla="*/ 311845 w 401970"/>
                      <a:gd name="connsiteY119" fmla="*/ 92696 h 403627"/>
                      <a:gd name="connsiteX120" fmla="*/ 306580 w 401970"/>
                      <a:gd name="connsiteY120" fmla="*/ 95337 h 403627"/>
                      <a:gd name="connsiteX121" fmla="*/ 304932 w 401970"/>
                      <a:gd name="connsiteY121" fmla="*/ 78806 h 403627"/>
                      <a:gd name="connsiteX122" fmla="*/ 316408 w 401970"/>
                      <a:gd name="connsiteY122" fmla="*/ 57333 h 403627"/>
                      <a:gd name="connsiteX123" fmla="*/ 337865 w 401970"/>
                      <a:gd name="connsiteY123" fmla="*/ 45874 h 403627"/>
                      <a:gd name="connsiteX124" fmla="*/ 46294 w 401970"/>
                      <a:gd name="connsiteY124" fmla="*/ 45874 h 403627"/>
                      <a:gd name="connsiteX125" fmla="*/ 70504 w 401970"/>
                      <a:gd name="connsiteY125" fmla="*/ 48270 h 403627"/>
                      <a:gd name="connsiteX126" fmla="*/ 96359 w 401970"/>
                      <a:gd name="connsiteY126" fmla="*/ 86985 h 403627"/>
                      <a:gd name="connsiteX127" fmla="*/ 93069 w 401970"/>
                      <a:gd name="connsiteY127" fmla="*/ 94908 h 403627"/>
                      <a:gd name="connsiteX128" fmla="*/ 85206 w 401970"/>
                      <a:gd name="connsiteY128" fmla="*/ 99254 h 403627"/>
                      <a:gd name="connsiteX129" fmla="*/ 88297 w 401970"/>
                      <a:gd name="connsiteY129" fmla="*/ 106401 h 403627"/>
                      <a:gd name="connsiteX130" fmla="*/ 84063 w 401970"/>
                      <a:gd name="connsiteY130" fmla="*/ 116599 h 403627"/>
                      <a:gd name="connsiteX131" fmla="*/ 54447 w 401970"/>
                      <a:gd name="connsiteY131" fmla="*/ 128894 h 403627"/>
                      <a:gd name="connsiteX132" fmla="*/ 15729 w 401970"/>
                      <a:gd name="connsiteY132" fmla="*/ 102998 h 403627"/>
                      <a:gd name="connsiteX133" fmla="*/ 24837 w 401970"/>
                      <a:gd name="connsiteY133" fmla="*/ 57333 h 403627"/>
                      <a:gd name="connsiteX134" fmla="*/ 46294 w 401970"/>
                      <a:gd name="connsiteY134" fmla="*/ 45874 h 403627"/>
                      <a:gd name="connsiteX135" fmla="*/ 200988 w 401970"/>
                      <a:gd name="connsiteY135" fmla="*/ 18014 h 403627"/>
                      <a:gd name="connsiteX136" fmla="*/ 172112 w 401970"/>
                      <a:gd name="connsiteY136" fmla="*/ 37177 h 403627"/>
                      <a:gd name="connsiteX137" fmla="*/ 178802 w 401970"/>
                      <a:gd name="connsiteY137" fmla="*/ 71145 h 403627"/>
                      <a:gd name="connsiteX138" fmla="*/ 212772 w 401970"/>
                      <a:gd name="connsiteY138" fmla="*/ 77964 h 403627"/>
                      <a:gd name="connsiteX139" fmla="*/ 232023 w 401970"/>
                      <a:gd name="connsiteY139" fmla="*/ 49176 h 403627"/>
                      <a:gd name="connsiteX140" fmla="*/ 200988 w 401970"/>
                      <a:gd name="connsiteY140" fmla="*/ 18014 h 403627"/>
                      <a:gd name="connsiteX141" fmla="*/ 191449 w 401970"/>
                      <a:gd name="connsiteY141" fmla="*/ 933 h 403627"/>
                      <a:gd name="connsiteX142" fmla="*/ 219807 w 401970"/>
                      <a:gd name="connsiteY142" fmla="*/ 3771 h 403627"/>
                      <a:gd name="connsiteX143" fmla="*/ 250022 w 401970"/>
                      <a:gd name="connsiteY143" fmla="*/ 49176 h 403627"/>
                      <a:gd name="connsiteX144" fmla="*/ 220043 w 401970"/>
                      <a:gd name="connsiteY144" fmla="*/ 94279 h 403627"/>
                      <a:gd name="connsiteX145" fmla="*/ 209941 w 401970"/>
                      <a:gd name="connsiteY145" fmla="*/ 96316 h 403627"/>
                      <a:gd name="connsiteX146" fmla="*/ 209941 w 401970"/>
                      <a:gd name="connsiteY146" fmla="*/ 88813 h 403627"/>
                      <a:gd name="connsiteX147" fmla="*/ 201007 w 401970"/>
                      <a:gd name="connsiteY147" fmla="*/ 79838 h 403627"/>
                      <a:gd name="connsiteX148" fmla="*/ 192030 w 401970"/>
                      <a:gd name="connsiteY148" fmla="*/ 88813 h 403627"/>
                      <a:gd name="connsiteX149" fmla="*/ 192030 w 401970"/>
                      <a:gd name="connsiteY149" fmla="*/ 95405 h 403627"/>
                      <a:gd name="connsiteX150" fmla="*/ 173709 w 401970"/>
                      <a:gd name="connsiteY150" fmla="*/ 89850 h 403627"/>
                      <a:gd name="connsiteX151" fmla="*/ 155623 w 401970"/>
                      <a:gd name="connsiteY151" fmla="*/ 67821 h 403627"/>
                      <a:gd name="connsiteX152" fmla="*/ 166328 w 401970"/>
                      <a:gd name="connsiteY152" fmla="*/ 14345 h 403627"/>
                      <a:gd name="connsiteX153" fmla="*/ 191449 w 401970"/>
                      <a:gd name="connsiteY153" fmla="*/ 933 h 403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</a:cxnLst>
                    <a:rect l="l" t="t" r="r" b="b"/>
                    <a:pathLst>
                      <a:path w="401970" h="403627">
                        <a:moveTo>
                          <a:pt x="353010" y="334988"/>
                        </a:moveTo>
                        <a:cubicBezTo>
                          <a:pt x="357586" y="332053"/>
                          <a:pt x="363715" y="333866"/>
                          <a:pt x="365960" y="338830"/>
                        </a:cubicBezTo>
                        <a:lnTo>
                          <a:pt x="400361" y="390148"/>
                        </a:lnTo>
                        <a:cubicBezTo>
                          <a:pt x="402303" y="392997"/>
                          <a:pt x="402519" y="396709"/>
                          <a:pt x="400836" y="399687"/>
                        </a:cubicBezTo>
                        <a:cubicBezTo>
                          <a:pt x="399066" y="402320"/>
                          <a:pt x="396045" y="403787"/>
                          <a:pt x="392937" y="403614"/>
                        </a:cubicBezTo>
                        <a:lnTo>
                          <a:pt x="9039" y="403614"/>
                        </a:lnTo>
                        <a:cubicBezTo>
                          <a:pt x="1917" y="403571"/>
                          <a:pt x="-2357" y="395630"/>
                          <a:pt x="1614" y="389673"/>
                        </a:cubicBezTo>
                        <a:lnTo>
                          <a:pt x="32951" y="342930"/>
                        </a:lnTo>
                        <a:cubicBezTo>
                          <a:pt x="35843" y="339045"/>
                          <a:pt x="41239" y="337966"/>
                          <a:pt x="45426" y="340427"/>
                        </a:cubicBezTo>
                        <a:cubicBezTo>
                          <a:pt x="49267" y="343405"/>
                          <a:pt x="50303" y="348757"/>
                          <a:pt x="47800" y="352900"/>
                        </a:cubicBezTo>
                        <a:lnTo>
                          <a:pt x="25786" y="385703"/>
                        </a:lnTo>
                        <a:lnTo>
                          <a:pt x="376146" y="385703"/>
                        </a:lnTo>
                        <a:lnTo>
                          <a:pt x="350982" y="348368"/>
                        </a:lnTo>
                        <a:cubicBezTo>
                          <a:pt x="347442" y="344225"/>
                          <a:pt x="348392" y="337880"/>
                          <a:pt x="353010" y="334988"/>
                        </a:cubicBezTo>
                        <a:close/>
                        <a:moveTo>
                          <a:pt x="353485" y="264895"/>
                        </a:moveTo>
                        <a:cubicBezTo>
                          <a:pt x="357629" y="262391"/>
                          <a:pt x="363024" y="263427"/>
                          <a:pt x="365960" y="267269"/>
                        </a:cubicBezTo>
                        <a:lnTo>
                          <a:pt x="400361" y="318630"/>
                        </a:lnTo>
                        <a:cubicBezTo>
                          <a:pt x="402217" y="321479"/>
                          <a:pt x="402390" y="325104"/>
                          <a:pt x="400836" y="328169"/>
                        </a:cubicBezTo>
                        <a:cubicBezTo>
                          <a:pt x="399282" y="331104"/>
                          <a:pt x="396261" y="333003"/>
                          <a:pt x="392937" y="333003"/>
                        </a:cubicBezTo>
                        <a:lnTo>
                          <a:pt x="9039" y="333003"/>
                        </a:lnTo>
                        <a:cubicBezTo>
                          <a:pt x="1787" y="333132"/>
                          <a:pt x="-2529" y="325018"/>
                          <a:pt x="1614" y="319105"/>
                        </a:cubicBezTo>
                        <a:lnTo>
                          <a:pt x="35973" y="267787"/>
                        </a:lnTo>
                        <a:cubicBezTo>
                          <a:pt x="38865" y="264377"/>
                          <a:pt x="43829" y="263643"/>
                          <a:pt x="47584" y="266017"/>
                        </a:cubicBezTo>
                        <a:cubicBezTo>
                          <a:pt x="51339" y="268434"/>
                          <a:pt x="52807" y="273225"/>
                          <a:pt x="50951" y="277282"/>
                        </a:cubicBezTo>
                        <a:lnTo>
                          <a:pt x="25786" y="314616"/>
                        </a:lnTo>
                        <a:lnTo>
                          <a:pt x="376146" y="314616"/>
                        </a:lnTo>
                        <a:lnTo>
                          <a:pt x="350982" y="277282"/>
                        </a:lnTo>
                        <a:cubicBezTo>
                          <a:pt x="348262" y="273182"/>
                          <a:pt x="349385" y="267657"/>
                          <a:pt x="353485" y="264895"/>
                        </a:cubicBezTo>
                        <a:close/>
                        <a:moveTo>
                          <a:pt x="259883" y="158891"/>
                        </a:moveTo>
                        <a:lnTo>
                          <a:pt x="277653" y="158891"/>
                        </a:lnTo>
                        <a:lnTo>
                          <a:pt x="277490" y="159232"/>
                        </a:lnTo>
                        <a:cubicBezTo>
                          <a:pt x="274346" y="172057"/>
                          <a:pt x="273377" y="187997"/>
                          <a:pt x="276323" y="207726"/>
                        </a:cubicBezTo>
                        <a:cubicBezTo>
                          <a:pt x="277143" y="212644"/>
                          <a:pt x="273734" y="217218"/>
                          <a:pt x="268813" y="217908"/>
                        </a:cubicBezTo>
                        <a:lnTo>
                          <a:pt x="267475" y="218038"/>
                        </a:lnTo>
                        <a:cubicBezTo>
                          <a:pt x="263030" y="218038"/>
                          <a:pt x="259275" y="214758"/>
                          <a:pt x="258627" y="210401"/>
                        </a:cubicBezTo>
                        <a:cubicBezTo>
                          <a:pt x="256863" y="198654"/>
                          <a:pt x="256361" y="188010"/>
                          <a:pt x="256835" y="178375"/>
                        </a:cubicBezTo>
                        <a:close/>
                        <a:moveTo>
                          <a:pt x="192030" y="158891"/>
                        </a:moveTo>
                        <a:lnTo>
                          <a:pt x="209941" y="158891"/>
                        </a:lnTo>
                        <a:lnTo>
                          <a:pt x="209941" y="222093"/>
                        </a:lnTo>
                        <a:cubicBezTo>
                          <a:pt x="209941" y="227055"/>
                          <a:pt x="205927" y="231068"/>
                          <a:pt x="201007" y="231068"/>
                        </a:cubicBezTo>
                        <a:cubicBezTo>
                          <a:pt x="196044" y="231068"/>
                          <a:pt x="192030" y="227055"/>
                          <a:pt x="192030" y="222093"/>
                        </a:cubicBezTo>
                        <a:close/>
                        <a:moveTo>
                          <a:pt x="129625" y="158891"/>
                        </a:moveTo>
                        <a:lnTo>
                          <a:pt x="147715" y="158891"/>
                        </a:lnTo>
                        <a:lnTo>
                          <a:pt x="150864" y="179011"/>
                        </a:lnTo>
                        <a:cubicBezTo>
                          <a:pt x="151341" y="188653"/>
                          <a:pt x="150843" y="199301"/>
                          <a:pt x="149084" y="211048"/>
                        </a:cubicBezTo>
                        <a:cubicBezTo>
                          <a:pt x="148178" y="215276"/>
                          <a:pt x="144552" y="218383"/>
                          <a:pt x="140236" y="218599"/>
                        </a:cubicBezTo>
                        <a:lnTo>
                          <a:pt x="138898" y="218599"/>
                        </a:lnTo>
                        <a:cubicBezTo>
                          <a:pt x="133978" y="217951"/>
                          <a:pt x="130568" y="213378"/>
                          <a:pt x="131345" y="208502"/>
                        </a:cubicBezTo>
                        <a:cubicBezTo>
                          <a:pt x="134302" y="188816"/>
                          <a:pt x="133333" y="172890"/>
                          <a:pt x="130184" y="160062"/>
                        </a:cubicBezTo>
                        <a:close/>
                        <a:moveTo>
                          <a:pt x="209941" y="140807"/>
                        </a:moveTo>
                        <a:lnTo>
                          <a:pt x="266958" y="140807"/>
                        </a:lnTo>
                        <a:lnTo>
                          <a:pt x="260897" y="152407"/>
                        </a:lnTo>
                        <a:lnTo>
                          <a:pt x="259883" y="158891"/>
                        </a:lnTo>
                        <a:lnTo>
                          <a:pt x="209941" y="158891"/>
                        </a:lnTo>
                        <a:close/>
                        <a:moveTo>
                          <a:pt x="140424" y="140807"/>
                        </a:moveTo>
                        <a:lnTo>
                          <a:pt x="192030" y="140807"/>
                        </a:lnTo>
                        <a:lnTo>
                          <a:pt x="192030" y="158891"/>
                        </a:lnTo>
                        <a:lnTo>
                          <a:pt x="147715" y="158891"/>
                        </a:lnTo>
                        <a:lnTo>
                          <a:pt x="146795" y="153018"/>
                        </a:lnTo>
                        <a:close/>
                        <a:moveTo>
                          <a:pt x="77885" y="140807"/>
                        </a:moveTo>
                        <a:lnTo>
                          <a:pt x="120993" y="140807"/>
                        </a:lnTo>
                        <a:lnTo>
                          <a:pt x="129625" y="158891"/>
                        </a:lnTo>
                        <a:lnTo>
                          <a:pt x="82676" y="158891"/>
                        </a:lnTo>
                        <a:lnTo>
                          <a:pt x="25786" y="243573"/>
                        </a:lnTo>
                        <a:lnTo>
                          <a:pt x="376060" y="243573"/>
                        </a:lnTo>
                        <a:lnTo>
                          <a:pt x="318911" y="158891"/>
                        </a:lnTo>
                        <a:lnTo>
                          <a:pt x="277653" y="158891"/>
                        </a:lnTo>
                        <a:lnTo>
                          <a:pt x="286281" y="140807"/>
                        </a:lnTo>
                        <a:lnTo>
                          <a:pt x="324048" y="140807"/>
                        </a:lnTo>
                        <a:cubicBezTo>
                          <a:pt x="327026" y="140807"/>
                          <a:pt x="329832" y="142317"/>
                          <a:pt x="331472" y="144778"/>
                        </a:cubicBezTo>
                        <a:lnTo>
                          <a:pt x="400361" y="247371"/>
                        </a:lnTo>
                        <a:cubicBezTo>
                          <a:pt x="402303" y="250220"/>
                          <a:pt x="402519" y="253889"/>
                          <a:pt x="400836" y="256910"/>
                        </a:cubicBezTo>
                        <a:cubicBezTo>
                          <a:pt x="399196" y="259715"/>
                          <a:pt x="396174" y="261399"/>
                          <a:pt x="392937" y="261269"/>
                        </a:cubicBezTo>
                        <a:lnTo>
                          <a:pt x="9039" y="261269"/>
                        </a:lnTo>
                        <a:cubicBezTo>
                          <a:pt x="1917" y="261269"/>
                          <a:pt x="-2357" y="253328"/>
                          <a:pt x="1614" y="247371"/>
                        </a:cubicBezTo>
                        <a:lnTo>
                          <a:pt x="70461" y="144778"/>
                        </a:lnTo>
                        <a:cubicBezTo>
                          <a:pt x="72101" y="142317"/>
                          <a:pt x="74906" y="140807"/>
                          <a:pt x="77885" y="140807"/>
                        </a:cubicBezTo>
                        <a:close/>
                        <a:moveTo>
                          <a:pt x="192030" y="95405"/>
                        </a:moveTo>
                        <a:lnTo>
                          <a:pt x="200988" y="98121"/>
                        </a:lnTo>
                        <a:lnTo>
                          <a:pt x="209941" y="96316"/>
                        </a:lnTo>
                        <a:lnTo>
                          <a:pt x="209941" y="140807"/>
                        </a:lnTo>
                        <a:lnTo>
                          <a:pt x="192030" y="140807"/>
                        </a:lnTo>
                        <a:close/>
                        <a:moveTo>
                          <a:pt x="306580" y="95337"/>
                        </a:moveTo>
                        <a:lnTo>
                          <a:pt x="307343" y="102998"/>
                        </a:lnTo>
                        <a:lnTo>
                          <a:pt x="314244" y="111419"/>
                        </a:lnTo>
                        <a:lnTo>
                          <a:pt x="308552" y="114279"/>
                        </a:lnTo>
                        <a:cubicBezTo>
                          <a:pt x="303660" y="117337"/>
                          <a:pt x="297467" y="122162"/>
                          <a:pt x="291710" y="129430"/>
                        </a:cubicBezTo>
                        <a:lnTo>
                          <a:pt x="286281" y="140807"/>
                        </a:lnTo>
                        <a:lnTo>
                          <a:pt x="266958" y="140807"/>
                        </a:lnTo>
                        <a:lnTo>
                          <a:pt x="279700" y="116422"/>
                        </a:lnTo>
                        <a:cubicBezTo>
                          <a:pt x="287194" y="107601"/>
                          <a:pt x="295149" y="101707"/>
                          <a:pt x="301272" y="98000"/>
                        </a:cubicBezTo>
                        <a:close/>
                        <a:moveTo>
                          <a:pt x="95824" y="93386"/>
                        </a:moveTo>
                        <a:cubicBezTo>
                          <a:pt x="96169" y="93386"/>
                          <a:pt x="113002" y="99308"/>
                          <a:pt x="127989" y="116977"/>
                        </a:cubicBezTo>
                        <a:lnTo>
                          <a:pt x="140424" y="140807"/>
                        </a:lnTo>
                        <a:lnTo>
                          <a:pt x="120993" y="140807"/>
                        </a:lnTo>
                        <a:lnTo>
                          <a:pt x="115937" y="130212"/>
                        </a:lnTo>
                        <a:cubicBezTo>
                          <a:pt x="104402" y="115629"/>
                          <a:pt x="91119" y="110796"/>
                          <a:pt x="90040" y="110429"/>
                        </a:cubicBezTo>
                        <a:lnTo>
                          <a:pt x="88297" y="106401"/>
                        </a:lnTo>
                        <a:lnTo>
                          <a:pt x="93069" y="94908"/>
                        </a:lnTo>
                        <a:close/>
                        <a:moveTo>
                          <a:pt x="346061" y="62987"/>
                        </a:moveTo>
                        <a:cubicBezTo>
                          <a:pt x="336349" y="62987"/>
                          <a:pt x="327587" y="68814"/>
                          <a:pt x="323875" y="77792"/>
                        </a:cubicBezTo>
                        <a:cubicBezTo>
                          <a:pt x="320163" y="86769"/>
                          <a:pt x="322192" y="97085"/>
                          <a:pt x="329055" y="103947"/>
                        </a:cubicBezTo>
                        <a:cubicBezTo>
                          <a:pt x="335961" y="110810"/>
                          <a:pt x="346277" y="112882"/>
                          <a:pt x="355255" y="109170"/>
                        </a:cubicBezTo>
                        <a:cubicBezTo>
                          <a:pt x="364190" y="105458"/>
                          <a:pt x="370060" y="96696"/>
                          <a:pt x="370060" y="86985"/>
                        </a:cubicBezTo>
                        <a:cubicBezTo>
                          <a:pt x="370060" y="73735"/>
                          <a:pt x="359312" y="62987"/>
                          <a:pt x="346061" y="62987"/>
                        </a:cubicBezTo>
                        <a:close/>
                        <a:moveTo>
                          <a:pt x="54447" y="62987"/>
                        </a:moveTo>
                        <a:cubicBezTo>
                          <a:pt x="44735" y="62987"/>
                          <a:pt x="36016" y="68814"/>
                          <a:pt x="32304" y="77792"/>
                        </a:cubicBezTo>
                        <a:cubicBezTo>
                          <a:pt x="28592" y="86769"/>
                          <a:pt x="30620" y="97085"/>
                          <a:pt x="37483" y="103947"/>
                        </a:cubicBezTo>
                        <a:cubicBezTo>
                          <a:pt x="44347" y="110810"/>
                          <a:pt x="54663" y="112882"/>
                          <a:pt x="63641" y="109170"/>
                        </a:cubicBezTo>
                        <a:cubicBezTo>
                          <a:pt x="72619" y="105458"/>
                          <a:pt x="78489" y="96696"/>
                          <a:pt x="78489" y="86985"/>
                        </a:cubicBezTo>
                        <a:cubicBezTo>
                          <a:pt x="78489" y="73735"/>
                          <a:pt x="67741" y="62987"/>
                          <a:pt x="54447" y="62987"/>
                        </a:cubicBezTo>
                        <a:close/>
                        <a:moveTo>
                          <a:pt x="337865" y="45874"/>
                        </a:moveTo>
                        <a:cubicBezTo>
                          <a:pt x="345824" y="44288"/>
                          <a:pt x="354241" y="45011"/>
                          <a:pt x="362075" y="48270"/>
                        </a:cubicBezTo>
                        <a:cubicBezTo>
                          <a:pt x="377743" y="54744"/>
                          <a:pt x="387973" y="70023"/>
                          <a:pt x="387973" y="86985"/>
                        </a:cubicBezTo>
                        <a:cubicBezTo>
                          <a:pt x="387930" y="110119"/>
                          <a:pt x="369197" y="128851"/>
                          <a:pt x="346061" y="128894"/>
                        </a:cubicBezTo>
                        <a:cubicBezTo>
                          <a:pt x="337579" y="128894"/>
                          <a:pt x="329519" y="126337"/>
                          <a:pt x="322769" y="121821"/>
                        </a:cubicBezTo>
                        <a:lnTo>
                          <a:pt x="314244" y="111419"/>
                        </a:lnTo>
                        <a:lnTo>
                          <a:pt x="317585" y="109739"/>
                        </a:lnTo>
                        <a:cubicBezTo>
                          <a:pt x="322290" y="108186"/>
                          <a:pt x="324836" y="103094"/>
                          <a:pt x="323239" y="98391"/>
                        </a:cubicBezTo>
                        <a:cubicBezTo>
                          <a:pt x="321685" y="93645"/>
                          <a:pt x="316592" y="91142"/>
                          <a:pt x="311845" y="92696"/>
                        </a:cubicBezTo>
                        <a:lnTo>
                          <a:pt x="306580" y="95337"/>
                        </a:lnTo>
                        <a:lnTo>
                          <a:pt x="304932" y="78806"/>
                        </a:lnTo>
                        <a:cubicBezTo>
                          <a:pt x="306512" y="70843"/>
                          <a:pt x="310408" y="63333"/>
                          <a:pt x="316408" y="57333"/>
                        </a:cubicBezTo>
                        <a:cubicBezTo>
                          <a:pt x="322407" y="51356"/>
                          <a:pt x="329907" y="47460"/>
                          <a:pt x="337865" y="45874"/>
                        </a:cubicBezTo>
                        <a:close/>
                        <a:moveTo>
                          <a:pt x="46294" y="45874"/>
                        </a:moveTo>
                        <a:cubicBezTo>
                          <a:pt x="54253" y="44288"/>
                          <a:pt x="62670" y="45011"/>
                          <a:pt x="70504" y="48270"/>
                        </a:cubicBezTo>
                        <a:cubicBezTo>
                          <a:pt x="86173" y="54744"/>
                          <a:pt x="96359" y="70023"/>
                          <a:pt x="96359" y="86985"/>
                        </a:cubicBezTo>
                        <a:lnTo>
                          <a:pt x="93069" y="94908"/>
                        </a:lnTo>
                        <a:lnTo>
                          <a:pt x="85206" y="99254"/>
                        </a:lnTo>
                        <a:lnTo>
                          <a:pt x="88297" y="106401"/>
                        </a:lnTo>
                        <a:lnTo>
                          <a:pt x="84063" y="116599"/>
                        </a:lnTo>
                        <a:cubicBezTo>
                          <a:pt x="76482" y="124179"/>
                          <a:pt x="66015" y="128873"/>
                          <a:pt x="54447" y="128894"/>
                        </a:cubicBezTo>
                        <a:cubicBezTo>
                          <a:pt x="37527" y="128894"/>
                          <a:pt x="22247" y="118665"/>
                          <a:pt x="15729" y="102998"/>
                        </a:cubicBezTo>
                        <a:cubicBezTo>
                          <a:pt x="9254" y="87373"/>
                          <a:pt x="12837" y="69332"/>
                          <a:pt x="24837" y="57333"/>
                        </a:cubicBezTo>
                        <a:cubicBezTo>
                          <a:pt x="30837" y="51356"/>
                          <a:pt x="38336" y="47460"/>
                          <a:pt x="46294" y="45874"/>
                        </a:cubicBezTo>
                        <a:close/>
                        <a:moveTo>
                          <a:pt x="200988" y="18014"/>
                        </a:moveTo>
                        <a:cubicBezTo>
                          <a:pt x="188384" y="17970"/>
                          <a:pt x="176989" y="25524"/>
                          <a:pt x="172112" y="37177"/>
                        </a:cubicBezTo>
                        <a:cubicBezTo>
                          <a:pt x="167277" y="48831"/>
                          <a:pt x="169910" y="62211"/>
                          <a:pt x="178802" y="71145"/>
                        </a:cubicBezTo>
                        <a:cubicBezTo>
                          <a:pt x="187737" y="80079"/>
                          <a:pt x="201117" y="82755"/>
                          <a:pt x="212772" y="77964"/>
                        </a:cubicBezTo>
                        <a:cubicBezTo>
                          <a:pt x="224426" y="73130"/>
                          <a:pt x="232023" y="61779"/>
                          <a:pt x="232023" y="49176"/>
                        </a:cubicBezTo>
                        <a:cubicBezTo>
                          <a:pt x="231980" y="31998"/>
                          <a:pt x="218124" y="18100"/>
                          <a:pt x="200988" y="18014"/>
                        </a:cubicBezTo>
                        <a:close/>
                        <a:moveTo>
                          <a:pt x="191449" y="933"/>
                        </a:moveTo>
                        <a:cubicBezTo>
                          <a:pt x="200772" y="-912"/>
                          <a:pt x="210635" y="-49"/>
                          <a:pt x="219807" y="3771"/>
                        </a:cubicBezTo>
                        <a:cubicBezTo>
                          <a:pt x="238152" y="11410"/>
                          <a:pt x="250065" y="29322"/>
                          <a:pt x="250022" y="49176"/>
                        </a:cubicBezTo>
                        <a:cubicBezTo>
                          <a:pt x="249990" y="69473"/>
                          <a:pt x="237623" y="86856"/>
                          <a:pt x="220043" y="94279"/>
                        </a:cubicBezTo>
                        <a:lnTo>
                          <a:pt x="209941" y="96316"/>
                        </a:lnTo>
                        <a:lnTo>
                          <a:pt x="209941" y="88813"/>
                        </a:lnTo>
                        <a:cubicBezTo>
                          <a:pt x="209941" y="83851"/>
                          <a:pt x="205927" y="79838"/>
                          <a:pt x="201007" y="79838"/>
                        </a:cubicBezTo>
                        <a:cubicBezTo>
                          <a:pt x="196044" y="79838"/>
                          <a:pt x="192030" y="83851"/>
                          <a:pt x="192030" y="88813"/>
                        </a:cubicBezTo>
                        <a:lnTo>
                          <a:pt x="192030" y="95405"/>
                        </a:lnTo>
                        <a:lnTo>
                          <a:pt x="173709" y="89850"/>
                        </a:lnTo>
                        <a:cubicBezTo>
                          <a:pt x="165799" y="84568"/>
                          <a:pt x="159421" y="76993"/>
                          <a:pt x="155623" y="67821"/>
                        </a:cubicBezTo>
                        <a:cubicBezTo>
                          <a:pt x="148069" y="49478"/>
                          <a:pt x="152256" y="28372"/>
                          <a:pt x="166328" y="14345"/>
                        </a:cubicBezTo>
                        <a:cubicBezTo>
                          <a:pt x="173342" y="7332"/>
                          <a:pt x="182126" y="2778"/>
                          <a:pt x="191449" y="933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AA9CC597-2C0C-4E85-9A5E-CE613F510F21}"/>
                    </a:ext>
                  </a:extLst>
                </p:cNvPr>
                <p:cNvGrpSpPr/>
                <p:nvPr/>
              </p:nvGrpSpPr>
              <p:grpSpPr>
                <a:xfrm>
                  <a:off x="2078629" y="2358250"/>
                  <a:ext cx="3302534" cy="1335598"/>
                  <a:chOff x="8253064" y="2787977"/>
                  <a:chExt cx="2338736" cy="945822"/>
                </a:xfrm>
              </p:grpSpPr>
              <p:sp>
                <p:nvSpPr>
                  <p:cNvPr id="11" name="Text1">
                    <a:extLst>
                      <a:ext uri="{FF2B5EF4-FFF2-40B4-BE49-F238E27FC236}">
                        <a16:creationId xmlns:a16="http://schemas.microsoft.com/office/drawing/2014/main" id="{DEA06439-64B3-4DF9-BDC4-D75F413C17F0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53064" y="3211835"/>
                    <a:ext cx="2338736" cy="52196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CN" altLang="en-US" sz="1200" dirty="0"/>
                      <a:t>采用传感器实时监测</a:t>
                    </a:r>
                    <a:endParaRPr lang="en-US" dirty="0"/>
                  </a:p>
                </p:txBody>
              </p:sp>
              <p:sp>
                <p:nvSpPr>
                  <p:cNvPr id="12" name="Bullet1">
                    <a:extLst>
                      <a:ext uri="{FF2B5EF4-FFF2-40B4-BE49-F238E27FC236}">
                        <a16:creationId xmlns:a16="http://schemas.microsoft.com/office/drawing/2014/main" id="{B1CC0440-29C6-4795-A889-D68F1F02D11D}"/>
                      </a:ext>
                    </a:extLst>
                  </p:cNvPr>
                  <p:cNvSpPr/>
                  <p:nvPr/>
                </p:nvSpPr>
                <p:spPr>
                  <a:xfrm flipH="1">
                    <a:off x="8253064" y="2787977"/>
                    <a:ext cx="2338736" cy="423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/>
                      <a:t>数据采集技术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5EE570EF-75DE-47A3-6189-5D61E5577F60}"/>
                  </a:ext>
                </a:extLst>
              </p:cNvPr>
              <p:cNvGrpSpPr/>
              <p:nvPr/>
            </p:nvGrpSpPr>
            <p:grpSpPr>
              <a:xfrm>
                <a:off x="2866652" y="4276578"/>
                <a:ext cx="4579917" cy="1335599"/>
                <a:chOff x="2866652" y="4276578"/>
                <a:chExt cx="4579917" cy="1335599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6B84F0C0-684C-42D9-998D-0DC41BC59C29}"/>
                    </a:ext>
                  </a:extLst>
                </p:cNvPr>
                <p:cNvGrpSpPr/>
                <p:nvPr/>
              </p:nvGrpSpPr>
              <p:grpSpPr>
                <a:xfrm>
                  <a:off x="2866652" y="4314206"/>
                  <a:ext cx="1186708" cy="1186708"/>
                  <a:chOff x="2492631" y="3133879"/>
                  <a:chExt cx="1206795" cy="1206795"/>
                </a:xfrm>
              </p:grpSpPr>
              <p:sp>
                <p:nvSpPr>
                  <p:cNvPr id="21" name="椭圆 20">
                    <a:extLst>
                      <a:ext uri="{FF2B5EF4-FFF2-40B4-BE49-F238E27FC236}">
                        <a16:creationId xmlns:a16="http://schemas.microsoft.com/office/drawing/2014/main" id="{38F94F45-D748-4FAA-BA94-ED7524566E55}"/>
                      </a:ext>
                    </a:extLst>
                  </p:cNvPr>
                  <p:cNvSpPr/>
                  <p:nvPr/>
                </p:nvSpPr>
                <p:spPr>
                  <a:xfrm>
                    <a:off x="2492631" y="3133879"/>
                    <a:ext cx="1206795" cy="1206795"/>
                  </a:xfrm>
                  <a:prstGeom prst="ellips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2" name="椭圆 21">
                    <a:extLst>
                      <a:ext uri="{FF2B5EF4-FFF2-40B4-BE49-F238E27FC236}">
                        <a16:creationId xmlns:a16="http://schemas.microsoft.com/office/drawing/2014/main" id="{254496BA-A12E-4515-9E4E-7A9322CA5B04}"/>
                      </a:ext>
                    </a:extLst>
                  </p:cNvPr>
                  <p:cNvSpPr/>
                  <p:nvPr/>
                </p:nvSpPr>
                <p:spPr>
                  <a:xfrm>
                    <a:off x="2594479" y="3235727"/>
                    <a:ext cx="1003098" cy="1003098"/>
                  </a:xfrm>
                  <a:prstGeom prst="ellipse">
                    <a:avLst/>
                  </a:prstGeom>
                  <a:solidFill>
                    <a:schemeClr val="accent2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3" name="椭圆 22">
                    <a:extLst>
                      <a:ext uri="{FF2B5EF4-FFF2-40B4-BE49-F238E27FC236}">
                        <a16:creationId xmlns:a16="http://schemas.microsoft.com/office/drawing/2014/main" id="{87646678-834A-4BB7-A4D3-7B5868252EC9}"/>
                      </a:ext>
                    </a:extLst>
                  </p:cNvPr>
                  <p:cNvSpPr/>
                  <p:nvPr/>
                </p:nvSpPr>
                <p:spPr>
                  <a:xfrm>
                    <a:off x="2711524" y="3352772"/>
                    <a:ext cx="769009" cy="769009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4" name="Icon2">
                    <a:extLst>
                      <a:ext uri="{FF2B5EF4-FFF2-40B4-BE49-F238E27FC236}">
                        <a16:creationId xmlns:a16="http://schemas.microsoft.com/office/drawing/2014/main" id="{68EFCE75-7EE8-4489-9DB1-1B9F07C3393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905502" y="3587528"/>
                    <a:ext cx="381053" cy="299496"/>
                  </a:xfrm>
                  <a:custGeom>
                    <a:avLst/>
                    <a:gdLst>
                      <a:gd name="connsiteX0" fmla="*/ 379777 w 608627"/>
                      <a:gd name="connsiteY0" fmla="*/ 186857 h 478363"/>
                      <a:gd name="connsiteX1" fmla="*/ 448303 w 608627"/>
                      <a:gd name="connsiteY1" fmla="*/ 309062 h 478363"/>
                      <a:gd name="connsiteX2" fmla="*/ 321182 w 608627"/>
                      <a:gd name="connsiteY2" fmla="*/ 451840 h 478363"/>
                      <a:gd name="connsiteX3" fmla="*/ 321182 w 608627"/>
                      <a:gd name="connsiteY3" fmla="*/ 478363 h 478363"/>
                      <a:gd name="connsiteX4" fmla="*/ 253401 w 608627"/>
                      <a:gd name="connsiteY4" fmla="*/ 435976 h 478363"/>
                      <a:gd name="connsiteX5" fmla="*/ 321182 w 608627"/>
                      <a:gd name="connsiteY5" fmla="*/ 393589 h 478363"/>
                      <a:gd name="connsiteX6" fmla="*/ 321182 w 608627"/>
                      <a:gd name="connsiteY6" fmla="*/ 417633 h 478363"/>
                      <a:gd name="connsiteX7" fmla="*/ 414537 w 608627"/>
                      <a:gd name="connsiteY7" fmla="*/ 309062 h 478363"/>
                      <a:gd name="connsiteX8" fmla="*/ 346507 w 608627"/>
                      <a:gd name="connsiteY8" fmla="*/ 207431 h 478363"/>
                      <a:gd name="connsiteX9" fmla="*/ 287446 w 608627"/>
                      <a:gd name="connsiteY9" fmla="*/ 139790 h 478363"/>
                      <a:gd name="connsiteX10" fmla="*/ 355227 w 608627"/>
                      <a:gd name="connsiteY10" fmla="*/ 182172 h 478363"/>
                      <a:gd name="connsiteX11" fmla="*/ 287446 w 608627"/>
                      <a:gd name="connsiteY11" fmla="*/ 224554 h 478363"/>
                      <a:gd name="connsiteX12" fmla="*/ 287446 w 608627"/>
                      <a:gd name="connsiteY12" fmla="*/ 200513 h 478363"/>
                      <a:gd name="connsiteX13" fmla="*/ 194091 w 608627"/>
                      <a:gd name="connsiteY13" fmla="*/ 309070 h 478363"/>
                      <a:gd name="connsiteX14" fmla="*/ 262121 w 608627"/>
                      <a:gd name="connsiteY14" fmla="*/ 410688 h 478363"/>
                      <a:gd name="connsiteX15" fmla="*/ 228851 w 608627"/>
                      <a:gd name="connsiteY15" fmla="*/ 431507 h 478363"/>
                      <a:gd name="connsiteX16" fmla="*/ 160325 w 608627"/>
                      <a:gd name="connsiteY16" fmla="*/ 309070 h 478363"/>
                      <a:gd name="connsiteX17" fmla="*/ 287446 w 608627"/>
                      <a:gd name="connsiteY17" fmla="*/ 166309 h 478363"/>
                      <a:gd name="connsiteX18" fmla="*/ 367609 w 608627"/>
                      <a:gd name="connsiteY18" fmla="*/ 0 h 478363"/>
                      <a:gd name="connsiteX19" fmla="*/ 488490 w 608627"/>
                      <a:gd name="connsiteY19" fmla="*/ 128637 h 478363"/>
                      <a:gd name="connsiteX20" fmla="*/ 489483 w 608627"/>
                      <a:gd name="connsiteY20" fmla="*/ 128637 h 478363"/>
                      <a:gd name="connsiteX21" fmla="*/ 566430 w 608627"/>
                      <a:gd name="connsiteY21" fmla="*/ 194072 h 478363"/>
                      <a:gd name="connsiteX22" fmla="*/ 608627 w 608627"/>
                      <a:gd name="connsiteY22" fmla="*/ 251079 h 478363"/>
                      <a:gd name="connsiteX23" fmla="*/ 558736 w 608627"/>
                      <a:gd name="connsiteY23" fmla="*/ 309077 h 478363"/>
                      <a:gd name="connsiteX24" fmla="*/ 468881 w 608627"/>
                      <a:gd name="connsiteY24" fmla="*/ 309077 h 478363"/>
                      <a:gd name="connsiteX25" fmla="*/ 390693 w 608627"/>
                      <a:gd name="connsiteY25" fmla="*/ 169286 h 478363"/>
                      <a:gd name="connsiteX26" fmla="*/ 379771 w 608627"/>
                      <a:gd name="connsiteY26" fmla="*/ 162594 h 478363"/>
                      <a:gd name="connsiteX27" fmla="*/ 371084 w 608627"/>
                      <a:gd name="connsiteY27" fmla="*/ 167799 h 478363"/>
                      <a:gd name="connsiteX28" fmla="*/ 266833 w 608627"/>
                      <a:gd name="connsiteY28" fmla="*/ 102612 h 478363"/>
                      <a:gd name="connsiteX29" fmla="*/ 266833 w 608627"/>
                      <a:gd name="connsiteY29" fmla="*/ 148961 h 478363"/>
                      <a:gd name="connsiteX30" fmla="*/ 139746 w 608627"/>
                      <a:gd name="connsiteY30" fmla="*/ 309077 h 478363"/>
                      <a:gd name="connsiteX31" fmla="*/ 49892 w 608627"/>
                      <a:gd name="connsiteY31" fmla="*/ 309077 h 478363"/>
                      <a:gd name="connsiteX32" fmla="*/ 0 w 608627"/>
                      <a:gd name="connsiteY32" fmla="*/ 251079 h 478363"/>
                      <a:gd name="connsiteX33" fmla="*/ 49892 w 608627"/>
                      <a:gd name="connsiteY33" fmla="*/ 193328 h 478363"/>
                      <a:gd name="connsiteX34" fmla="*/ 120137 w 608627"/>
                      <a:gd name="connsiteY34" fmla="*/ 111287 h 478363"/>
                      <a:gd name="connsiteX35" fmla="*/ 144958 w 608627"/>
                      <a:gd name="connsiteY35" fmla="*/ 116740 h 478363"/>
                      <a:gd name="connsiteX36" fmla="*/ 226125 w 608627"/>
                      <a:gd name="connsiteY36" fmla="*/ 24538 h 478363"/>
                      <a:gd name="connsiteX37" fmla="*/ 277754 w 608627"/>
                      <a:gd name="connsiteY37" fmla="*/ 46597 h 478363"/>
                      <a:gd name="connsiteX38" fmla="*/ 367609 w 608627"/>
                      <a:gd name="connsiteY38" fmla="*/ 0 h 4783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608627" h="478363">
                        <a:moveTo>
                          <a:pt x="379777" y="186857"/>
                        </a:moveTo>
                        <a:cubicBezTo>
                          <a:pt x="420744" y="212141"/>
                          <a:pt x="448303" y="257503"/>
                          <a:pt x="448303" y="309062"/>
                        </a:cubicBezTo>
                        <a:cubicBezTo>
                          <a:pt x="448303" y="382682"/>
                          <a:pt x="392688" y="443412"/>
                          <a:pt x="321182" y="451840"/>
                        </a:cubicBezTo>
                        <a:lnTo>
                          <a:pt x="321182" y="478363"/>
                        </a:lnTo>
                        <a:lnTo>
                          <a:pt x="253401" y="435976"/>
                        </a:lnTo>
                        <a:lnTo>
                          <a:pt x="321182" y="393589"/>
                        </a:lnTo>
                        <a:lnTo>
                          <a:pt x="321182" y="417633"/>
                        </a:lnTo>
                        <a:cubicBezTo>
                          <a:pt x="374066" y="409453"/>
                          <a:pt x="414537" y="364091"/>
                          <a:pt x="414537" y="309062"/>
                        </a:cubicBezTo>
                        <a:cubicBezTo>
                          <a:pt x="414537" y="263452"/>
                          <a:pt x="386481" y="224039"/>
                          <a:pt x="346507" y="207431"/>
                        </a:cubicBezTo>
                        <a:close/>
                        <a:moveTo>
                          <a:pt x="287446" y="139790"/>
                        </a:moveTo>
                        <a:lnTo>
                          <a:pt x="355227" y="182172"/>
                        </a:lnTo>
                        <a:lnTo>
                          <a:pt x="287446" y="224554"/>
                        </a:lnTo>
                        <a:lnTo>
                          <a:pt x="287446" y="200513"/>
                        </a:lnTo>
                        <a:cubicBezTo>
                          <a:pt x="234562" y="208692"/>
                          <a:pt x="194091" y="254296"/>
                          <a:pt x="194091" y="309070"/>
                        </a:cubicBezTo>
                        <a:cubicBezTo>
                          <a:pt x="194091" y="354922"/>
                          <a:pt x="222147" y="394082"/>
                          <a:pt x="262121" y="410688"/>
                        </a:cubicBezTo>
                        <a:lnTo>
                          <a:pt x="228851" y="431507"/>
                        </a:lnTo>
                        <a:cubicBezTo>
                          <a:pt x="187884" y="405979"/>
                          <a:pt x="160325" y="360871"/>
                          <a:pt x="160325" y="309070"/>
                        </a:cubicBezTo>
                        <a:cubicBezTo>
                          <a:pt x="160325" y="235460"/>
                          <a:pt x="215940" y="174736"/>
                          <a:pt x="287446" y="166309"/>
                        </a:cubicBezTo>
                        <a:close/>
                        <a:moveTo>
                          <a:pt x="367609" y="0"/>
                        </a:moveTo>
                        <a:cubicBezTo>
                          <a:pt x="430904" y="0"/>
                          <a:pt x="482533" y="56759"/>
                          <a:pt x="488490" y="128637"/>
                        </a:cubicBezTo>
                        <a:cubicBezTo>
                          <a:pt x="488738" y="128637"/>
                          <a:pt x="489235" y="128637"/>
                          <a:pt x="489483" y="128637"/>
                        </a:cubicBezTo>
                        <a:cubicBezTo>
                          <a:pt x="525723" y="128637"/>
                          <a:pt x="556005" y="156149"/>
                          <a:pt x="566430" y="194072"/>
                        </a:cubicBezTo>
                        <a:cubicBezTo>
                          <a:pt x="590259" y="198533"/>
                          <a:pt x="608627" y="222327"/>
                          <a:pt x="608627" y="251079"/>
                        </a:cubicBezTo>
                        <a:cubicBezTo>
                          <a:pt x="608627" y="283052"/>
                          <a:pt x="586288" y="309077"/>
                          <a:pt x="558736" y="309077"/>
                        </a:cubicBezTo>
                        <a:lnTo>
                          <a:pt x="468881" y="309077"/>
                        </a:lnTo>
                        <a:cubicBezTo>
                          <a:pt x="468881" y="251822"/>
                          <a:pt x="439592" y="199525"/>
                          <a:pt x="390693" y="169286"/>
                        </a:cubicBezTo>
                        <a:lnTo>
                          <a:pt x="379771" y="162594"/>
                        </a:lnTo>
                        <a:lnTo>
                          <a:pt x="371084" y="167799"/>
                        </a:lnTo>
                        <a:lnTo>
                          <a:pt x="266833" y="102612"/>
                        </a:lnTo>
                        <a:lnTo>
                          <a:pt x="266833" y="148961"/>
                        </a:lnTo>
                        <a:cubicBezTo>
                          <a:pt x="193112" y="166311"/>
                          <a:pt x="139746" y="231994"/>
                          <a:pt x="139746" y="309077"/>
                        </a:cubicBezTo>
                        <a:lnTo>
                          <a:pt x="49892" y="309077"/>
                        </a:lnTo>
                        <a:cubicBezTo>
                          <a:pt x="22339" y="309077"/>
                          <a:pt x="0" y="283052"/>
                          <a:pt x="0" y="251079"/>
                        </a:cubicBezTo>
                        <a:cubicBezTo>
                          <a:pt x="0" y="219105"/>
                          <a:pt x="22339" y="193328"/>
                          <a:pt x="49892" y="193328"/>
                        </a:cubicBezTo>
                        <a:cubicBezTo>
                          <a:pt x="49892" y="147970"/>
                          <a:pt x="81415" y="111287"/>
                          <a:pt x="120137" y="111287"/>
                        </a:cubicBezTo>
                        <a:cubicBezTo>
                          <a:pt x="129073" y="111287"/>
                          <a:pt x="137264" y="113270"/>
                          <a:pt x="144958" y="116740"/>
                        </a:cubicBezTo>
                        <a:cubicBezTo>
                          <a:pt x="146200" y="65682"/>
                          <a:pt x="181943" y="24538"/>
                          <a:pt x="226125" y="24538"/>
                        </a:cubicBezTo>
                        <a:cubicBezTo>
                          <a:pt x="245734" y="24538"/>
                          <a:pt x="263606" y="33213"/>
                          <a:pt x="277754" y="46597"/>
                        </a:cubicBezTo>
                        <a:cubicBezTo>
                          <a:pt x="300094" y="18341"/>
                          <a:pt x="331866" y="0"/>
                          <a:pt x="3676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 fontScale="85000" lnSpcReduction="20000"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885DCD27-E15B-487B-A650-98F571A3A504}"/>
                    </a:ext>
                  </a:extLst>
                </p:cNvPr>
                <p:cNvGrpSpPr/>
                <p:nvPr/>
              </p:nvGrpSpPr>
              <p:grpSpPr>
                <a:xfrm>
                  <a:off x="4144033" y="4276578"/>
                  <a:ext cx="3302536" cy="1335599"/>
                  <a:chOff x="8253063" y="2787977"/>
                  <a:chExt cx="2338737" cy="945823"/>
                </a:xfrm>
              </p:grpSpPr>
              <p:sp>
                <p:nvSpPr>
                  <p:cNvPr id="13" name="Text2">
                    <a:extLst>
                      <a:ext uri="{FF2B5EF4-FFF2-40B4-BE49-F238E27FC236}">
                        <a16:creationId xmlns:a16="http://schemas.microsoft.com/office/drawing/2014/main" id="{69FDEEA4-1388-44A8-8CD8-3449FF488D5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53063" y="3211836"/>
                    <a:ext cx="2338736" cy="52196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CN" altLang="en-US" sz="1200" dirty="0"/>
                      <a:t>利用</a:t>
                    </a:r>
                    <a:r>
                      <a:rPr lang="en-US" altLang="zh-CN" sz="1200" dirty="0"/>
                      <a:t>MQTT</a:t>
                    </a:r>
                    <a:r>
                      <a:rPr lang="zh-CN" altLang="en-US" sz="1200" dirty="0"/>
                      <a:t>协议实现数据的即时传输</a:t>
                    </a:r>
                    <a:endParaRPr lang="en-US" dirty="0"/>
                  </a:p>
                </p:txBody>
              </p:sp>
              <p:sp>
                <p:nvSpPr>
                  <p:cNvPr id="14" name="Bullet2">
                    <a:extLst>
                      <a:ext uri="{FF2B5EF4-FFF2-40B4-BE49-F238E27FC236}">
                        <a16:creationId xmlns:a16="http://schemas.microsoft.com/office/drawing/2014/main" id="{A83C70C5-9C70-45A1-8620-052652D49E1B}"/>
                      </a:ext>
                    </a:extLst>
                  </p:cNvPr>
                  <p:cNvSpPr/>
                  <p:nvPr/>
                </p:nvSpPr>
                <p:spPr>
                  <a:xfrm flipH="1">
                    <a:off x="8253064" y="2787977"/>
                    <a:ext cx="2338736" cy="423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/>
                      <a:t>数据传输技术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1403B8DF-3CE0-0240-289C-445ED6414251}"/>
                  </a:ext>
                </a:extLst>
              </p:cNvPr>
              <p:cNvGrpSpPr/>
              <p:nvPr/>
            </p:nvGrpSpPr>
            <p:grpSpPr>
              <a:xfrm>
                <a:off x="6810834" y="2258097"/>
                <a:ext cx="4579918" cy="1335599"/>
                <a:chOff x="6810834" y="2258097"/>
                <a:chExt cx="4579918" cy="1335599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7CB7669B-A741-4E7D-8D38-5ED7CBDE29B7}"/>
                    </a:ext>
                  </a:extLst>
                </p:cNvPr>
                <p:cNvGrpSpPr/>
                <p:nvPr/>
              </p:nvGrpSpPr>
              <p:grpSpPr>
                <a:xfrm>
                  <a:off x="6810834" y="2406988"/>
                  <a:ext cx="1186708" cy="1186708"/>
                  <a:chOff x="6107518" y="1403868"/>
                  <a:chExt cx="1206795" cy="1206795"/>
                </a:xfrm>
              </p:grpSpPr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667217DF-C6D6-476E-8DE4-8B0BDEE0CD1A}"/>
                      </a:ext>
                    </a:extLst>
                  </p:cNvPr>
                  <p:cNvSpPr/>
                  <p:nvPr/>
                </p:nvSpPr>
                <p:spPr>
                  <a:xfrm>
                    <a:off x="6107518" y="1403868"/>
                    <a:ext cx="1206795" cy="1206795"/>
                  </a:xfrm>
                  <a:prstGeom prst="ellipse">
                    <a:avLst/>
                  </a:prstGeom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858C6754-4977-45E1-BF02-721FDCA9420C}"/>
                      </a:ext>
                    </a:extLst>
                  </p:cNvPr>
                  <p:cNvSpPr/>
                  <p:nvPr/>
                </p:nvSpPr>
                <p:spPr>
                  <a:xfrm>
                    <a:off x="6209366" y="1505716"/>
                    <a:ext cx="1003098" cy="1003098"/>
                  </a:xfrm>
                  <a:prstGeom prst="ellipse">
                    <a:avLst/>
                  </a:prstGeom>
                  <a:solidFill>
                    <a:schemeClr val="accent3"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FE759B70-E66C-4A04-808E-E441E982D609}"/>
                      </a:ext>
                    </a:extLst>
                  </p:cNvPr>
                  <p:cNvSpPr/>
                  <p:nvPr/>
                </p:nvSpPr>
                <p:spPr>
                  <a:xfrm>
                    <a:off x="6326411" y="1622761"/>
                    <a:ext cx="769009" cy="769009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  <p:sp>
                <p:nvSpPr>
                  <p:cNvPr id="28" name="Icon3">
                    <a:extLst>
                      <a:ext uri="{FF2B5EF4-FFF2-40B4-BE49-F238E27FC236}">
                        <a16:creationId xmlns:a16="http://schemas.microsoft.com/office/drawing/2014/main" id="{2F3C78C3-92BB-4FD8-97D4-3EA59A7E7A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520389" y="1817006"/>
                    <a:ext cx="381053" cy="380519"/>
                  </a:xfrm>
                  <a:custGeom>
                    <a:avLst/>
                    <a:gdLst>
                      <a:gd name="connsiteX0" fmla="*/ 292687 w 604887"/>
                      <a:gd name="connsiteY0" fmla="*/ 506614 h 604040"/>
                      <a:gd name="connsiteX1" fmla="*/ 292687 w 604887"/>
                      <a:gd name="connsiteY1" fmla="*/ 526099 h 604040"/>
                      <a:gd name="connsiteX2" fmla="*/ 266107 w 604887"/>
                      <a:gd name="connsiteY2" fmla="*/ 584555 h 604040"/>
                      <a:gd name="connsiteX3" fmla="*/ 526837 w 604887"/>
                      <a:gd name="connsiteY3" fmla="*/ 584555 h 604040"/>
                      <a:gd name="connsiteX4" fmla="*/ 585375 w 604887"/>
                      <a:gd name="connsiteY4" fmla="*/ 526099 h 604040"/>
                      <a:gd name="connsiteX5" fmla="*/ 585375 w 604887"/>
                      <a:gd name="connsiteY5" fmla="*/ 506614 h 604040"/>
                      <a:gd name="connsiteX6" fmla="*/ 68217 w 604887"/>
                      <a:gd name="connsiteY6" fmla="*/ 409188 h 604040"/>
                      <a:gd name="connsiteX7" fmla="*/ 68217 w 604887"/>
                      <a:gd name="connsiteY7" fmla="*/ 428674 h 604040"/>
                      <a:gd name="connsiteX8" fmla="*/ 273175 w 604887"/>
                      <a:gd name="connsiteY8" fmla="*/ 428674 h 604040"/>
                      <a:gd name="connsiteX9" fmla="*/ 273175 w 604887"/>
                      <a:gd name="connsiteY9" fmla="*/ 409188 h 604040"/>
                      <a:gd name="connsiteX10" fmla="*/ 29192 w 604887"/>
                      <a:gd name="connsiteY10" fmla="*/ 409188 h 604040"/>
                      <a:gd name="connsiteX11" fmla="*/ 19512 w 604887"/>
                      <a:gd name="connsiteY11" fmla="*/ 418854 h 604040"/>
                      <a:gd name="connsiteX12" fmla="*/ 29192 w 604887"/>
                      <a:gd name="connsiteY12" fmla="*/ 428674 h 604040"/>
                      <a:gd name="connsiteX13" fmla="*/ 48704 w 604887"/>
                      <a:gd name="connsiteY13" fmla="*/ 428674 h 604040"/>
                      <a:gd name="connsiteX14" fmla="*/ 48704 w 604887"/>
                      <a:gd name="connsiteY14" fmla="*/ 409188 h 604040"/>
                      <a:gd name="connsiteX15" fmla="*/ 320650 w 604887"/>
                      <a:gd name="connsiteY15" fmla="*/ 391391 h 604040"/>
                      <a:gd name="connsiteX16" fmla="*/ 292687 w 604887"/>
                      <a:gd name="connsiteY16" fmla="*/ 405353 h 604040"/>
                      <a:gd name="connsiteX17" fmla="*/ 292687 w 604887"/>
                      <a:gd name="connsiteY17" fmla="*/ 432356 h 604040"/>
                      <a:gd name="connsiteX18" fmla="*/ 320650 w 604887"/>
                      <a:gd name="connsiteY18" fmla="*/ 446318 h 604040"/>
                      <a:gd name="connsiteX19" fmla="*/ 342928 w 604887"/>
                      <a:gd name="connsiteY19" fmla="*/ 428674 h 604040"/>
                      <a:gd name="connsiteX20" fmla="*/ 321879 w 604887"/>
                      <a:gd name="connsiteY20" fmla="*/ 428674 h 604040"/>
                      <a:gd name="connsiteX21" fmla="*/ 321879 w 604887"/>
                      <a:gd name="connsiteY21" fmla="*/ 409188 h 604040"/>
                      <a:gd name="connsiteX22" fmla="*/ 342928 w 604887"/>
                      <a:gd name="connsiteY22" fmla="*/ 409188 h 604040"/>
                      <a:gd name="connsiteX23" fmla="*/ 419442 w 604887"/>
                      <a:gd name="connsiteY23" fmla="*/ 315752 h 604040"/>
                      <a:gd name="connsiteX24" fmla="*/ 394245 w 604887"/>
                      <a:gd name="connsiteY24" fmla="*/ 340914 h 604040"/>
                      <a:gd name="connsiteX25" fmla="*/ 496263 w 604887"/>
                      <a:gd name="connsiteY25" fmla="*/ 442942 h 604040"/>
                      <a:gd name="connsiteX26" fmla="*/ 508861 w 604887"/>
                      <a:gd name="connsiteY26" fmla="*/ 448159 h 604040"/>
                      <a:gd name="connsiteX27" fmla="*/ 526837 w 604887"/>
                      <a:gd name="connsiteY27" fmla="*/ 430361 h 604040"/>
                      <a:gd name="connsiteX28" fmla="*/ 521613 w 604887"/>
                      <a:gd name="connsiteY28" fmla="*/ 417627 h 604040"/>
                      <a:gd name="connsiteX29" fmla="*/ 389789 w 604887"/>
                      <a:gd name="connsiteY29" fmla="*/ 286140 h 604040"/>
                      <a:gd name="connsiteX30" fmla="*/ 364592 w 604887"/>
                      <a:gd name="connsiteY30" fmla="*/ 311302 h 604040"/>
                      <a:gd name="connsiteX31" fmla="*/ 380417 w 604887"/>
                      <a:gd name="connsiteY31" fmla="*/ 327105 h 604040"/>
                      <a:gd name="connsiteX32" fmla="*/ 405614 w 604887"/>
                      <a:gd name="connsiteY32" fmla="*/ 301943 h 604040"/>
                      <a:gd name="connsiteX33" fmla="*/ 302366 w 604887"/>
                      <a:gd name="connsiteY33" fmla="*/ 214337 h 604040"/>
                      <a:gd name="connsiteX34" fmla="*/ 292687 w 604887"/>
                      <a:gd name="connsiteY34" fmla="*/ 224003 h 604040"/>
                      <a:gd name="connsiteX35" fmla="*/ 302366 w 604887"/>
                      <a:gd name="connsiteY35" fmla="*/ 233822 h 604040"/>
                      <a:gd name="connsiteX36" fmla="*/ 312200 w 604887"/>
                      <a:gd name="connsiteY36" fmla="*/ 224003 h 604040"/>
                      <a:gd name="connsiteX37" fmla="*/ 302366 w 604887"/>
                      <a:gd name="connsiteY37" fmla="*/ 214337 h 604040"/>
                      <a:gd name="connsiteX38" fmla="*/ 477979 w 604887"/>
                      <a:gd name="connsiteY38" fmla="*/ 185032 h 604040"/>
                      <a:gd name="connsiteX39" fmla="*/ 468300 w 604887"/>
                      <a:gd name="connsiteY39" fmla="*/ 194852 h 604040"/>
                      <a:gd name="connsiteX40" fmla="*/ 477979 w 604887"/>
                      <a:gd name="connsiteY40" fmla="*/ 204517 h 604040"/>
                      <a:gd name="connsiteX41" fmla="*/ 487812 w 604887"/>
                      <a:gd name="connsiteY41" fmla="*/ 194852 h 604040"/>
                      <a:gd name="connsiteX42" fmla="*/ 477979 w 604887"/>
                      <a:gd name="connsiteY42" fmla="*/ 185032 h 604040"/>
                      <a:gd name="connsiteX43" fmla="*/ 397164 w 604887"/>
                      <a:gd name="connsiteY43" fmla="*/ 143147 h 604040"/>
                      <a:gd name="connsiteX44" fmla="*/ 384872 w 604887"/>
                      <a:gd name="connsiteY44" fmla="*/ 155574 h 604040"/>
                      <a:gd name="connsiteX45" fmla="*/ 409762 w 604887"/>
                      <a:gd name="connsiteY45" fmla="*/ 224003 h 604040"/>
                      <a:gd name="connsiteX46" fmla="*/ 399929 w 604887"/>
                      <a:gd name="connsiteY46" fmla="*/ 268650 h 604040"/>
                      <a:gd name="connsiteX47" fmla="*/ 419442 w 604887"/>
                      <a:gd name="connsiteY47" fmla="*/ 288135 h 604040"/>
                      <a:gd name="connsiteX48" fmla="*/ 432040 w 604887"/>
                      <a:gd name="connsiteY48" fmla="*/ 275554 h 604040"/>
                      <a:gd name="connsiteX49" fmla="*/ 445868 w 604887"/>
                      <a:gd name="connsiteY49" fmla="*/ 289362 h 604040"/>
                      <a:gd name="connsiteX50" fmla="*/ 433270 w 604887"/>
                      <a:gd name="connsiteY50" fmla="*/ 301943 h 604040"/>
                      <a:gd name="connsiteX51" fmla="*/ 448787 w 604887"/>
                      <a:gd name="connsiteY51" fmla="*/ 317439 h 604040"/>
                      <a:gd name="connsiteX52" fmla="*/ 448787 w 604887"/>
                      <a:gd name="connsiteY52" fmla="*/ 176901 h 604040"/>
                      <a:gd name="connsiteX53" fmla="*/ 421132 w 604887"/>
                      <a:gd name="connsiteY53" fmla="*/ 143761 h 604040"/>
                      <a:gd name="connsiteX54" fmla="*/ 409762 w 604887"/>
                      <a:gd name="connsiteY54" fmla="*/ 146062 h 604040"/>
                      <a:gd name="connsiteX55" fmla="*/ 397164 w 604887"/>
                      <a:gd name="connsiteY55" fmla="*/ 143147 h 604040"/>
                      <a:gd name="connsiteX56" fmla="*/ 302366 w 604887"/>
                      <a:gd name="connsiteY56" fmla="*/ 136396 h 604040"/>
                      <a:gd name="connsiteX57" fmla="*/ 214637 w 604887"/>
                      <a:gd name="connsiteY57" fmla="*/ 224003 h 604040"/>
                      <a:gd name="connsiteX58" fmla="*/ 302366 w 604887"/>
                      <a:gd name="connsiteY58" fmla="*/ 311763 h 604040"/>
                      <a:gd name="connsiteX59" fmla="*/ 390250 w 604887"/>
                      <a:gd name="connsiteY59" fmla="*/ 224003 h 604040"/>
                      <a:gd name="connsiteX60" fmla="*/ 370891 w 604887"/>
                      <a:gd name="connsiteY60" fmla="*/ 169383 h 604040"/>
                      <a:gd name="connsiteX61" fmla="*/ 328793 w 604887"/>
                      <a:gd name="connsiteY61" fmla="*/ 211575 h 604040"/>
                      <a:gd name="connsiteX62" fmla="*/ 331712 w 604887"/>
                      <a:gd name="connsiteY62" fmla="*/ 224003 h 604040"/>
                      <a:gd name="connsiteX63" fmla="*/ 302366 w 604887"/>
                      <a:gd name="connsiteY63" fmla="*/ 253307 h 604040"/>
                      <a:gd name="connsiteX64" fmla="*/ 273175 w 604887"/>
                      <a:gd name="connsiteY64" fmla="*/ 224003 h 604040"/>
                      <a:gd name="connsiteX65" fmla="*/ 302366 w 604887"/>
                      <a:gd name="connsiteY65" fmla="*/ 194852 h 604040"/>
                      <a:gd name="connsiteX66" fmla="*/ 314965 w 604887"/>
                      <a:gd name="connsiteY66" fmla="*/ 197767 h 604040"/>
                      <a:gd name="connsiteX67" fmla="*/ 357217 w 604887"/>
                      <a:gd name="connsiteY67" fmla="*/ 155574 h 604040"/>
                      <a:gd name="connsiteX68" fmla="*/ 302366 w 604887"/>
                      <a:gd name="connsiteY68" fmla="*/ 136396 h 604040"/>
                      <a:gd name="connsiteX69" fmla="*/ 409762 w 604887"/>
                      <a:gd name="connsiteY69" fmla="*/ 107092 h 604040"/>
                      <a:gd name="connsiteX70" fmla="*/ 399929 w 604887"/>
                      <a:gd name="connsiteY70" fmla="*/ 116911 h 604040"/>
                      <a:gd name="connsiteX71" fmla="*/ 409762 w 604887"/>
                      <a:gd name="connsiteY71" fmla="*/ 126577 h 604040"/>
                      <a:gd name="connsiteX72" fmla="*/ 419442 w 604887"/>
                      <a:gd name="connsiteY72" fmla="*/ 116911 h 604040"/>
                      <a:gd name="connsiteX73" fmla="*/ 409762 w 604887"/>
                      <a:gd name="connsiteY73" fmla="*/ 107092 h 604040"/>
                      <a:gd name="connsiteX74" fmla="*/ 575542 w 604887"/>
                      <a:gd name="connsiteY74" fmla="*/ 77941 h 604040"/>
                      <a:gd name="connsiteX75" fmla="*/ 565862 w 604887"/>
                      <a:gd name="connsiteY75" fmla="*/ 87607 h 604040"/>
                      <a:gd name="connsiteX76" fmla="*/ 575542 w 604887"/>
                      <a:gd name="connsiteY76" fmla="*/ 97426 h 604040"/>
                      <a:gd name="connsiteX77" fmla="*/ 585375 w 604887"/>
                      <a:gd name="connsiteY77" fmla="*/ 87607 h 604040"/>
                      <a:gd name="connsiteX78" fmla="*/ 575542 w 604887"/>
                      <a:gd name="connsiteY78" fmla="*/ 77941 h 604040"/>
                      <a:gd name="connsiteX79" fmla="*/ 351204 w 604887"/>
                      <a:gd name="connsiteY79" fmla="*/ 77904 h 604040"/>
                      <a:gd name="connsiteX80" fmla="*/ 370751 w 604887"/>
                      <a:gd name="connsiteY80" fmla="*/ 77904 h 604040"/>
                      <a:gd name="connsiteX81" fmla="*/ 370751 w 604887"/>
                      <a:gd name="connsiteY81" fmla="*/ 97451 h 604040"/>
                      <a:gd name="connsiteX82" fmla="*/ 351204 w 604887"/>
                      <a:gd name="connsiteY82" fmla="*/ 97451 h 604040"/>
                      <a:gd name="connsiteX83" fmla="*/ 175637 w 604887"/>
                      <a:gd name="connsiteY83" fmla="*/ 77904 h 604040"/>
                      <a:gd name="connsiteX84" fmla="*/ 331728 w 604887"/>
                      <a:gd name="connsiteY84" fmla="*/ 77904 h 604040"/>
                      <a:gd name="connsiteX85" fmla="*/ 331728 w 604887"/>
                      <a:gd name="connsiteY85" fmla="*/ 97451 h 604040"/>
                      <a:gd name="connsiteX86" fmla="*/ 175637 w 604887"/>
                      <a:gd name="connsiteY86" fmla="*/ 97451 h 604040"/>
                      <a:gd name="connsiteX87" fmla="*/ 175637 w 604887"/>
                      <a:gd name="connsiteY87" fmla="*/ 38952 h 604040"/>
                      <a:gd name="connsiteX88" fmla="*/ 370750 w 604887"/>
                      <a:gd name="connsiteY88" fmla="*/ 38952 h 604040"/>
                      <a:gd name="connsiteX89" fmla="*/ 370750 w 604887"/>
                      <a:gd name="connsiteY89" fmla="*/ 58428 h 604040"/>
                      <a:gd name="connsiteX90" fmla="*/ 175637 w 604887"/>
                      <a:gd name="connsiteY90" fmla="*/ 58428 h 604040"/>
                      <a:gd name="connsiteX91" fmla="*/ 129520 w 604887"/>
                      <a:gd name="connsiteY91" fmla="*/ 19485 h 604040"/>
                      <a:gd name="connsiteX92" fmla="*/ 156100 w 604887"/>
                      <a:gd name="connsiteY92" fmla="*/ 77941 h 604040"/>
                      <a:gd name="connsiteX93" fmla="*/ 156100 w 604887"/>
                      <a:gd name="connsiteY93" fmla="*/ 389703 h 604040"/>
                      <a:gd name="connsiteX94" fmla="*/ 280549 w 604887"/>
                      <a:gd name="connsiteY94" fmla="*/ 389703 h 604040"/>
                      <a:gd name="connsiteX95" fmla="*/ 323108 w 604887"/>
                      <a:gd name="connsiteY95" fmla="*/ 368377 h 604040"/>
                      <a:gd name="connsiteX96" fmla="*/ 386255 w 604887"/>
                      <a:gd name="connsiteY96" fmla="*/ 418854 h 604040"/>
                      <a:gd name="connsiteX97" fmla="*/ 323108 w 604887"/>
                      <a:gd name="connsiteY97" fmla="*/ 469332 h 604040"/>
                      <a:gd name="connsiteX98" fmla="*/ 280549 w 604887"/>
                      <a:gd name="connsiteY98" fmla="*/ 448159 h 604040"/>
                      <a:gd name="connsiteX99" fmla="*/ 156100 w 604887"/>
                      <a:gd name="connsiteY99" fmla="*/ 448159 h 604040"/>
                      <a:gd name="connsiteX100" fmla="*/ 156100 w 604887"/>
                      <a:gd name="connsiteY100" fmla="*/ 526099 h 604040"/>
                      <a:gd name="connsiteX101" fmla="*/ 214637 w 604887"/>
                      <a:gd name="connsiteY101" fmla="*/ 584555 h 604040"/>
                      <a:gd name="connsiteX102" fmla="*/ 273175 w 604887"/>
                      <a:gd name="connsiteY102" fmla="*/ 526099 h 604040"/>
                      <a:gd name="connsiteX103" fmla="*/ 273175 w 604887"/>
                      <a:gd name="connsiteY103" fmla="*/ 487129 h 604040"/>
                      <a:gd name="connsiteX104" fmla="*/ 448787 w 604887"/>
                      <a:gd name="connsiteY104" fmla="*/ 487129 h 604040"/>
                      <a:gd name="connsiteX105" fmla="*/ 448787 w 604887"/>
                      <a:gd name="connsiteY105" fmla="*/ 422843 h 604040"/>
                      <a:gd name="connsiteX106" fmla="*/ 380417 w 604887"/>
                      <a:gd name="connsiteY106" fmla="*/ 354722 h 604040"/>
                      <a:gd name="connsiteX107" fmla="*/ 367818 w 604887"/>
                      <a:gd name="connsiteY107" fmla="*/ 367303 h 604040"/>
                      <a:gd name="connsiteX108" fmla="*/ 353990 w 604887"/>
                      <a:gd name="connsiteY108" fmla="*/ 353495 h 604040"/>
                      <a:gd name="connsiteX109" fmla="*/ 366589 w 604887"/>
                      <a:gd name="connsiteY109" fmla="*/ 340914 h 604040"/>
                      <a:gd name="connsiteX110" fmla="*/ 347076 w 604887"/>
                      <a:gd name="connsiteY110" fmla="*/ 321428 h 604040"/>
                      <a:gd name="connsiteX111" fmla="*/ 302366 w 604887"/>
                      <a:gd name="connsiteY111" fmla="*/ 331248 h 604040"/>
                      <a:gd name="connsiteX112" fmla="*/ 195125 w 604887"/>
                      <a:gd name="connsiteY112" fmla="*/ 224003 h 604040"/>
                      <a:gd name="connsiteX113" fmla="*/ 302366 w 604887"/>
                      <a:gd name="connsiteY113" fmla="*/ 116911 h 604040"/>
                      <a:gd name="connsiteX114" fmla="*/ 371045 w 604887"/>
                      <a:gd name="connsiteY114" fmla="*/ 141766 h 604040"/>
                      <a:gd name="connsiteX115" fmla="*/ 383336 w 604887"/>
                      <a:gd name="connsiteY115" fmla="*/ 129492 h 604040"/>
                      <a:gd name="connsiteX116" fmla="*/ 380417 w 604887"/>
                      <a:gd name="connsiteY116" fmla="*/ 116911 h 604040"/>
                      <a:gd name="connsiteX117" fmla="*/ 409762 w 604887"/>
                      <a:gd name="connsiteY117" fmla="*/ 87607 h 604040"/>
                      <a:gd name="connsiteX118" fmla="*/ 438954 w 604887"/>
                      <a:gd name="connsiteY118" fmla="*/ 116911 h 604040"/>
                      <a:gd name="connsiteX119" fmla="*/ 435421 w 604887"/>
                      <a:gd name="connsiteY119" fmla="*/ 130566 h 604040"/>
                      <a:gd name="connsiteX120" fmla="*/ 448787 w 604887"/>
                      <a:gd name="connsiteY120" fmla="*/ 146522 h 604040"/>
                      <a:gd name="connsiteX121" fmla="*/ 448787 w 604887"/>
                      <a:gd name="connsiteY121" fmla="*/ 77941 h 604040"/>
                      <a:gd name="connsiteX122" fmla="*/ 390250 w 604887"/>
                      <a:gd name="connsiteY122" fmla="*/ 19485 h 604040"/>
                      <a:gd name="connsiteX123" fmla="*/ 78050 w 604887"/>
                      <a:gd name="connsiteY123" fmla="*/ 19485 h 604040"/>
                      <a:gd name="connsiteX124" fmla="*/ 19512 w 604887"/>
                      <a:gd name="connsiteY124" fmla="*/ 77941 h 604040"/>
                      <a:gd name="connsiteX125" fmla="*/ 19512 w 604887"/>
                      <a:gd name="connsiteY125" fmla="*/ 87607 h 604040"/>
                      <a:gd name="connsiteX126" fmla="*/ 136587 w 604887"/>
                      <a:gd name="connsiteY126" fmla="*/ 87607 h 604040"/>
                      <a:gd name="connsiteX127" fmla="*/ 136587 w 604887"/>
                      <a:gd name="connsiteY127" fmla="*/ 77941 h 604040"/>
                      <a:gd name="connsiteX128" fmla="*/ 78050 w 604887"/>
                      <a:gd name="connsiteY128" fmla="*/ 19485 h 604040"/>
                      <a:gd name="connsiteX129" fmla="*/ 78050 w 604887"/>
                      <a:gd name="connsiteY129" fmla="*/ 0 h 604040"/>
                      <a:gd name="connsiteX130" fmla="*/ 390250 w 604887"/>
                      <a:gd name="connsiteY130" fmla="*/ 0 h 604040"/>
                      <a:gd name="connsiteX131" fmla="*/ 468300 w 604887"/>
                      <a:gd name="connsiteY131" fmla="*/ 77941 h 604040"/>
                      <a:gd name="connsiteX132" fmla="*/ 468300 w 604887"/>
                      <a:gd name="connsiteY132" fmla="*/ 167388 h 604040"/>
                      <a:gd name="connsiteX133" fmla="*/ 477979 w 604887"/>
                      <a:gd name="connsiteY133" fmla="*/ 165547 h 604040"/>
                      <a:gd name="connsiteX134" fmla="*/ 489810 w 604887"/>
                      <a:gd name="connsiteY134" fmla="*/ 168155 h 604040"/>
                      <a:gd name="connsiteX135" fmla="*/ 549576 w 604887"/>
                      <a:gd name="connsiteY135" fmla="*/ 100955 h 604040"/>
                      <a:gd name="connsiteX136" fmla="*/ 546350 w 604887"/>
                      <a:gd name="connsiteY136" fmla="*/ 87607 h 604040"/>
                      <a:gd name="connsiteX137" fmla="*/ 575542 w 604887"/>
                      <a:gd name="connsiteY137" fmla="*/ 58455 h 604040"/>
                      <a:gd name="connsiteX138" fmla="*/ 604887 w 604887"/>
                      <a:gd name="connsiteY138" fmla="*/ 87607 h 604040"/>
                      <a:gd name="connsiteX139" fmla="*/ 575542 w 604887"/>
                      <a:gd name="connsiteY139" fmla="*/ 116911 h 604040"/>
                      <a:gd name="connsiteX140" fmla="*/ 563711 w 604887"/>
                      <a:gd name="connsiteY140" fmla="*/ 114303 h 604040"/>
                      <a:gd name="connsiteX141" fmla="*/ 503945 w 604887"/>
                      <a:gd name="connsiteY141" fmla="*/ 181504 h 604040"/>
                      <a:gd name="connsiteX142" fmla="*/ 507325 w 604887"/>
                      <a:gd name="connsiteY142" fmla="*/ 194852 h 604040"/>
                      <a:gd name="connsiteX143" fmla="*/ 477979 w 604887"/>
                      <a:gd name="connsiteY143" fmla="*/ 224003 h 604040"/>
                      <a:gd name="connsiteX144" fmla="*/ 468300 w 604887"/>
                      <a:gd name="connsiteY144" fmla="*/ 222315 h 604040"/>
                      <a:gd name="connsiteX145" fmla="*/ 468300 w 604887"/>
                      <a:gd name="connsiteY145" fmla="*/ 336925 h 604040"/>
                      <a:gd name="connsiteX146" fmla="*/ 535288 w 604887"/>
                      <a:gd name="connsiteY146" fmla="*/ 403972 h 604040"/>
                      <a:gd name="connsiteX147" fmla="*/ 546350 w 604887"/>
                      <a:gd name="connsiteY147" fmla="*/ 430361 h 604040"/>
                      <a:gd name="connsiteX148" fmla="*/ 508861 w 604887"/>
                      <a:gd name="connsiteY148" fmla="*/ 467644 h 604040"/>
                      <a:gd name="connsiteX149" fmla="*/ 482589 w 604887"/>
                      <a:gd name="connsiteY149" fmla="*/ 456597 h 604040"/>
                      <a:gd name="connsiteX150" fmla="*/ 468300 w 604887"/>
                      <a:gd name="connsiteY150" fmla="*/ 442329 h 604040"/>
                      <a:gd name="connsiteX151" fmla="*/ 468300 w 604887"/>
                      <a:gd name="connsiteY151" fmla="*/ 487129 h 604040"/>
                      <a:gd name="connsiteX152" fmla="*/ 604887 w 604887"/>
                      <a:gd name="connsiteY152" fmla="*/ 487129 h 604040"/>
                      <a:gd name="connsiteX153" fmla="*/ 604887 w 604887"/>
                      <a:gd name="connsiteY153" fmla="*/ 526099 h 604040"/>
                      <a:gd name="connsiteX154" fmla="*/ 526837 w 604887"/>
                      <a:gd name="connsiteY154" fmla="*/ 604040 h 604040"/>
                      <a:gd name="connsiteX155" fmla="*/ 224317 w 604887"/>
                      <a:gd name="connsiteY155" fmla="*/ 604040 h 604040"/>
                      <a:gd name="connsiteX156" fmla="*/ 224317 w 604887"/>
                      <a:gd name="connsiteY156" fmla="*/ 603426 h 604040"/>
                      <a:gd name="connsiteX157" fmla="*/ 214637 w 604887"/>
                      <a:gd name="connsiteY157" fmla="*/ 604040 h 604040"/>
                      <a:gd name="connsiteX158" fmla="*/ 136587 w 604887"/>
                      <a:gd name="connsiteY158" fmla="*/ 526099 h 604040"/>
                      <a:gd name="connsiteX159" fmla="*/ 136587 w 604887"/>
                      <a:gd name="connsiteY159" fmla="*/ 448159 h 604040"/>
                      <a:gd name="connsiteX160" fmla="*/ 29192 w 604887"/>
                      <a:gd name="connsiteY160" fmla="*/ 448159 h 604040"/>
                      <a:gd name="connsiteX161" fmla="*/ 0 w 604887"/>
                      <a:gd name="connsiteY161" fmla="*/ 418854 h 604040"/>
                      <a:gd name="connsiteX162" fmla="*/ 29192 w 604887"/>
                      <a:gd name="connsiteY162" fmla="*/ 389703 h 604040"/>
                      <a:gd name="connsiteX163" fmla="*/ 136587 w 604887"/>
                      <a:gd name="connsiteY163" fmla="*/ 389703 h 604040"/>
                      <a:gd name="connsiteX164" fmla="*/ 136587 w 604887"/>
                      <a:gd name="connsiteY164" fmla="*/ 107092 h 604040"/>
                      <a:gd name="connsiteX165" fmla="*/ 0 w 604887"/>
                      <a:gd name="connsiteY165" fmla="*/ 107092 h 604040"/>
                      <a:gd name="connsiteX166" fmla="*/ 0 w 604887"/>
                      <a:gd name="connsiteY166" fmla="*/ 77941 h 604040"/>
                      <a:gd name="connsiteX167" fmla="*/ 78050 w 604887"/>
                      <a:gd name="connsiteY167" fmla="*/ 0 h 60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  <a:cxn ang="0">
                        <a:pos x="connsiteX128" y="connsiteY128"/>
                      </a:cxn>
                      <a:cxn ang="0">
                        <a:pos x="connsiteX129" y="connsiteY129"/>
                      </a:cxn>
                      <a:cxn ang="0">
                        <a:pos x="connsiteX130" y="connsiteY130"/>
                      </a:cxn>
                      <a:cxn ang="0">
                        <a:pos x="connsiteX131" y="connsiteY131"/>
                      </a:cxn>
                      <a:cxn ang="0">
                        <a:pos x="connsiteX132" y="connsiteY132"/>
                      </a:cxn>
                      <a:cxn ang="0">
                        <a:pos x="connsiteX133" y="connsiteY133"/>
                      </a:cxn>
                      <a:cxn ang="0">
                        <a:pos x="connsiteX134" y="connsiteY134"/>
                      </a:cxn>
                      <a:cxn ang="0">
                        <a:pos x="connsiteX135" y="connsiteY135"/>
                      </a:cxn>
                      <a:cxn ang="0">
                        <a:pos x="connsiteX136" y="connsiteY136"/>
                      </a:cxn>
                      <a:cxn ang="0">
                        <a:pos x="connsiteX137" y="connsiteY137"/>
                      </a:cxn>
                      <a:cxn ang="0">
                        <a:pos x="connsiteX138" y="connsiteY138"/>
                      </a:cxn>
                      <a:cxn ang="0">
                        <a:pos x="connsiteX139" y="connsiteY139"/>
                      </a:cxn>
                      <a:cxn ang="0">
                        <a:pos x="connsiteX140" y="connsiteY140"/>
                      </a:cxn>
                      <a:cxn ang="0">
                        <a:pos x="connsiteX141" y="connsiteY141"/>
                      </a:cxn>
                      <a:cxn ang="0">
                        <a:pos x="connsiteX142" y="connsiteY142"/>
                      </a:cxn>
                      <a:cxn ang="0">
                        <a:pos x="connsiteX143" y="connsiteY143"/>
                      </a:cxn>
                      <a:cxn ang="0">
                        <a:pos x="connsiteX144" y="connsiteY144"/>
                      </a:cxn>
                      <a:cxn ang="0">
                        <a:pos x="connsiteX145" y="connsiteY145"/>
                      </a:cxn>
                      <a:cxn ang="0">
                        <a:pos x="connsiteX146" y="connsiteY146"/>
                      </a:cxn>
                      <a:cxn ang="0">
                        <a:pos x="connsiteX147" y="connsiteY147"/>
                      </a:cxn>
                      <a:cxn ang="0">
                        <a:pos x="connsiteX148" y="connsiteY148"/>
                      </a:cxn>
                      <a:cxn ang="0">
                        <a:pos x="connsiteX149" y="connsiteY149"/>
                      </a:cxn>
                      <a:cxn ang="0">
                        <a:pos x="connsiteX150" y="connsiteY150"/>
                      </a:cxn>
                      <a:cxn ang="0">
                        <a:pos x="connsiteX151" y="connsiteY151"/>
                      </a:cxn>
                      <a:cxn ang="0">
                        <a:pos x="connsiteX152" y="connsiteY152"/>
                      </a:cxn>
                      <a:cxn ang="0">
                        <a:pos x="connsiteX153" y="connsiteY153"/>
                      </a:cxn>
                      <a:cxn ang="0">
                        <a:pos x="connsiteX154" y="connsiteY154"/>
                      </a:cxn>
                      <a:cxn ang="0">
                        <a:pos x="connsiteX155" y="connsiteY155"/>
                      </a:cxn>
                      <a:cxn ang="0">
                        <a:pos x="connsiteX156" y="connsiteY156"/>
                      </a:cxn>
                      <a:cxn ang="0">
                        <a:pos x="connsiteX157" y="connsiteY157"/>
                      </a:cxn>
                      <a:cxn ang="0">
                        <a:pos x="connsiteX158" y="connsiteY158"/>
                      </a:cxn>
                      <a:cxn ang="0">
                        <a:pos x="connsiteX159" y="connsiteY159"/>
                      </a:cxn>
                      <a:cxn ang="0">
                        <a:pos x="connsiteX160" y="connsiteY160"/>
                      </a:cxn>
                      <a:cxn ang="0">
                        <a:pos x="connsiteX161" y="connsiteY161"/>
                      </a:cxn>
                      <a:cxn ang="0">
                        <a:pos x="connsiteX162" y="connsiteY162"/>
                      </a:cxn>
                      <a:cxn ang="0">
                        <a:pos x="connsiteX163" y="connsiteY163"/>
                      </a:cxn>
                      <a:cxn ang="0">
                        <a:pos x="connsiteX164" y="connsiteY164"/>
                      </a:cxn>
                      <a:cxn ang="0">
                        <a:pos x="connsiteX165" y="connsiteY165"/>
                      </a:cxn>
                      <a:cxn ang="0">
                        <a:pos x="connsiteX166" y="connsiteY166"/>
                      </a:cxn>
                      <a:cxn ang="0">
                        <a:pos x="connsiteX167" y="connsiteY167"/>
                      </a:cxn>
                    </a:cxnLst>
                    <a:rect l="l" t="t" r="r" b="b"/>
                    <a:pathLst>
                      <a:path w="604887" h="604040">
                        <a:moveTo>
                          <a:pt x="292687" y="506614"/>
                        </a:moveTo>
                        <a:lnTo>
                          <a:pt x="292687" y="526099"/>
                        </a:lnTo>
                        <a:cubicBezTo>
                          <a:pt x="292687" y="549267"/>
                          <a:pt x="282393" y="570133"/>
                          <a:pt x="266107" y="584555"/>
                        </a:cubicBezTo>
                        <a:lnTo>
                          <a:pt x="526837" y="584555"/>
                        </a:lnTo>
                        <a:cubicBezTo>
                          <a:pt x="559102" y="584555"/>
                          <a:pt x="585375" y="558319"/>
                          <a:pt x="585375" y="526099"/>
                        </a:cubicBezTo>
                        <a:lnTo>
                          <a:pt x="585375" y="506614"/>
                        </a:lnTo>
                        <a:close/>
                        <a:moveTo>
                          <a:pt x="68217" y="409188"/>
                        </a:moveTo>
                        <a:lnTo>
                          <a:pt x="68217" y="428674"/>
                        </a:lnTo>
                        <a:lnTo>
                          <a:pt x="273175" y="428674"/>
                        </a:lnTo>
                        <a:lnTo>
                          <a:pt x="273175" y="409188"/>
                        </a:lnTo>
                        <a:close/>
                        <a:moveTo>
                          <a:pt x="29192" y="409188"/>
                        </a:moveTo>
                        <a:cubicBezTo>
                          <a:pt x="23814" y="409188"/>
                          <a:pt x="19512" y="413484"/>
                          <a:pt x="19512" y="418854"/>
                        </a:cubicBezTo>
                        <a:cubicBezTo>
                          <a:pt x="19512" y="424224"/>
                          <a:pt x="23814" y="428674"/>
                          <a:pt x="29192" y="428674"/>
                        </a:cubicBezTo>
                        <a:lnTo>
                          <a:pt x="48704" y="428674"/>
                        </a:lnTo>
                        <a:lnTo>
                          <a:pt x="48704" y="409188"/>
                        </a:lnTo>
                        <a:close/>
                        <a:moveTo>
                          <a:pt x="320650" y="391391"/>
                        </a:moveTo>
                        <a:lnTo>
                          <a:pt x="292687" y="405353"/>
                        </a:lnTo>
                        <a:lnTo>
                          <a:pt x="292687" y="432356"/>
                        </a:lnTo>
                        <a:lnTo>
                          <a:pt x="320650" y="446318"/>
                        </a:lnTo>
                        <a:lnTo>
                          <a:pt x="342928" y="428674"/>
                        </a:lnTo>
                        <a:lnTo>
                          <a:pt x="321879" y="428674"/>
                        </a:lnTo>
                        <a:lnTo>
                          <a:pt x="321879" y="409188"/>
                        </a:lnTo>
                        <a:lnTo>
                          <a:pt x="342928" y="409188"/>
                        </a:lnTo>
                        <a:close/>
                        <a:moveTo>
                          <a:pt x="419442" y="315752"/>
                        </a:moveTo>
                        <a:lnTo>
                          <a:pt x="394245" y="340914"/>
                        </a:lnTo>
                        <a:lnTo>
                          <a:pt x="496263" y="442942"/>
                        </a:lnTo>
                        <a:cubicBezTo>
                          <a:pt x="499643" y="446318"/>
                          <a:pt x="504098" y="448159"/>
                          <a:pt x="508861" y="448159"/>
                        </a:cubicBezTo>
                        <a:cubicBezTo>
                          <a:pt x="518848" y="448159"/>
                          <a:pt x="526837" y="440181"/>
                          <a:pt x="526837" y="430361"/>
                        </a:cubicBezTo>
                        <a:cubicBezTo>
                          <a:pt x="526837" y="425605"/>
                          <a:pt x="524840" y="421002"/>
                          <a:pt x="521613" y="417627"/>
                        </a:cubicBezTo>
                        <a:close/>
                        <a:moveTo>
                          <a:pt x="389789" y="286140"/>
                        </a:moveTo>
                        <a:cubicBezTo>
                          <a:pt x="382721" y="295806"/>
                          <a:pt x="374271" y="304245"/>
                          <a:pt x="364592" y="311302"/>
                        </a:cubicBezTo>
                        <a:lnTo>
                          <a:pt x="380417" y="327105"/>
                        </a:lnTo>
                        <a:lnTo>
                          <a:pt x="405614" y="301943"/>
                        </a:lnTo>
                        <a:close/>
                        <a:moveTo>
                          <a:pt x="302366" y="214337"/>
                        </a:moveTo>
                        <a:cubicBezTo>
                          <a:pt x="296989" y="214337"/>
                          <a:pt x="292687" y="218633"/>
                          <a:pt x="292687" y="224003"/>
                        </a:cubicBezTo>
                        <a:cubicBezTo>
                          <a:pt x="292687" y="229373"/>
                          <a:pt x="296989" y="233822"/>
                          <a:pt x="302366" y="233822"/>
                        </a:cubicBezTo>
                        <a:cubicBezTo>
                          <a:pt x="307744" y="233822"/>
                          <a:pt x="312200" y="229373"/>
                          <a:pt x="312200" y="224003"/>
                        </a:cubicBezTo>
                        <a:cubicBezTo>
                          <a:pt x="312200" y="218633"/>
                          <a:pt x="307744" y="214337"/>
                          <a:pt x="302366" y="214337"/>
                        </a:cubicBezTo>
                        <a:close/>
                        <a:moveTo>
                          <a:pt x="477979" y="185032"/>
                        </a:moveTo>
                        <a:cubicBezTo>
                          <a:pt x="472602" y="185032"/>
                          <a:pt x="468300" y="189482"/>
                          <a:pt x="468300" y="194852"/>
                        </a:cubicBezTo>
                        <a:cubicBezTo>
                          <a:pt x="468300" y="200222"/>
                          <a:pt x="472602" y="204517"/>
                          <a:pt x="477979" y="204517"/>
                        </a:cubicBezTo>
                        <a:cubicBezTo>
                          <a:pt x="483357" y="204517"/>
                          <a:pt x="487812" y="200222"/>
                          <a:pt x="487812" y="194852"/>
                        </a:cubicBezTo>
                        <a:cubicBezTo>
                          <a:pt x="487812" y="189482"/>
                          <a:pt x="483357" y="185032"/>
                          <a:pt x="477979" y="185032"/>
                        </a:cubicBezTo>
                        <a:close/>
                        <a:moveTo>
                          <a:pt x="397164" y="143147"/>
                        </a:moveTo>
                        <a:lnTo>
                          <a:pt x="384872" y="155574"/>
                        </a:lnTo>
                        <a:cubicBezTo>
                          <a:pt x="400390" y="174139"/>
                          <a:pt x="409762" y="198074"/>
                          <a:pt x="409762" y="224003"/>
                        </a:cubicBezTo>
                        <a:cubicBezTo>
                          <a:pt x="409762" y="239959"/>
                          <a:pt x="406075" y="254995"/>
                          <a:pt x="399929" y="268650"/>
                        </a:cubicBezTo>
                        <a:lnTo>
                          <a:pt x="419442" y="288135"/>
                        </a:lnTo>
                        <a:lnTo>
                          <a:pt x="432040" y="275554"/>
                        </a:lnTo>
                        <a:lnTo>
                          <a:pt x="445868" y="289362"/>
                        </a:lnTo>
                        <a:lnTo>
                          <a:pt x="433270" y="301943"/>
                        </a:lnTo>
                        <a:lnTo>
                          <a:pt x="448787" y="317439"/>
                        </a:lnTo>
                        <a:lnTo>
                          <a:pt x="448787" y="176901"/>
                        </a:lnTo>
                        <a:lnTo>
                          <a:pt x="421132" y="143761"/>
                        </a:lnTo>
                        <a:cubicBezTo>
                          <a:pt x="417598" y="145295"/>
                          <a:pt x="413757" y="146062"/>
                          <a:pt x="409762" y="146062"/>
                        </a:cubicBezTo>
                        <a:cubicBezTo>
                          <a:pt x="405153" y="146062"/>
                          <a:pt x="401005" y="144988"/>
                          <a:pt x="397164" y="143147"/>
                        </a:cubicBezTo>
                        <a:close/>
                        <a:moveTo>
                          <a:pt x="302366" y="136396"/>
                        </a:moveTo>
                        <a:cubicBezTo>
                          <a:pt x="253969" y="136396"/>
                          <a:pt x="214637" y="175673"/>
                          <a:pt x="214637" y="224003"/>
                        </a:cubicBezTo>
                        <a:cubicBezTo>
                          <a:pt x="214637" y="272332"/>
                          <a:pt x="253969" y="311763"/>
                          <a:pt x="302366" y="311763"/>
                        </a:cubicBezTo>
                        <a:cubicBezTo>
                          <a:pt x="350764" y="311763"/>
                          <a:pt x="390250" y="272332"/>
                          <a:pt x="390250" y="224003"/>
                        </a:cubicBezTo>
                        <a:cubicBezTo>
                          <a:pt x="390250" y="203443"/>
                          <a:pt x="383029" y="184419"/>
                          <a:pt x="370891" y="169383"/>
                        </a:cubicBezTo>
                        <a:lnTo>
                          <a:pt x="328793" y="211575"/>
                        </a:lnTo>
                        <a:cubicBezTo>
                          <a:pt x="330637" y="215411"/>
                          <a:pt x="331712" y="219553"/>
                          <a:pt x="331712" y="224003"/>
                        </a:cubicBezTo>
                        <a:cubicBezTo>
                          <a:pt x="331712" y="240112"/>
                          <a:pt x="318499" y="253307"/>
                          <a:pt x="302366" y="253307"/>
                        </a:cubicBezTo>
                        <a:cubicBezTo>
                          <a:pt x="286234" y="253307"/>
                          <a:pt x="273175" y="240112"/>
                          <a:pt x="273175" y="224003"/>
                        </a:cubicBezTo>
                        <a:cubicBezTo>
                          <a:pt x="273175" y="207893"/>
                          <a:pt x="286234" y="194852"/>
                          <a:pt x="302366" y="194852"/>
                        </a:cubicBezTo>
                        <a:cubicBezTo>
                          <a:pt x="306976" y="194852"/>
                          <a:pt x="311124" y="195926"/>
                          <a:pt x="314965" y="197767"/>
                        </a:cubicBezTo>
                        <a:lnTo>
                          <a:pt x="357217" y="155574"/>
                        </a:lnTo>
                        <a:cubicBezTo>
                          <a:pt x="342160" y="143607"/>
                          <a:pt x="323108" y="136396"/>
                          <a:pt x="302366" y="136396"/>
                        </a:cubicBezTo>
                        <a:close/>
                        <a:moveTo>
                          <a:pt x="409762" y="107092"/>
                        </a:moveTo>
                        <a:cubicBezTo>
                          <a:pt x="404385" y="107092"/>
                          <a:pt x="399929" y="111541"/>
                          <a:pt x="399929" y="116911"/>
                        </a:cubicBezTo>
                        <a:cubicBezTo>
                          <a:pt x="399929" y="122281"/>
                          <a:pt x="404385" y="126577"/>
                          <a:pt x="409762" y="126577"/>
                        </a:cubicBezTo>
                        <a:cubicBezTo>
                          <a:pt x="415140" y="126577"/>
                          <a:pt x="419442" y="122281"/>
                          <a:pt x="419442" y="116911"/>
                        </a:cubicBezTo>
                        <a:cubicBezTo>
                          <a:pt x="419442" y="111541"/>
                          <a:pt x="415140" y="107092"/>
                          <a:pt x="409762" y="107092"/>
                        </a:cubicBezTo>
                        <a:close/>
                        <a:moveTo>
                          <a:pt x="575542" y="77941"/>
                        </a:moveTo>
                        <a:cubicBezTo>
                          <a:pt x="570164" y="77941"/>
                          <a:pt x="565862" y="82237"/>
                          <a:pt x="565862" y="87607"/>
                        </a:cubicBezTo>
                        <a:cubicBezTo>
                          <a:pt x="565862" y="92976"/>
                          <a:pt x="570164" y="97426"/>
                          <a:pt x="575542" y="97426"/>
                        </a:cubicBezTo>
                        <a:cubicBezTo>
                          <a:pt x="580919" y="97426"/>
                          <a:pt x="585375" y="92976"/>
                          <a:pt x="585375" y="87607"/>
                        </a:cubicBezTo>
                        <a:cubicBezTo>
                          <a:pt x="585375" y="82237"/>
                          <a:pt x="580919" y="77941"/>
                          <a:pt x="575542" y="77941"/>
                        </a:cubicBezTo>
                        <a:close/>
                        <a:moveTo>
                          <a:pt x="351204" y="77904"/>
                        </a:moveTo>
                        <a:lnTo>
                          <a:pt x="370751" y="77904"/>
                        </a:lnTo>
                        <a:lnTo>
                          <a:pt x="370751" y="97451"/>
                        </a:lnTo>
                        <a:lnTo>
                          <a:pt x="351204" y="97451"/>
                        </a:lnTo>
                        <a:close/>
                        <a:moveTo>
                          <a:pt x="175637" y="77904"/>
                        </a:moveTo>
                        <a:lnTo>
                          <a:pt x="331728" y="77904"/>
                        </a:lnTo>
                        <a:lnTo>
                          <a:pt x="331728" y="97451"/>
                        </a:lnTo>
                        <a:lnTo>
                          <a:pt x="175637" y="97451"/>
                        </a:lnTo>
                        <a:close/>
                        <a:moveTo>
                          <a:pt x="175637" y="38952"/>
                        </a:moveTo>
                        <a:lnTo>
                          <a:pt x="370750" y="38952"/>
                        </a:lnTo>
                        <a:lnTo>
                          <a:pt x="370750" y="58428"/>
                        </a:lnTo>
                        <a:lnTo>
                          <a:pt x="175637" y="58428"/>
                        </a:lnTo>
                        <a:close/>
                        <a:moveTo>
                          <a:pt x="129520" y="19485"/>
                        </a:moveTo>
                        <a:cubicBezTo>
                          <a:pt x="145806" y="33754"/>
                          <a:pt x="156100" y="54620"/>
                          <a:pt x="156100" y="77941"/>
                        </a:cubicBezTo>
                        <a:lnTo>
                          <a:pt x="156100" y="389703"/>
                        </a:lnTo>
                        <a:lnTo>
                          <a:pt x="280549" y="389703"/>
                        </a:lnTo>
                        <a:lnTo>
                          <a:pt x="323108" y="368377"/>
                        </a:lnTo>
                        <a:lnTo>
                          <a:pt x="386255" y="418854"/>
                        </a:lnTo>
                        <a:lnTo>
                          <a:pt x="323108" y="469332"/>
                        </a:lnTo>
                        <a:lnTo>
                          <a:pt x="280549" y="448159"/>
                        </a:lnTo>
                        <a:lnTo>
                          <a:pt x="156100" y="448159"/>
                        </a:lnTo>
                        <a:lnTo>
                          <a:pt x="156100" y="526099"/>
                        </a:lnTo>
                        <a:cubicBezTo>
                          <a:pt x="156100" y="558319"/>
                          <a:pt x="182372" y="584555"/>
                          <a:pt x="214637" y="584555"/>
                        </a:cubicBezTo>
                        <a:cubicBezTo>
                          <a:pt x="246902" y="584555"/>
                          <a:pt x="273175" y="558319"/>
                          <a:pt x="273175" y="526099"/>
                        </a:cubicBezTo>
                        <a:lnTo>
                          <a:pt x="273175" y="487129"/>
                        </a:lnTo>
                        <a:lnTo>
                          <a:pt x="448787" y="487129"/>
                        </a:lnTo>
                        <a:lnTo>
                          <a:pt x="448787" y="422843"/>
                        </a:lnTo>
                        <a:lnTo>
                          <a:pt x="380417" y="354722"/>
                        </a:lnTo>
                        <a:lnTo>
                          <a:pt x="367818" y="367303"/>
                        </a:lnTo>
                        <a:lnTo>
                          <a:pt x="353990" y="353495"/>
                        </a:lnTo>
                        <a:lnTo>
                          <a:pt x="366589" y="340914"/>
                        </a:lnTo>
                        <a:lnTo>
                          <a:pt x="347076" y="321428"/>
                        </a:lnTo>
                        <a:cubicBezTo>
                          <a:pt x="333402" y="327565"/>
                          <a:pt x="318345" y="331248"/>
                          <a:pt x="302366" y="331248"/>
                        </a:cubicBezTo>
                        <a:cubicBezTo>
                          <a:pt x="243214" y="331248"/>
                          <a:pt x="195125" y="283072"/>
                          <a:pt x="195125" y="224003"/>
                        </a:cubicBezTo>
                        <a:cubicBezTo>
                          <a:pt x="195125" y="164933"/>
                          <a:pt x="243214" y="116911"/>
                          <a:pt x="302366" y="116911"/>
                        </a:cubicBezTo>
                        <a:cubicBezTo>
                          <a:pt x="328486" y="116911"/>
                          <a:pt x="352454" y="126270"/>
                          <a:pt x="371045" y="141766"/>
                        </a:cubicBezTo>
                        <a:lnTo>
                          <a:pt x="383336" y="129492"/>
                        </a:lnTo>
                        <a:cubicBezTo>
                          <a:pt x="381492" y="125656"/>
                          <a:pt x="380417" y="121360"/>
                          <a:pt x="380417" y="116911"/>
                        </a:cubicBezTo>
                        <a:cubicBezTo>
                          <a:pt x="380417" y="100801"/>
                          <a:pt x="393630" y="87607"/>
                          <a:pt x="409762" y="87607"/>
                        </a:cubicBezTo>
                        <a:cubicBezTo>
                          <a:pt x="425895" y="87607"/>
                          <a:pt x="438954" y="100801"/>
                          <a:pt x="438954" y="116911"/>
                        </a:cubicBezTo>
                        <a:cubicBezTo>
                          <a:pt x="438954" y="121821"/>
                          <a:pt x="437572" y="126423"/>
                          <a:pt x="435421" y="130566"/>
                        </a:cubicBezTo>
                        <a:lnTo>
                          <a:pt x="448787" y="146522"/>
                        </a:lnTo>
                        <a:lnTo>
                          <a:pt x="448787" y="77941"/>
                        </a:lnTo>
                        <a:cubicBezTo>
                          <a:pt x="448787" y="45721"/>
                          <a:pt x="422515" y="19485"/>
                          <a:pt x="390250" y="19485"/>
                        </a:cubicBezTo>
                        <a:close/>
                        <a:moveTo>
                          <a:pt x="78050" y="19485"/>
                        </a:moveTo>
                        <a:cubicBezTo>
                          <a:pt x="45785" y="19485"/>
                          <a:pt x="19512" y="45721"/>
                          <a:pt x="19512" y="77941"/>
                        </a:cubicBezTo>
                        <a:lnTo>
                          <a:pt x="19512" y="87607"/>
                        </a:lnTo>
                        <a:lnTo>
                          <a:pt x="136587" y="87607"/>
                        </a:lnTo>
                        <a:lnTo>
                          <a:pt x="136587" y="77941"/>
                        </a:lnTo>
                        <a:cubicBezTo>
                          <a:pt x="136587" y="45721"/>
                          <a:pt x="110314" y="19485"/>
                          <a:pt x="78050" y="19485"/>
                        </a:cubicBezTo>
                        <a:close/>
                        <a:moveTo>
                          <a:pt x="78050" y="0"/>
                        </a:moveTo>
                        <a:lnTo>
                          <a:pt x="390250" y="0"/>
                        </a:lnTo>
                        <a:cubicBezTo>
                          <a:pt x="433270" y="0"/>
                          <a:pt x="468300" y="34981"/>
                          <a:pt x="468300" y="77941"/>
                        </a:cubicBezTo>
                        <a:lnTo>
                          <a:pt x="468300" y="167388"/>
                        </a:lnTo>
                        <a:cubicBezTo>
                          <a:pt x="471373" y="166314"/>
                          <a:pt x="474599" y="165547"/>
                          <a:pt x="477979" y="165547"/>
                        </a:cubicBezTo>
                        <a:cubicBezTo>
                          <a:pt x="482128" y="165547"/>
                          <a:pt x="486122" y="166468"/>
                          <a:pt x="489810" y="168155"/>
                        </a:cubicBezTo>
                        <a:lnTo>
                          <a:pt x="549576" y="100955"/>
                        </a:lnTo>
                        <a:cubicBezTo>
                          <a:pt x="547579" y="96966"/>
                          <a:pt x="546350" y="92516"/>
                          <a:pt x="546350" y="87607"/>
                        </a:cubicBezTo>
                        <a:cubicBezTo>
                          <a:pt x="546350" y="71497"/>
                          <a:pt x="559409" y="58455"/>
                          <a:pt x="575542" y="58455"/>
                        </a:cubicBezTo>
                        <a:cubicBezTo>
                          <a:pt x="591674" y="58455"/>
                          <a:pt x="604887" y="71497"/>
                          <a:pt x="604887" y="87607"/>
                        </a:cubicBezTo>
                        <a:cubicBezTo>
                          <a:pt x="604887" y="103716"/>
                          <a:pt x="591674" y="116911"/>
                          <a:pt x="575542" y="116911"/>
                        </a:cubicBezTo>
                        <a:cubicBezTo>
                          <a:pt x="571393" y="116911"/>
                          <a:pt x="567399" y="115990"/>
                          <a:pt x="563711" y="114303"/>
                        </a:cubicBezTo>
                        <a:lnTo>
                          <a:pt x="503945" y="181504"/>
                        </a:lnTo>
                        <a:cubicBezTo>
                          <a:pt x="505942" y="185646"/>
                          <a:pt x="507325" y="190095"/>
                          <a:pt x="507325" y="194852"/>
                        </a:cubicBezTo>
                        <a:cubicBezTo>
                          <a:pt x="507325" y="210961"/>
                          <a:pt x="494112" y="224003"/>
                          <a:pt x="477979" y="224003"/>
                        </a:cubicBezTo>
                        <a:cubicBezTo>
                          <a:pt x="474599" y="224003"/>
                          <a:pt x="471373" y="223389"/>
                          <a:pt x="468300" y="222315"/>
                        </a:cubicBezTo>
                        <a:lnTo>
                          <a:pt x="468300" y="336925"/>
                        </a:lnTo>
                        <a:lnTo>
                          <a:pt x="535288" y="403972"/>
                        </a:lnTo>
                        <a:cubicBezTo>
                          <a:pt x="542355" y="411029"/>
                          <a:pt x="546350" y="420389"/>
                          <a:pt x="546350" y="430361"/>
                        </a:cubicBezTo>
                        <a:cubicBezTo>
                          <a:pt x="546350" y="450920"/>
                          <a:pt x="529603" y="467644"/>
                          <a:pt x="508861" y="467644"/>
                        </a:cubicBezTo>
                        <a:cubicBezTo>
                          <a:pt x="499028" y="467644"/>
                          <a:pt x="489656" y="463655"/>
                          <a:pt x="482589" y="456597"/>
                        </a:cubicBezTo>
                        <a:lnTo>
                          <a:pt x="468300" y="442329"/>
                        </a:lnTo>
                        <a:lnTo>
                          <a:pt x="468300" y="487129"/>
                        </a:lnTo>
                        <a:lnTo>
                          <a:pt x="604887" y="487129"/>
                        </a:lnTo>
                        <a:lnTo>
                          <a:pt x="604887" y="526099"/>
                        </a:lnTo>
                        <a:cubicBezTo>
                          <a:pt x="604887" y="569059"/>
                          <a:pt x="569857" y="604040"/>
                          <a:pt x="526837" y="604040"/>
                        </a:cubicBezTo>
                        <a:lnTo>
                          <a:pt x="224317" y="604040"/>
                        </a:lnTo>
                        <a:lnTo>
                          <a:pt x="224317" y="603426"/>
                        </a:lnTo>
                        <a:cubicBezTo>
                          <a:pt x="221090" y="603733"/>
                          <a:pt x="217864" y="604040"/>
                          <a:pt x="214637" y="604040"/>
                        </a:cubicBezTo>
                        <a:cubicBezTo>
                          <a:pt x="171617" y="604040"/>
                          <a:pt x="136587" y="569059"/>
                          <a:pt x="136587" y="526099"/>
                        </a:cubicBezTo>
                        <a:lnTo>
                          <a:pt x="136587" y="448159"/>
                        </a:lnTo>
                        <a:lnTo>
                          <a:pt x="29192" y="448159"/>
                        </a:lnTo>
                        <a:cubicBezTo>
                          <a:pt x="13059" y="448159"/>
                          <a:pt x="0" y="434964"/>
                          <a:pt x="0" y="418854"/>
                        </a:cubicBezTo>
                        <a:cubicBezTo>
                          <a:pt x="0" y="402744"/>
                          <a:pt x="13059" y="389703"/>
                          <a:pt x="29192" y="389703"/>
                        </a:cubicBezTo>
                        <a:lnTo>
                          <a:pt x="136587" y="389703"/>
                        </a:lnTo>
                        <a:lnTo>
                          <a:pt x="136587" y="107092"/>
                        </a:lnTo>
                        <a:lnTo>
                          <a:pt x="0" y="107092"/>
                        </a:lnTo>
                        <a:lnTo>
                          <a:pt x="0" y="77941"/>
                        </a:lnTo>
                        <a:cubicBezTo>
                          <a:pt x="0" y="34981"/>
                          <a:pt x="35030" y="0"/>
                          <a:pt x="7805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wrap="square" lIns="91440" tIns="45720" rIns="91440" bIns="45720" anchor="ctr">
                    <a:normAutofit/>
                  </a:bodyPr>
                  <a:lstStyle/>
                  <a:p>
                    <a:pPr algn="ctr"/>
                    <a:endParaRPr/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BA416EDB-61CD-411A-BCAF-6FFEE72EC109}"/>
                    </a:ext>
                  </a:extLst>
                </p:cNvPr>
                <p:cNvGrpSpPr/>
                <p:nvPr/>
              </p:nvGrpSpPr>
              <p:grpSpPr>
                <a:xfrm>
                  <a:off x="8088216" y="2258097"/>
                  <a:ext cx="3302536" cy="1335599"/>
                  <a:chOff x="8253063" y="2787977"/>
                  <a:chExt cx="2338737" cy="945823"/>
                </a:xfrm>
              </p:grpSpPr>
              <p:sp>
                <p:nvSpPr>
                  <p:cNvPr id="15" name="Text3">
                    <a:extLst>
                      <a:ext uri="{FF2B5EF4-FFF2-40B4-BE49-F238E27FC236}">
                        <a16:creationId xmlns:a16="http://schemas.microsoft.com/office/drawing/2014/main" id="{B81DEED6-9525-4358-96D6-B98DCDC6DEC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8253063" y="3211836"/>
                    <a:ext cx="2338736" cy="521964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/>
                  <a:p>
                    <a:pPr defTabSz="914378">
                      <a:lnSpc>
                        <a:spcPct val="120000"/>
                      </a:lnSpc>
                      <a:spcBef>
                        <a:spcPct val="0"/>
                      </a:spcBef>
                      <a:defRPr/>
                    </a:pPr>
                    <a:r>
                      <a:rPr lang="zh-CN" altLang="en-US" sz="1200" dirty="0"/>
                      <a:t>运用人工智能技术进行数据分析与预测</a:t>
                    </a:r>
                    <a:endParaRPr lang="en-US" dirty="0"/>
                  </a:p>
                </p:txBody>
              </p:sp>
              <p:sp>
                <p:nvSpPr>
                  <p:cNvPr id="16" name="Bullet3">
                    <a:extLst>
                      <a:ext uri="{FF2B5EF4-FFF2-40B4-BE49-F238E27FC236}">
                        <a16:creationId xmlns:a16="http://schemas.microsoft.com/office/drawing/2014/main" id="{9BF42AF7-7D91-4B9B-9099-E8D757A19776}"/>
                      </a:ext>
                    </a:extLst>
                  </p:cNvPr>
                  <p:cNvSpPr/>
                  <p:nvPr/>
                </p:nvSpPr>
                <p:spPr>
                  <a:xfrm flipH="1">
                    <a:off x="8253064" y="2787977"/>
                    <a:ext cx="2338736" cy="423857"/>
                  </a:xfrm>
                  <a:prstGeom prst="rect">
                    <a:avLst/>
                  </a:prstGeom>
                </p:spPr>
                <p:txBody>
                  <a:bodyPr wrap="square" lIns="91440" tIns="45720" rIns="91440" bIns="45720" anchor="b" anchorCtr="0">
                    <a:normAutofit/>
                  </a:bodyPr>
                  <a:lstStyle/>
                  <a:p>
                    <a:pPr lvl="0" defTabSz="914378">
                      <a:spcBef>
                        <a:spcPct val="0"/>
                      </a:spcBef>
                      <a:defRPr/>
                    </a:pPr>
                    <a:r>
                      <a:rPr lang="zh-CN" altLang="en-US" b="1" dirty="0"/>
                      <a:t>数据分析与处理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32" name="Title">
              <a:extLst>
                <a:ext uri="{FF2B5EF4-FFF2-40B4-BE49-F238E27FC236}">
                  <a16:creationId xmlns:a16="http://schemas.microsoft.com/office/drawing/2014/main" id="{E1876AAA-4B1F-D65C-E14A-F7A45FB600F5}"/>
                </a:ext>
              </a:extLst>
            </p:cNvPr>
            <p:cNvSpPr txBox="1"/>
            <p:nvPr/>
          </p:nvSpPr>
          <p:spPr>
            <a:xfrm>
              <a:off x="660400" y="1130301"/>
              <a:ext cx="9936480" cy="6281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>
                <a:buSzPct val="25000"/>
              </a:pPr>
              <a:r>
                <a:rPr lang="zh-CN" altLang="en-US" sz="2200" b="1" dirty="0"/>
                <a:t>利用物联网技术、MQTT协议和腾讯云平台实现数据的实时采集、传输和分析。</a:t>
              </a:r>
              <a:endParaRPr lang="en-US" sz="2200" dirty="0"/>
            </a:p>
          </p:txBody>
        </p:sp>
      </p:grpSp>
      <p:pic>
        <p:nvPicPr>
          <p:cNvPr id="35" name="Picture 5">
            <a:extLst>
              <a:ext uri="{FF2B5EF4-FFF2-40B4-BE49-F238E27FC236}">
                <a16:creationId xmlns:a16="http://schemas.microsoft.com/office/drawing/2014/main" id="{5B63D39A-6E47-4A96-1403-0E979563B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系统的功能</a:t>
            </a:r>
            <a:endParaRPr lang="en-US" dirty="0"/>
          </a:p>
        </p:txBody>
      </p:sp>
      <p:grpSp>
        <p:nvGrpSpPr>
          <p:cNvPr id="9" name="a1cca616-cfa4-4b20-91b3-5495cbbf3b38.source.4.zh-Hans.pptx">
            <a:extLst>
              <a:ext uri="{FF2B5EF4-FFF2-40B4-BE49-F238E27FC236}">
                <a16:creationId xmlns:a16="http://schemas.microsoft.com/office/drawing/2014/main" id="{259913D8-B7EA-0653-FF39-B53E7BBB17D5}"/>
              </a:ext>
            </a:extLst>
          </p:cNvPr>
          <p:cNvGrpSpPr/>
          <p:nvPr/>
        </p:nvGrpSpPr>
        <p:grpSpPr>
          <a:xfrm>
            <a:off x="1517798" y="1163540"/>
            <a:ext cx="9150053" cy="4724496"/>
            <a:chOff x="1517798" y="1163540"/>
            <a:chExt cx="9150053" cy="4724496"/>
          </a:xfrm>
        </p:grpSpPr>
        <p:sp>
          <p:nvSpPr>
            <p:cNvPr id="4" name="图形 51">
              <a:extLst>
                <a:ext uri="{FF2B5EF4-FFF2-40B4-BE49-F238E27FC236}">
                  <a16:creationId xmlns:a16="http://schemas.microsoft.com/office/drawing/2014/main" id="{790089AE-7D6E-576F-3A1D-7E15F7B879E2}"/>
                </a:ext>
              </a:extLst>
            </p:cNvPr>
            <p:cNvSpPr/>
            <p:nvPr/>
          </p:nvSpPr>
          <p:spPr>
            <a:xfrm>
              <a:off x="2743275" y="3480150"/>
              <a:ext cx="6669334" cy="370493"/>
            </a:xfrm>
            <a:custGeom>
              <a:avLst/>
              <a:gdLst>
                <a:gd name="connsiteX0" fmla="*/ 8968 w 4963773"/>
                <a:gd name="connsiteY0" fmla="*/ 141258 h 275746"/>
                <a:gd name="connsiteX1" fmla="*/ 908033 w 4963773"/>
                <a:gd name="connsiteY1" fmla="*/ 42198 h 275746"/>
                <a:gd name="connsiteX2" fmla="*/ 1881011 w 4963773"/>
                <a:gd name="connsiteY2" fmla="*/ 256701 h 275746"/>
                <a:gd name="connsiteX3" fmla="*/ 2368596 w 4963773"/>
                <a:gd name="connsiteY3" fmla="*/ 259654 h 275746"/>
                <a:gd name="connsiteX4" fmla="*/ 2851228 w 4963773"/>
                <a:gd name="connsiteY4" fmla="*/ 145830 h 275746"/>
                <a:gd name="connsiteX5" fmla="*/ 3358149 w 4963773"/>
                <a:gd name="connsiteY5" fmla="*/ 54581 h 275746"/>
                <a:gd name="connsiteX6" fmla="*/ 3881071 w 4963773"/>
                <a:gd name="connsiteY6" fmla="*/ 93062 h 275746"/>
                <a:gd name="connsiteX7" fmla="*/ 4846811 w 4963773"/>
                <a:gd name="connsiteY7" fmla="*/ 228031 h 275746"/>
                <a:gd name="connsiteX8" fmla="*/ 4959778 w 4963773"/>
                <a:gd name="connsiteY8" fmla="*/ 193360 h 275746"/>
                <a:gd name="connsiteX9" fmla="*/ 4956634 w 4963773"/>
                <a:gd name="connsiteY9" fmla="*/ 181835 h 275746"/>
                <a:gd name="connsiteX10" fmla="*/ 3968225 w 4963773"/>
                <a:gd name="connsiteY10" fmla="*/ 100587 h 275746"/>
                <a:gd name="connsiteX11" fmla="*/ 3462733 w 4963773"/>
                <a:gd name="connsiteY11" fmla="*/ 39246 h 275746"/>
                <a:gd name="connsiteX12" fmla="*/ 2964195 w 4963773"/>
                <a:gd name="connsiteY12" fmla="*/ 104587 h 275746"/>
                <a:gd name="connsiteX13" fmla="*/ 2473848 w 4963773"/>
                <a:gd name="connsiteY13" fmla="*/ 228984 h 275746"/>
                <a:gd name="connsiteX14" fmla="*/ 1970356 w 4963773"/>
                <a:gd name="connsiteY14" fmla="*/ 255463 h 275746"/>
                <a:gd name="connsiteX15" fmla="*/ 977946 w 4963773"/>
                <a:gd name="connsiteY15" fmla="*/ 42389 h 275746"/>
                <a:gd name="connsiteX16" fmla="*/ 97455 w 4963773"/>
                <a:gd name="connsiteY16" fmla="*/ 85632 h 275746"/>
                <a:gd name="connsiteX17" fmla="*/ 2967 w 4963773"/>
                <a:gd name="connsiteY17" fmla="*/ 130971 h 275746"/>
                <a:gd name="connsiteX18" fmla="*/ 8968 w 4963773"/>
                <a:gd name="connsiteY18" fmla="*/ 141258 h 275746"/>
                <a:gd name="connsiteX19" fmla="*/ 8968 w 4963773"/>
                <a:gd name="connsiteY19" fmla="*/ 141258 h 275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963773" h="275746">
                  <a:moveTo>
                    <a:pt x="8968" y="141258"/>
                  </a:moveTo>
                  <a:cubicBezTo>
                    <a:pt x="283574" y="-8189"/>
                    <a:pt x="607138" y="-7141"/>
                    <a:pt x="908033" y="42198"/>
                  </a:cubicBezTo>
                  <a:cubicBezTo>
                    <a:pt x="1236169" y="96015"/>
                    <a:pt x="1551351" y="210505"/>
                    <a:pt x="1881011" y="256701"/>
                  </a:cubicBezTo>
                  <a:cubicBezTo>
                    <a:pt x="2043127" y="279371"/>
                    <a:pt x="2206481" y="283562"/>
                    <a:pt x="2368596" y="259654"/>
                  </a:cubicBezTo>
                  <a:cubicBezTo>
                    <a:pt x="2530712" y="235746"/>
                    <a:pt x="2691494" y="188502"/>
                    <a:pt x="2851228" y="145830"/>
                  </a:cubicBezTo>
                  <a:cubicBezTo>
                    <a:pt x="3010962" y="103158"/>
                    <a:pt x="3185556" y="64677"/>
                    <a:pt x="3358149" y="54581"/>
                  </a:cubicBezTo>
                  <a:cubicBezTo>
                    <a:pt x="3533218" y="44294"/>
                    <a:pt x="3709431" y="57248"/>
                    <a:pt x="3881071" y="93062"/>
                  </a:cubicBezTo>
                  <a:cubicBezTo>
                    <a:pt x="4197587" y="159070"/>
                    <a:pt x="4518294" y="299754"/>
                    <a:pt x="4846811" y="228031"/>
                  </a:cubicBezTo>
                  <a:cubicBezTo>
                    <a:pt x="4885387" y="219554"/>
                    <a:pt x="4923106" y="207933"/>
                    <a:pt x="4959778" y="193360"/>
                  </a:cubicBezTo>
                  <a:cubicBezTo>
                    <a:pt x="4966826" y="190598"/>
                    <a:pt x="4963778" y="179073"/>
                    <a:pt x="4956634" y="181835"/>
                  </a:cubicBezTo>
                  <a:cubicBezTo>
                    <a:pt x="4631736" y="310803"/>
                    <a:pt x="4287789" y="178120"/>
                    <a:pt x="3968225" y="100587"/>
                  </a:cubicBezTo>
                  <a:cubicBezTo>
                    <a:pt x="3802490" y="60391"/>
                    <a:pt x="3633421" y="38198"/>
                    <a:pt x="3462733" y="39246"/>
                  </a:cubicBezTo>
                  <a:cubicBezTo>
                    <a:pt x="3294045" y="40293"/>
                    <a:pt x="3127929" y="64773"/>
                    <a:pt x="2964195" y="104587"/>
                  </a:cubicBezTo>
                  <a:cubicBezTo>
                    <a:pt x="2800365" y="144402"/>
                    <a:pt x="2639201" y="195360"/>
                    <a:pt x="2473848" y="228984"/>
                  </a:cubicBezTo>
                  <a:cubicBezTo>
                    <a:pt x="2307255" y="262893"/>
                    <a:pt x="2139615" y="272227"/>
                    <a:pt x="1970356" y="255463"/>
                  </a:cubicBezTo>
                  <a:cubicBezTo>
                    <a:pt x="1632218" y="221935"/>
                    <a:pt x="1310559" y="104873"/>
                    <a:pt x="977946" y="42389"/>
                  </a:cubicBezTo>
                  <a:cubicBezTo>
                    <a:pt x="688291" y="-11904"/>
                    <a:pt x="375204" y="-29811"/>
                    <a:pt x="97455" y="85632"/>
                  </a:cubicBezTo>
                  <a:cubicBezTo>
                    <a:pt x="65165" y="99063"/>
                    <a:pt x="33638" y="114207"/>
                    <a:pt x="2967" y="130971"/>
                  </a:cubicBezTo>
                  <a:cubicBezTo>
                    <a:pt x="-3796" y="134591"/>
                    <a:pt x="2205" y="144878"/>
                    <a:pt x="8968" y="141258"/>
                  </a:cubicBezTo>
                  <a:lnTo>
                    <a:pt x="8968" y="141258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" name="Title">
              <a:extLst>
                <a:ext uri="{FF2B5EF4-FFF2-40B4-BE49-F238E27FC236}">
                  <a16:creationId xmlns:a16="http://schemas.microsoft.com/office/drawing/2014/main" id="{E2E72937-4DD5-73EC-0D21-46A2E376F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2787" y="1163540"/>
              <a:ext cx="7901024" cy="6052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 fontScale="70000" lnSpcReduction="20000"/>
            </a:bodyPr>
            <a:lstStyle/>
            <a:p>
              <a:pPr algn="ctr">
                <a:lnSpc>
                  <a:spcPct val="17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cs typeface="+mn-ea"/>
                  <a:sym typeface="+mn-lt"/>
                </a:rPr>
                <a:t>数据发布、订阅、可视化和智能分析，为用户提供直观且详尽的环境信息</a:t>
              </a:r>
              <a:endParaRPr lang="en-US" dirty="0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F2AC7503-F7FE-6B10-B96C-D3819B63094E}"/>
                </a:ext>
              </a:extLst>
            </p:cNvPr>
            <p:cNvSpPr>
              <a:spLocks/>
            </p:cNvSpPr>
            <p:nvPr/>
          </p:nvSpPr>
          <p:spPr>
            <a:xfrm>
              <a:off x="2151579" y="3254083"/>
              <a:ext cx="799180" cy="797102"/>
            </a:xfrm>
            <a:custGeom>
              <a:avLst/>
              <a:gdLst>
                <a:gd name="connsiteX0" fmla="*/ 379401 w 656865"/>
                <a:gd name="connsiteY0" fmla="*/ 940 h 691303"/>
                <a:gd name="connsiteX1" fmla="*/ 442321 w 656865"/>
                <a:gd name="connsiteY1" fmla="*/ 54535 h 691303"/>
                <a:gd name="connsiteX2" fmla="*/ 466586 w 656865"/>
                <a:gd name="connsiteY2" fmla="*/ 171477 h 691303"/>
                <a:gd name="connsiteX3" fmla="*/ 603760 w 656865"/>
                <a:gd name="connsiteY3" fmla="*/ 194652 h 691303"/>
                <a:gd name="connsiteX4" fmla="*/ 620643 w 656865"/>
                <a:gd name="connsiteY4" fmla="*/ 329503 h 691303"/>
                <a:gd name="connsiteX5" fmla="*/ 512057 w 656865"/>
                <a:gd name="connsiteY5" fmla="*/ 390298 h 691303"/>
                <a:gd name="connsiteX6" fmla="*/ 517238 w 656865"/>
                <a:gd name="connsiteY6" fmla="*/ 401720 h 691303"/>
                <a:gd name="connsiteX7" fmla="*/ 540111 w 656865"/>
                <a:gd name="connsiteY7" fmla="*/ 467696 h 691303"/>
                <a:gd name="connsiteX8" fmla="*/ 557685 w 656865"/>
                <a:gd name="connsiteY8" fmla="*/ 535277 h 691303"/>
                <a:gd name="connsiteX9" fmla="*/ 565156 w 656865"/>
                <a:gd name="connsiteY9" fmla="*/ 580899 h 691303"/>
                <a:gd name="connsiteX10" fmla="*/ 565845 w 656865"/>
                <a:gd name="connsiteY10" fmla="*/ 582074 h 691303"/>
                <a:gd name="connsiteX11" fmla="*/ 569105 w 656865"/>
                <a:gd name="connsiteY11" fmla="*/ 609739 h 691303"/>
                <a:gd name="connsiteX12" fmla="*/ 567228 w 656865"/>
                <a:gd name="connsiteY12" fmla="*/ 616510 h 691303"/>
                <a:gd name="connsiteX13" fmla="*/ 567390 w 656865"/>
                <a:gd name="connsiteY13" fmla="*/ 632010 h 691303"/>
                <a:gd name="connsiteX14" fmla="*/ 558347 w 656865"/>
                <a:gd name="connsiteY14" fmla="*/ 649468 h 691303"/>
                <a:gd name="connsiteX15" fmla="*/ 553883 w 656865"/>
                <a:gd name="connsiteY15" fmla="*/ 647001 h 691303"/>
                <a:gd name="connsiteX16" fmla="*/ 546518 w 656865"/>
                <a:gd name="connsiteY16" fmla="*/ 657412 h 691303"/>
                <a:gd name="connsiteX17" fmla="*/ 446538 w 656865"/>
                <a:gd name="connsiteY17" fmla="*/ 657151 h 691303"/>
                <a:gd name="connsiteX18" fmla="*/ 312529 w 656865"/>
                <a:gd name="connsiteY18" fmla="*/ 523352 h 691303"/>
                <a:gd name="connsiteX19" fmla="*/ 301609 w 656865"/>
                <a:gd name="connsiteY19" fmla="*/ 531885 h 691303"/>
                <a:gd name="connsiteX20" fmla="*/ 296418 w 656865"/>
                <a:gd name="connsiteY20" fmla="*/ 538465 h 691303"/>
                <a:gd name="connsiteX21" fmla="*/ 248313 w 656865"/>
                <a:gd name="connsiteY21" fmla="*/ 589081 h 691303"/>
                <a:gd name="connsiteX22" fmla="*/ 95213 w 656865"/>
                <a:gd name="connsiteY22" fmla="*/ 688749 h 691303"/>
                <a:gd name="connsiteX23" fmla="*/ 95376 w 656865"/>
                <a:gd name="connsiteY23" fmla="*/ 682830 h 691303"/>
                <a:gd name="connsiteX24" fmla="*/ 73795 w 656865"/>
                <a:gd name="connsiteY24" fmla="*/ 680721 h 691303"/>
                <a:gd name="connsiteX25" fmla="*/ 37129 w 656865"/>
                <a:gd name="connsiteY25" fmla="*/ 611846 h 691303"/>
                <a:gd name="connsiteX26" fmla="*/ 56120 w 656865"/>
                <a:gd name="connsiteY26" fmla="*/ 553901 h 691303"/>
                <a:gd name="connsiteX27" fmla="*/ 65616 w 656865"/>
                <a:gd name="connsiteY27" fmla="*/ 527565 h 691303"/>
                <a:gd name="connsiteX28" fmla="*/ 131038 w 656865"/>
                <a:gd name="connsiteY28" fmla="*/ 377966 h 691303"/>
                <a:gd name="connsiteX29" fmla="*/ 35020 w 656865"/>
                <a:gd name="connsiteY29" fmla="*/ 308433 h 691303"/>
                <a:gd name="connsiteX30" fmla="*/ 71946 w 656865"/>
                <a:gd name="connsiteY30" fmla="*/ 170421 h 691303"/>
                <a:gd name="connsiteX31" fmla="*/ 241833 w 656865"/>
                <a:gd name="connsiteY31" fmla="*/ 166208 h 691303"/>
                <a:gd name="connsiteX32" fmla="*/ 306199 w 656865"/>
                <a:gd name="connsiteY32" fmla="*/ 36626 h 691303"/>
                <a:gd name="connsiteX33" fmla="*/ 379401 w 656865"/>
                <a:gd name="connsiteY33" fmla="*/ 940 h 69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56865" h="691303">
                  <a:moveTo>
                    <a:pt x="379401" y="940"/>
                  </a:moveTo>
                  <a:cubicBezTo>
                    <a:pt x="408290" y="5286"/>
                    <a:pt x="435460" y="24508"/>
                    <a:pt x="442321" y="54535"/>
                  </a:cubicBezTo>
                  <a:cubicBezTo>
                    <a:pt x="450760" y="93514"/>
                    <a:pt x="459199" y="132498"/>
                    <a:pt x="466586" y="171477"/>
                  </a:cubicBezTo>
                  <a:cubicBezTo>
                    <a:pt x="511960" y="175690"/>
                    <a:pt x="558386" y="183065"/>
                    <a:pt x="603760" y="194652"/>
                  </a:cubicBezTo>
                  <a:cubicBezTo>
                    <a:pt x="663904" y="209400"/>
                    <a:pt x="677621" y="300007"/>
                    <a:pt x="620643" y="329503"/>
                  </a:cubicBezTo>
                  <a:lnTo>
                    <a:pt x="512057" y="390298"/>
                  </a:lnTo>
                  <a:lnTo>
                    <a:pt x="517238" y="401720"/>
                  </a:lnTo>
                  <a:cubicBezTo>
                    <a:pt x="525160" y="421729"/>
                    <a:pt x="532938" y="444009"/>
                    <a:pt x="540111" y="467696"/>
                  </a:cubicBezTo>
                  <a:cubicBezTo>
                    <a:pt x="547285" y="491384"/>
                    <a:pt x="553175" y="514235"/>
                    <a:pt x="557685" y="535277"/>
                  </a:cubicBezTo>
                  <a:lnTo>
                    <a:pt x="565156" y="580899"/>
                  </a:lnTo>
                  <a:lnTo>
                    <a:pt x="565845" y="582074"/>
                  </a:lnTo>
                  <a:cubicBezTo>
                    <a:pt x="568916" y="591334"/>
                    <a:pt x="569880" y="600685"/>
                    <a:pt x="569105" y="609739"/>
                  </a:cubicBezTo>
                  <a:lnTo>
                    <a:pt x="567228" y="616510"/>
                  </a:lnTo>
                  <a:lnTo>
                    <a:pt x="567390" y="632010"/>
                  </a:lnTo>
                  <a:cubicBezTo>
                    <a:pt x="565984" y="641914"/>
                    <a:pt x="563003" y="648057"/>
                    <a:pt x="558347" y="649468"/>
                  </a:cubicBezTo>
                  <a:lnTo>
                    <a:pt x="553883" y="647001"/>
                  </a:lnTo>
                  <a:lnTo>
                    <a:pt x="546518" y="657412"/>
                  </a:lnTo>
                  <a:cubicBezTo>
                    <a:pt x="521458" y="682698"/>
                    <a:pt x="480306" y="690863"/>
                    <a:pt x="446538" y="657151"/>
                  </a:cubicBezTo>
                  <a:cubicBezTo>
                    <a:pt x="404334" y="609741"/>
                    <a:pt x="358960" y="565492"/>
                    <a:pt x="312529" y="523352"/>
                  </a:cubicBezTo>
                  <a:lnTo>
                    <a:pt x="301609" y="531885"/>
                  </a:lnTo>
                  <a:lnTo>
                    <a:pt x="296418" y="538465"/>
                  </a:lnTo>
                  <a:cubicBezTo>
                    <a:pt x="282282" y="554691"/>
                    <a:pt x="266061" y="571831"/>
                    <a:pt x="248313" y="589081"/>
                  </a:cubicBezTo>
                  <a:cubicBezTo>
                    <a:pt x="177320" y="658080"/>
                    <a:pt x="108775" y="702703"/>
                    <a:pt x="95213" y="688749"/>
                  </a:cubicBezTo>
                  <a:lnTo>
                    <a:pt x="95376" y="682830"/>
                  </a:lnTo>
                  <a:lnTo>
                    <a:pt x="73795" y="680721"/>
                  </a:lnTo>
                  <a:cubicBezTo>
                    <a:pt x="48207" y="669527"/>
                    <a:pt x="28159" y="642925"/>
                    <a:pt x="37129" y="611846"/>
                  </a:cubicBezTo>
                  <a:cubicBezTo>
                    <a:pt x="42407" y="591832"/>
                    <a:pt x="49790" y="572866"/>
                    <a:pt x="56120" y="553901"/>
                  </a:cubicBezTo>
                  <a:cubicBezTo>
                    <a:pt x="57177" y="545474"/>
                    <a:pt x="60342" y="535996"/>
                    <a:pt x="65616" y="527565"/>
                  </a:cubicBezTo>
                  <a:cubicBezTo>
                    <a:pt x="84611" y="476999"/>
                    <a:pt x="106768" y="427484"/>
                    <a:pt x="131038" y="377966"/>
                  </a:cubicBezTo>
                  <a:cubicBezTo>
                    <a:pt x="99381" y="354791"/>
                    <a:pt x="66672" y="331608"/>
                    <a:pt x="35020" y="308433"/>
                  </a:cubicBezTo>
                  <a:cubicBezTo>
                    <a:pt x="-24076" y="267345"/>
                    <a:pt x="-6137" y="170421"/>
                    <a:pt x="71946" y="170421"/>
                  </a:cubicBezTo>
                  <a:cubicBezTo>
                    <a:pt x="128929" y="169369"/>
                    <a:pt x="184851" y="167260"/>
                    <a:pt x="241833" y="166208"/>
                  </a:cubicBezTo>
                  <a:cubicBezTo>
                    <a:pt x="263990" y="123011"/>
                    <a:pt x="286151" y="80871"/>
                    <a:pt x="306199" y="36626"/>
                  </a:cubicBezTo>
                  <a:cubicBezTo>
                    <a:pt x="319916" y="7125"/>
                    <a:pt x="350521" y="-3406"/>
                    <a:pt x="379401" y="94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56AC2C55-EB22-E797-AFD7-EB2184720EAA}"/>
                </a:ext>
              </a:extLst>
            </p:cNvPr>
            <p:cNvSpPr>
              <a:spLocks/>
            </p:cNvSpPr>
            <p:nvPr/>
          </p:nvSpPr>
          <p:spPr>
            <a:xfrm>
              <a:off x="4423677" y="3238001"/>
              <a:ext cx="799180" cy="797102"/>
            </a:xfrm>
            <a:custGeom>
              <a:avLst/>
              <a:gdLst>
                <a:gd name="connsiteX0" fmla="*/ 379401 w 656865"/>
                <a:gd name="connsiteY0" fmla="*/ 940 h 691303"/>
                <a:gd name="connsiteX1" fmla="*/ 442321 w 656865"/>
                <a:gd name="connsiteY1" fmla="*/ 54535 h 691303"/>
                <a:gd name="connsiteX2" fmla="*/ 466586 w 656865"/>
                <a:gd name="connsiteY2" fmla="*/ 171477 h 691303"/>
                <a:gd name="connsiteX3" fmla="*/ 603760 w 656865"/>
                <a:gd name="connsiteY3" fmla="*/ 194652 h 691303"/>
                <a:gd name="connsiteX4" fmla="*/ 620643 w 656865"/>
                <a:gd name="connsiteY4" fmla="*/ 329503 h 691303"/>
                <a:gd name="connsiteX5" fmla="*/ 512057 w 656865"/>
                <a:gd name="connsiteY5" fmla="*/ 390298 h 691303"/>
                <a:gd name="connsiteX6" fmla="*/ 517238 w 656865"/>
                <a:gd name="connsiteY6" fmla="*/ 401720 h 691303"/>
                <a:gd name="connsiteX7" fmla="*/ 540111 w 656865"/>
                <a:gd name="connsiteY7" fmla="*/ 467696 h 691303"/>
                <a:gd name="connsiteX8" fmla="*/ 557685 w 656865"/>
                <a:gd name="connsiteY8" fmla="*/ 535277 h 691303"/>
                <a:gd name="connsiteX9" fmla="*/ 565156 w 656865"/>
                <a:gd name="connsiteY9" fmla="*/ 580899 h 691303"/>
                <a:gd name="connsiteX10" fmla="*/ 565845 w 656865"/>
                <a:gd name="connsiteY10" fmla="*/ 582074 h 691303"/>
                <a:gd name="connsiteX11" fmla="*/ 569105 w 656865"/>
                <a:gd name="connsiteY11" fmla="*/ 609739 h 691303"/>
                <a:gd name="connsiteX12" fmla="*/ 567228 w 656865"/>
                <a:gd name="connsiteY12" fmla="*/ 616510 h 691303"/>
                <a:gd name="connsiteX13" fmla="*/ 567390 w 656865"/>
                <a:gd name="connsiteY13" fmla="*/ 632010 h 691303"/>
                <a:gd name="connsiteX14" fmla="*/ 558347 w 656865"/>
                <a:gd name="connsiteY14" fmla="*/ 649468 h 691303"/>
                <a:gd name="connsiteX15" fmla="*/ 553883 w 656865"/>
                <a:gd name="connsiteY15" fmla="*/ 647001 h 691303"/>
                <a:gd name="connsiteX16" fmla="*/ 546518 w 656865"/>
                <a:gd name="connsiteY16" fmla="*/ 657412 h 691303"/>
                <a:gd name="connsiteX17" fmla="*/ 446538 w 656865"/>
                <a:gd name="connsiteY17" fmla="*/ 657151 h 691303"/>
                <a:gd name="connsiteX18" fmla="*/ 312529 w 656865"/>
                <a:gd name="connsiteY18" fmla="*/ 523352 h 691303"/>
                <a:gd name="connsiteX19" fmla="*/ 301609 w 656865"/>
                <a:gd name="connsiteY19" fmla="*/ 531885 h 691303"/>
                <a:gd name="connsiteX20" fmla="*/ 296418 w 656865"/>
                <a:gd name="connsiteY20" fmla="*/ 538465 h 691303"/>
                <a:gd name="connsiteX21" fmla="*/ 248313 w 656865"/>
                <a:gd name="connsiteY21" fmla="*/ 589081 h 691303"/>
                <a:gd name="connsiteX22" fmla="*/ 95213 w 656865"/>
                <a:gd name="connsiteY22" fmla="*/ 688749 h 691303"/>
                <a:gd name="connsiteX23" fmla="*/ 95376 w 656865"/>
                <a:gd name="connsiteY23" fmla="*/ 682830 h 691303"/>
                <a:gd name="connsiteX24" fmla="*/ 73795 w 656865"/>
                <a:gd name="connsiteY24" fmla="*/ 680721 h 691303"/>
                <a:gd name="connsiteX25" fmla="*/ 37129 w 656865"/>
                <a:gd name="connsiteY25" fmla="*/ 611846 h 691303"/>
                <a:gd name="connsiteX26" fmla="*/ 56120 w 656865"/>
                <a:gd name="connsiteY26" fmla="*/ 553901 h 691303"/>
                <a:gd name="connsiteX27" fmla="*/ 65616 w 656865"/>
                <a:gd name="connsiteY27" fmla="*/ 527565 h 691303"/>
                <a:gd name="connsiteX28" fmla="*/ 131038 w 656865"/>
                <a:gd name="connsiteY28" fmla="*/ 377966 h 691303"/>
                <a:gd name="connsiteX29" fmla="*/ 35020 w 656865"/>
                <a:gd name="connsiteY29" fmla="*/ 308433 h 691303"/>
                <a:gd name="connsiteX30" fmla="*/ 71946 w 656865"/>
                <a:gd name="connsiteY30" fmla="*/ 170421 h 691303"/>
                <a:gd name="connsiteX31" fmla="*/ 241833 w 656865"/>
                <a:gd name="connsiteY31" fmla="*/ 166208 h 691303"/>
                <a:gd name="connsiteX32" fmla="*/ 306199 w 656865"/>
                <a:gd name="connsiteY32" fmla="*/ 36626 h 691303"/>
                <a:gd name="connsiteX33" fmla="*/ 379401 w 656865"/>
                <a:gd name="connsiteY33" fmla="*/ 940 h 69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56865" h="691303">
                  <a:moveTo>
                    <a:pt x="379401" y="940"/>
                  </a:moveTo>
                  <a:cubicBezTo>
                    <a:pt x="408290" y="5286"/>
                    <a:pt x="435460" y="24508"/>
                    <a:pt x="442321" y="54535"/>
                  </a:cubicBezTo>
                  <a:cubicBezTo>
                    <a:pt x="450760" y="93514"/>
                    <a:pt x="459199" y="132498"/>
                    <a:pt x="466586" y="171477"/>
                  </a:cubicBezTo>
                  <a:cubicBezTo>
                    <a:pt x="511960" y="175690"/>
                    <a:pt x="558386" y="183065"/>
                    <a:pt x="603760" y="194652"/>
                  </a:cubicBezTo>
                  <a:cubicBezTo>
                    <a:pt x="663904" y="209400"/>
                    <a:pt x="677621" y="300007"/>
                    <a:pt x="620643" y="329503"/>
                  </a:cubicBezTo>
                  <a:lnTo>
                    <a:pt x="512057" y="390298"/>
                  </a:lnTo>
                  <a:lnTo>
                    <a:pt x="517238" y="401720"/>
                  </a:lnTo>
                  <a:cubicBezTo>
                    <a:pt x="525160" y="421729"/>
                    <a:pt x="532938" y="444009"/>
                    <a:pt x="540111" y="467696"/>
                  </a:cubicBezTo>
                  <a:cubicBezTo>
                    <a:pt x="547285" y="491384"/>
                    <a:pt x="553175" y="514235"/>
                    <a:pt x="557685" y="535277"/>
                  </a:cubicBezTo>
                  <a:lnTo>
                    <a:pt x="565156" y="580899"/>
                  </a:lnTo>
                  <a:lnTo>
                    <a:pt x="565845" y="582074"/>
                  </a:lnTo>
                  <a:cubicBezTo>
                    <a:pt x="568916" y="591334"/>
                    <a:pt x="569880" y="600685"/>
                    <a:pt x="569105" y="609739"/>
                  </a:cubicBezTo>
                  <a:lnTo>
                    <a:pt x="567228" y="616510"/>
                  </a:lnTo>
                  <a:lnTo>
                    <a:pt x="567390" y="632010"/>
                  </a:lnTo>
                  <a:cubicBezTo>
                    <a:pt x="565984" y="641914"/>
                    <a:pt x="563003" y="648057"/>
                    <a:pt x="558347" y="649468"/>
                  </a:cubicBezTo>
                  <a:lnTo>
                    <a:pt x="553883" y="647001"/>
                  </a:lnTo>
                  <a:lnTo>
                    <a:pt x="546518" y="657412"/>
                  </a:lnTo>
                  <a:cubicBezTo>
                    <a:pt x="521458" y="682698"/>
                    <a:pt x="480306" y="690863"/>
                    <a:pt x="446538" y="657151"/>
                  </a:cubicBezTo>
                  <a:cubicBezTo>
                    <a:pt x="404334" y="609741"/>
                    <a:pt x="358960" y="565492"/>
                    <a:pt x="312529" y="523352"/>
                  </a:cubicBezTo>
                  <a:lnTo>
                    <a:pt x="301609" y="531885"/>
                  </a:lnTo>
                  <a:lnTo>
                    <a:pt x="296418" y="538465"/>
                  </a:lnTo>
                  <a:cubicBezTo>
                    <a:pt x="282282" y="554691"/>
                    <a:pt x="266061" y="571831"/>
                    <a:pt x="248313" y="589081"/>
                  </a:cubicBezTo>
                  <a:cubicBezTo>
                    <a:pt x="177320" y="658080"/>
                    <a:pt x="108775" y="702703"/>
                    <a:pt x="95213" y="688749"/>
                  </a:cubicBezTo>
                  <a:lnTo>
                    <a:pt x="95376" y="682830"/>
                  </a:lnTo>
                  <a:lnTo>
                    <a:pt x="73795" y="680721"/>
                  </a:lnTo>
                  <a:cubicBezTo>
                    <a:pt x="48207" y="669527"/>
                    <a:pt x="28159" y="642925"/>
                    <a:pt x="37129" y="611846"/>
                  </a:cubicBezTo>
                  <a:cubicBezTo>
                    <a:pt x="42407" y="591832"/>
                    <a:pt x="49790" y="572866"/>
                    <a:pt x="56120" y="553901"/>
                  </a:cubicBezTo>
                  <a:cubicBezTo>
                    <a:pt x="57177" y="545474"/>
                    <a:pt x="60342" y="535996"/>
                    <a:pt x="65616" y="527565"/>
                  </a:cubicBezTo>
                  <a:cubicBezTo>
                    <a:pt x="84611" y="476999"/>
                    <a:pt x="106768" y="427484"/>
                    <a:pt x="131038" y="377966"/>
                  </a:cubicBezTo>
                  <a:cubicBezTo>
                    <a:pt x="99381" y="354791"/>
                    <a:pt x="66672" y="331608"/>
                    <a:pt x="35020" y="308433"/>
                  </a:cubicBezTo>
                  <a:cubicBezTo>
                    <a:pt x="-24076" y="267345"/>
                    <a:pt x="-6137" y="170421"/>
                    <a:pt x="71946" y="170421"/>
                  </a:cubicBezTo>
                  <a:cubicBezTo>
                    <a:pt x="128929" y="169369"/>
                    <a:pt x="184851" y="167260"/>
                    <a:pt x="241833" y="166208"/>
                  </a:cubicBezTo>
                  <a:cubicBezTo>
                    <a:pt x="263990" y="123011"/>
                    <a:pt x="286151" y="80871"/>
                    <a:pt x="306199" y="36626"/>
                  </a:cubicBezTo>
                  <a:cubicBezTo>
                    <a:pt x="319916" y="7125"/>
                    <a:pt x="350521" y="-3406"/>
                    <a:pt x="379401" y="9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6A09932B-95E4-5C37-0E97-BBF96274D714}"/>
                </a:ext>
              </a:extLst>
            </p:cNvPr>
            <p:cNvSpPr>
              <a:spLocks/>
            </p:cNvSpPr>
            <p:nvPr/>
          </p:nvSpPr>
          <p:spPr>
            <a:xfrm>
              <a:off x="6596334" y="3198669"/>
              <a:ext cx="799180" cy="797102"/>
            </a:xfrm>
            <a:custGeom>
              <a:avLst/>
              <a:gdLst>
                <a:gd name="connsiteX0" fmla="*/ 379401 w 656865"/>
                <a:gd name="connsiteY0" fmla="*/ 940 h 691303"/>
                <a:gd name="connsiteX1" fmla="*/ 442321 w 656865"/>
                <a:gd name="connsiteY1" fmla="*/ 54535 h 691303"/>
                <a:gd name="connsiteX2" fmla="*/ 466586 w 656865"/>
                <a:gd name="connsiteY2" fmla="*/ 171477 h 691303"/>
                <a:gd name="connsiteX3" fmla="*/ 603760 w 656865"/>
                <a:gd name="connsiteY3" fmla="*/ 194652 h 691303"/>
                <a:gd name="connsiteX4" fmla="*/ 620643 w 656865"/>
                <a:gd name="connsiteY4" fmla="*/ 329503 h 691303"/>
                <a:gd name="connsiteX5" fmla="*/ 512057 w 656865"/>
                <a:gd name="connsiteY5" fmla="*/ 390298 h 691303"/>
                <a:gd name="connsiteX6" fmla="*/ 517238 w 656865"/>
                <a:gd name="connsiteY6" fmla="*/ 401720 h 691303"/>
                <a:gd name="connsiteX7" fmla="*/ 540111 w 656865"/>
                <a:gd name="connsiteY7" fmla="*/ 467696 h 691303"/>
                <a:gd name="connsiteX8" fmla="*/ 557685 w 656865"/>
                <a:gd name="connsiteY8" fmla="*/ 535277 h 691303"/>
                <a:gd name="connsiteX9" fmla="*/ 565156 w 656865"/>
                <a:gd name="connsiteY9" fmla="*/ 580899 h 691303"/>
                <a:gd name="connsiteX10" fmla="*/ 565845 w 656865"/>
                <a:gd name="connsiteY10" fmla="*/ 582074 h 691303"/>
                <a:gd name="connsiteX11" fmla="*/ 569105 w 656865"/>
                <a:gd name="connsiteY11" fmla="*/ 609739 h 691303"/>
                <a:gd name="connsiteX12" fmla="*/ 567228 w 656865"/>
                <a:gd name="connsiteY12" fmla="*/ 616510 h 691303"/>
                <a:gd name="connsiteX13" fmla="*/ 567390 w 656865"/>
                <a:gd name="connsiteY13" fmla="*/ 632010 h 691303"/>
                <a:gd name="connsiteX14" fmla="*/ 558347 w 656865"/>
                <a:gd name="connsiteY14" fmla="*/ 649468 h 691303"/>
                <a:gd name="connsiteX15" fmla="*/ 553883 w 656865"/>
                <a:gd name="connsiteY15" fmla="*/ 647001 h 691303"/>
                <a:gd name="connsiteX16" fmla="*/ 546518 w 656865"/>
                <a:gd name="connsiteY16" fmla="*/ 657412 h 691303"/>
                <a:gd name="connsiteX17" fmla="*/ 446538 w 656865"/>
                <a:gd name="connsiteY17" fmla="*/ 657151 h 691303"/>
                <a:gd name="connsiteX18" fmla="*/ 312529 w 656865"/>
                <a:gd name="connsiteY18" fmla="*/ 523352 h 691303"/>
                <a:gd name="connsiteX19" fmla="*/ 301609 w 656865"/>
                <a:gd name="connsiteY19" fmla="*/ 531885 h 691303"/>
                <a:gd name="connsiteX20" fmla="*/ 296418 w 656865"/>
                <a:gd name="connsiteY20" fmla="*/ 538465 h 691303"/>
                <a:gd name="connsiteX21" fmla="*/ 248313 w 656865"/>
                <a:gd name="connsiteY21" fmla="*/ 589081 h 691303"/>
                <a:gd name="connsiteX22" fmla="*/ 95213 w 656865"/>
                <a:gd name="connsiteY22" fmla="*/ 688749 h 691303"/>
                <a:gd name="connsiteX23" fmla="*/ 95376 w 656865"/>
                <a:gd name="connsiteY23" fmla="*/ 682830 h 691303"/>
                <a:gd name="connsiteX24" fmla="*/ 73795 w 656865"/>
                <a:gd name="connsiteY24" fmla="*/ 680721 h 691303"/>
                <a:gd name="connsiteX25" fmla="*/ 37129 w 656865"/>
                <a:gd name="connsiteY25" fmla="*/ 611846 h 691303"/>
                <a:gd name="connsiteX26" fmla="*/ 56120 w 656865"/>
                <a:gd name="connsiteY26" fmla="*/ 553901 h 691303"/>
                <a:gd name="connsiteX27" fmla="*/ 65616 w 656865"/>
                <a:gd name="connsiteY27" fmla="*/ 527565 h 691303"/>
                <a:gd name="connsiteX28" fmla="*/ 131038 w 656865"/>
                <a:gd name="connsiteY28" fmla="*/ 377966 h 691303"/>
                <a:gd name="connsiteX29" fmla="*/ 35020 w 656865"/>
                <a:gd name="connsiteY29" fmla="*/ 308433 h 691303"/>
                <a:gd name="connsiteX30" fmla="*/ 71946 w 656865"/>
                <a:gd name="connsiteY30" fmla="*/ 170421 h 691303"/>
                <a:gd name="connsiteX31" fmla="*/ 241833 w 656865"/>
                <a:gd name="connsiteY31" fmla="*/ 166208 h 691303"/>
                <a:gd name="connsiteX32" fmla="*/ 306199 w 656865"/>
                <a:gd name="connsiteY32" fmla="*/ 36626 h 691303"/>
                <a:gd name="connsiteX33" fmla="*/ 379401 w 656865"/>
                <a:gd name="connsiteY33" fmla="*/ 940 h 69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56865" h="691303">
                  <a:moveTo>
                    <a:pt x="379401" y="940"/>
                  </a:moveTo>
                  <a:cubicBezTo>
                    <a:pt x="408290" y="5286"/>
                    <a:pt x="435460" y="24508"/>
                    <a:pt x="442321" y="54535"/>
                  </a:cubicBezTo>
                  <a:cubicBezTo>
                    <a:pt x="450760" y="93514"/>
                    <a:pt x="459199" y="132498"/>
                    <a:pt x="466586" y="171477"/>
                  </a:cubicBezTo>
                  <a:cubicBezTo>
                    <a:pt x="511960" y="175690"/>
                    <a:pt x="558386" y="183065"/>
                    <a:pt x="603760" y="194652"/>
                  </a:cubicBezTo>
                  <a:cubicBezTo>
                    <a:pt x="663904" y="209400"/>
                    <a:pt x="677621" y="300007"/>
                    <a:pt x="620643" y="329503"/>
                  </a:cubicBezTo>
                  <a:lnTo>
                    <a:pt x="512057" y="390298"/>
                  </a:lnTo>
                  <a:lnTo>
                    <a:pt x="517238" y="401720"/>
                  </a:lnTo>
                  <a:cubicBezTo>
                    <a:pt x="525160" y="421729"/>
                    <a:pt x="532938" y="444009"/>
                    <a:pt x="540111" y="467696"/>
                  </a:cubicBezTo>
                  <a:cubicBezTo>
                    <a:pt x="547285" y="491384"/>
                    <a:pt x="553175" y="514235"/>
                    <a:pt x="557685" y="535277"/>
                  </a:cubicBezTo>
                  <a:lnTo>
                    <a:pt x="565156" y="580899"/>
                  </a:lnTo>
                  <a:lnTo>
                    <a:pt x="565845" y="582074"/>
                  </a:lnTo>
                  <a:cubicBezTo>
                    <a:pt x="568916" y="591334"/>
                    <a:pt x="569880" y="600685"/>
                    <a:pt x="569105" y="609739"/>
                  </a:cubicBezTo>
                  <a:lnTo>
                    <a:pt x="567228" y="616510"/>
                  </a:lnTo>
                  <a:lnTo>
                    <a:pt x="567390" y="632010"/>
                  </a:lnTo>
                  <a:cubicBezTo>
                    <a:pt x="565984" y="641914"/>
                    <a:pt x="563003" y="648057"/>
                    <a:pt x="558347" y="649468"/>
                  </a:cubicBezTo>
                  <a:lnTo>
                    <a:pt x="553883" y="647001"/>
                  </a:lnTo>
                  <a:lnTo>
                    <a:pt x="546518" y="657412"/>
                  </a:lnTo>
                  <a:cubicBezTo>
                    <a:pt x="521458" y="682698"/>
                    <a:pt x="480306" y="690863"/>
                    <a:pt x="446538" y="657151"/>
                  </a:cubicBezTo>
                  <a:cubicBezTo>
                    <a:pt x="404334" y="609741"/>
                    <a:pt x="358960" y="565492"/>
                    <a:pt x="312529" y="523352"/>
                  </a:cubicBezTo>
                  <a:lnTo>
                    <a:pt x="301609" y="531885"/>
                  </a:lnTo>
                  <a:lnTo>
                    <a:pt x="296418" y="538465"/>
                  </a:lnTo>
                  <a:cubicBezTo>
                    <a:pt x="282282" y="554691"/>
                    <a:pt x="266061" y="571831"/>
                    <a:pt x="248313" y="589081"/>
                  </a:cubicBezTo>
                  <a:cubicBezTo>
                    <a:pt x="177320" y="658080"/>
                    <a:pt x="108775" y="702703"/>
                    <a:pt x="95213" y="688749"/>
                  </a:cubicBezTo>
                  <a:lnTo>
                    <a:pt x="95376" y="682830"/>
                  </a:lnTo>
                  <a:lnTo>
                    <a:pt x="73795" y="680721"/>
                  </a:lnTo>
                  <a:cubicBezTo>
                    <a:pt x="48207" y="669527"/>
                    <a:pt x="28159" y="642925"/>
                    <a:pt x="37129" y="611846"/>
                  </a:cubicBezTo>
                  <a:cubicBezTo>
                    <a:pt x="42407" y="591832"/>
                    <a:pt x="49790" y="572866"/>
                    <a:pt x="56120" y="553901"/>
                  </a:cubicBezTo>
                  <a:cubicBezTo>
                    <a:pt x="57177" y="545474"/>
                    <a:pt x="60342" y="535996"/>
                    <a:pt x="65616" y="527565"/>
                  </a:cubicBezTo>
                  <a:cubicBezTo>
                    <a:pt x="84611" y="476999"/>
                    <a:pt x="106768" y="427484"/>
                    <a:pt x="131038" y="377966"/>
                  </a:cubicBezTo>
                  <a:cubicBezTo>
                    <a:pt x="99381" y="354791"/>
                    <a:pt x="66672" y="331608"/>
                    <a:pt x="35020" y="308433"/>
                  </a:cubicBezTo>
                  <a:cubicBezTo>
                    <a:pt x="-24076" y="267345"/>
                    <a:pt x="-6137" y="170421"/>
                    <a:pt x="71946" y="170421"/>
                  </a:cubicBezTo>
                  <a:cubicBezTo>
                    <a:pt x="128929" y="169369"/>
                    <a:pt x="184851" y="167260"/>
                    <a:pt x="241833" y="166208"/>
                  </a:cubicBezTo>
                  <a:cubicBezTo>
                    <a:pt x="263990" y="123011"/>
                    <a:pt x="286151" y="80871"/>
                    <a:pt x="306199" y="36626"/>
                  </a:cubicBezTo>
                  <a:cubicBezTo>
                    <a:pt x="319916" y="7125"/>
                    <a:pt x="350521" y="-3406"/>
                    <a:pt x="379401" y="9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1C9DC24C-4CFF-5657-4176-BC33E2A94B20}"/>
                </a:ext>
              </a:extLst>
            </p:cNvPr>
            <p:cNvSpPr>
              <a:spLocks/>
            </p:cNvSpPr>
            <p:nvPr/>
          </p:nvSpPr>
          <p:spPr>
            <a:xfrm>
              <a:off x="8880000" y="3285385"/>
              <a:ext cx="799180" cy="797102"/>
            </a:xfrm>
            <a:custGeom>
              <a:avLst/>
              <a:gdLst>
                <a:gd name="connsiteX0" fmla="*/ 379401 w 656865"/>
                <a:gd name="connsiteY0" fmla="*/ 940 h 691303"/>
                <a:gd name="connsiteX1" fmla="*/ 442321 w 656865"/>
                <a:gd name="connsiteY1" fmla="*/ 54535 h 691303"/>
                <a:gd name="connsiteX2" fmla="*/ 466586 w 656865"/>
                <a:gd name="connsiteY2" fmla="*/ 171477 h 691303"/>
                <a:gd name="connsiteX3" fmla="*/ 603760 w 656865"/>
                <a:gd name="connsiteY3" fmla="*/ 194652 h 691303"/>
                <a:gd name="connsiteX4" fmla="*/ 620643 w 656865"/>
                <a:gd name="connsiteY4" fmla="*/ 329503 h 691303"/>
                <a:gd name="connsiteX5" fmla="*/ 512057 w 656865"/>
                <a:gd name="connsiteY5" fmla="*/ 390298 h 691303"/>
                <a:gd name="connsiteX6" fmla="*/ 517238 w 656865"/>
                <a:gd name="connsiteY6" fmla="*/ 401720 h 691303"/>
                <a:gd name="connsiteX7" fmla="*/ 540111 w 656865"/>
                <a:gd name="connsiteY7" fmla="*/ 467696 h 691303"/>
                <a:gd name="connsiteX8" fmla="*/ 557685 w 656865"/>
                <a:gd name="connsiteY8" fmla="*/ 535277 h 691303"/>
                <a:gd name="connsiteX9" fmla="*/ 565156 w 656865"/>
                <a:gd name="connsiteY9" fmla="*/ 580899 h 691303"/>
                <a:gd name="connsiteX10" fmla="*/ 565845 w 656865"/>
                <a:gd name="connsiteY10" fmla="*/ 582074 h 691303"/>
                <a:gd name="connsiteX11" fmla="*/ 569105 w 656865"/>
                <a:gd name="connsiteY11" fmla="*/ 609739 h 691303"/>
                <a:gd name="connsiteX12" fmla="*/ 567228 w 656865"/>
                <a:gd name="connsiteY12" fmla="*/ 616510 h 691303"/>
                <a:gd name="connsiteX13" fmla="*/ 567390 w 656865"/>
                <a:gd name="connsiteY13" fmla="*/ 632010 h 691303"/>
                <a:gd name="connsiteX14" fmla="*/ 558347 w 656865"/>
                <a:gd name="connsiteY14" fmla="*/ 649468 h 691303"/>
                <a:gd name="connsiteX15" fmla="*/ 553883 w 656865"/>
                <a:gd name="connsiteY15" fmla="*/ 647001 h 691303"/>
                <a:gd name="connsiteX16" fmla="*/ 546518 w 656865"/>
                <a:gd name="connsiteY16" fmla="*/ 657412 h 691303"/>
                <a:gd name="connsiteX17" fmla="*/ 446538 w 656865"/>
                <a:gd name="connsiteY17" fmla="*/ 657151 h 691303"/>
                <a:gd name="connsiteX18" fmla="*/ 312529 w 656865"/>
                <a:gd name="connsiteY18" fmla="*/ 523352 h 691303"/>
                <a:gd name="connsiteX19" fmla="*/ 301609 w 656865"/>
                <a:gd name="connsiteY19" fmla="*/ 531885 h 691303"/>
                <a:gd name="connsiteX20" fmla="*/ 296418 w 656865"/>
                <a:gd name="connsiteY20" fmla="*/ 538465 h 691303"/>
                <a:gd name="connsiteX21" fmla="*/ 248313 w 656865"/>
                <a:gd name="connsiteY21" fmla="*/ 589081 h 691303"/>
                <a:gd name="connsiteX22" fmla="*/ 95213 w 656865"/>
                <a:gd name="connsiteY22" fmla="*/ 688749 h 691303"/>
                <a:gd name="connsiteX23" fmla="*/ 95376 w 656865"/>
                <a:gd name="connsiteY23" fmla="*/ 682830 h 691303"/>
                <a:gd name="connsiteX24" fmla="*/ 73795 w 656865"/>
                <a:gd name="connsiteY24" fmla="*/ 680721 h 691303"/>
                <a:gd name="connsiteX25" fmla="*/ 37129 w 656865"/>
                <a:gd name="connsiteY25" fmla="*/ 611846 h 691303"/>
                <a:gd name="connsiteX26" fmla="*/ 56120 w 656865"/>
                <a:gd name="connsiteY26" fmla="*/ 553901 h 691303"/>
                <a:gd name="connsiteX27" fmla="*/ 65616 w 656865"/>
                <a:gd name="connsiteY27" fmla="*/ 527565 h 691303"/>
                <a:gd name="connsiteX28" fmla="*/ 131038 w 656865"/>
                <a:gd name="connsiteY28" fmla="*/ 377966 h 691303"/>
                <a:gd name="connsiteX29" fmla="*/ 35020 w 656865"/>
                <a:gd name="connsiteY29" fmla="*/ 308433 h 691303"/>
                <a:gd name="connsiteX30" fmla="*/ 71946 w 656865"/>
                <a:gd name="connsiteY30" fmla="*/ 170421 h 691303"/>
                <a:gd name="connsiteX31" fmla="*/ 241833 w 656865"/>
                <a:gd name="connsiteY31" fmla="*/ 166208 h 691303"/>
                <a:gd name="connsiteX32" fmla="*/ 306199 w 656865"/>
                <a:gd name="connsiteY32" fmla="*/ 36626 h 691303"/>
                <a:gd name="connsiteX33" fmla="*/ 379401 w 656865"/>
                <a:gd name="connsiteY33" fmla="*/ 940 h 691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56865" h="691303">
                  <a:moveTo>
                    <a:pt x="379401" y="940"/>
                  </a:moveTo>
                  <a:cubicBezTo>
                    <a:pt x="408290" y="5286"/>
                    <a:pt x="435460" y="24508"/>
                    <a:pt x="442321" y="54535"/>
                  </a:cubicBezTo>
                  <a:cubicBezTo>
                    <a:pt x="450760" y="93514"/>
                    <a:pt x="459199" y="132498"/>
                    <a:pt x="466586" y="171477"/>
                  </a:cubicBezTo>
                  <a:cubicBezTo>
                    <a:pt x="511960" y="175690"/>
                    <a:pt x="558386" y="183065"/>
                    <a:pt x="603760" y="194652"/>
                  </a:cubicBezTo>
                  <a:cubicBezTo>
                    <a:pt x="663904" y="209400"/>
                    <a:pt x="677621" y="300007"/>
                    <a:pt x="620643" y="329503"/>
                  </a:cubicBezTo>
                  <a:lnTo>
                    <a:pt x="512057" y="390298"/>
                  </a:lnTo>
                  <a:lnTo>
                    <a:pt x="517238" y="401720"/>
                  </a:lnTo>
                  <a:cubicBezTo>
                    <a:pt x="525160" y="421729"/>
                    <a:pt x="532938" y="444009"/>
                    <a:pt x="540111" y="467696"/>
                  </a:cubicBezTo>
                  <a:cubicBezTo>
                    <a:pt x="547285" y="491384"/>
                    <a:pt x="553175" y="514235"/>
                    <a:pt x="557685" y="535277"/>
                  </a:cubicBezTo>
                  <a:lnTo>
                    <a:pt x="565156" y="580899"/>
                  </a:lnTo>
                  <a:lnTo>
                    <a:pt x="565845" y="582074"/>
                  </a:lnTo>
                  <a:cubicBezTo>
                    <a:pt x="568916" y="591334"/>
                    <a:pt x="569880" y="600685"/>
                    <a:pt x="569105" y="609739"/>
                  </a:cubicBezTo>
                  <a:lnTo>
                    <a:pt x="567228" y="616510"/>
                  </a:lnTo>
                  <a:lnTo>
                    <a:pt x="567390" y="632010"/>
                  </a:lnTo>
                  <a:cubicBezTo>
                    <a:pt x="565984" y="641914"/>
                    <a:pt x="563003" y="648057"/>
                    <a:pt x="558347" y="649468"/>
                  </a:cubicBezTo>
                  <a:lnTo>
                    <a:pt x="553883" y="647001"/>
                  </a:lnTo>
                  <a:lnTo>
                    <a:pt x="546518" y="657412"/>
                  </a:lnTo>
                  <a:cubicBezTo>
                    <a:pt x="521458" y="682698"/>
                    <a:pt x="480306" y="690863"/>
                    <a:pt x="446538" y="657151"/>
                  </a:cubicBezTo>
                  <a:cubicBezTo>
                    <a:pt x="404334" y="609741"/>
                    <a:pt x="358960" y="565492"/>
                    <a:pt x="312529" y="523352"/>
                  </a:cubicBezTo>
                  <a:lnTo>
                    <a:pt x="301609" y="531885"/>
                  </a:lnTo>
                  <a:lnTo>
                    <a:pt x="296418" y="538465"/>
                  </a:lnTo>
                  <a:cubicBezTo>
                    <a:pt x="282282" y="554691"/>
                    <a:pt x="266061" y="571831"/>
                    <a:pt x="248313" y="589081"/>
                  </a:cubicBezTo>
                  <a:cubicBezTo>
                    <a:pt x="177320" y="658080"/>
                    <a:pt x="108775" y="702703"/>
                    <a:pt x="95213" y="688749"/>
                  </a:cubicBezTo>
                  <a:lnTo>
                    <a:pt x="95376" y="682830"/>
                  </a:lnTo>
                  <a:lnTo>
                    <a:pt x="73795" y="680721"/>
                  </a:lnTo>
                  <a:cubicBezTo>
                    <a:pt x="48207" y="669527"/>
                    <a:pt x="28159" y="642925"/>
                    <a:pt x="37129" y="611846"/>
                  </a:cubicBezTo>
                  <a:cubicBezTo>
                    <a:pt x="42407" y="591832"/>
                    <a:pt x="49790" y="572866"/>
                    <a:pt x="56120" y="553901"/>
                  </a:cubicBezTo>
                  <a:cubicBezTo>
                    <a:pt x="57177" y="545474"/>
                    <a:pt x="60342" y="535996"/>
                    <a:pt x="65616" y="527565"/>
                  </a:cubicBezTo>
                  <a:cubicBezTo>
                    <a:pt x="84611" y="476999"/>
                    <a:pt x="106768" y="427484"/>
                    <a:pt x="131038" y="377966"/>
                  </a:cubicBezTo>
                  <a:cubicBezTo>
                    <a:pt x="99381" y="354791"/>
                    <a:pt x="66672" y="331608"/>
                    <a:pt x="35020" y="308433"/>
                  </a:cubicBezTo>
                  <a:cubicBezTo>
                    <a:pt x="-24076" y="267345"/>
                    <a:pt x="-6137" y="170421"/>
                    <a:pt x="71946" y="170421"/>
                  </a:cubicBezTo>
                  <a:cubicBezTo>
                    <a:pt x="128929" y="169369"/>
                    <a:pt x="184851" y="167260"/>
                    <a:pt x="241833" y="166208"/>
                  </a:cubicBezTo>
                  <a:cubicBezTo>
                    <a:pt x="263990" y="123011"/>
                    <a:pt x="286151" y="80871"/>
                    <a:pt x="306199" y="36626"/>
                  </a:cubicBezTo>
                  <a:cubicBezTo>
                    <a:pt x="319916" y="7125"/>
                    <a:pt x="350521" y="-3406"/>
                    <a:pt x="379401" y="94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8" name="组合 1">
              <a:extLst>
                <a:ext uri="{FF2B5EF4-FFF2-40B4-BE49-F238E27FC236}">
                  <a16:creationId xmlns:a16="http://schemas.microsoft.com/office/drawing/2014/main" id="{CFE8B9F7-3DBA-2268-4BDA-BDC389B772DD}"/>
                </a:ext>
              </a:extLst>
            </p:cNvPr>
            <p:cNvGrpSpPr/>
            <p:nvPr/>
          </p:nvGrpSpPr>
          <p:grpSpPr>
            <a:xfrm>
              <a:off x="1517798" y="3484068"/>
              <a:ext cx="3010666" cy="2210390"/>
              <a:chOff x="1517798" y="3484068"/>
              <a:chExt cx="3010666" cy="2210390"/>
            </a:xfrm>
          </p:grpSpPr>
          <p:sp>
            <p:nvSpPr>
              <p:cNvPr id="28" name="Text1">
                <a:extLst>
                  <a:ext uri="{FF2B5EF4-FFF2-40B4-BE49-F238E27FC236}">
                    <a16:creationId xmlns:a16="http://schemas.microsoft.com/office/drawing/2014/main" id="{7BE0C363-D705-55F0-6A69-3087861E2829}"/>
                  </a:ext>
                </a:extLst>
              </p:cNvPr>
              <p:cNvSpPr txBox="1"/>
              <p:nvPr/>
            </p:nvSpPr>
            <p:spPr>
              <a:xfrm>
                <a:off x="1517798" y="4873222"/>
                <a:ext cx="3010666" cy="821236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实时采集区域温度、湿度、气压数据，并对外发布。</a:t>
                </a:r>
                <a:endParaRPr lang="en-US" dirty="0"/>
              </a:p>
            </p:txBody>
          </p:sp>
          <p:sp>
            <p:nvSpPr>
              <p:cNvPr id="29" name="Bullet1">
                <a:extLst>
                  <a:ext uri="{FF2B5EF4-FFF2-40B4-BE49-F238E27FC236}">
                    <a16:creationId xmlns:a16="http://schemas.microsoft.com/office/drawing/2014/main" id="{77D39367-3997-A493-48D3-14404F1D2B3F}"/>
                  </a:ext>
                </a:extLst>
              </p:cNvPr>
              <p:cNvSpPr txBox="1"/>
              <p:nvPr/>
            </p:nvSpPr>
            <p:spPr>
              <a:xfrm>
                <a:off x="1517798" y="4268014"/>
                <a:ext cx="3010663" cy="6052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accent1"/>
                    </a:solidFill>
                  </a:rPr>
                  <a:t>数据采集与发布</a:t>
                </a:r>
                <a:endParaRPr lang="en-US" dirty="0"/>
              </a:p>
            </p:txBody>
          </p:sp>
          <p:sp>
            <p:nvSpPr>
              <p:cNvPr id="30" name="Icon1">
                <a:extLst>
                  <a:ext uri="{FF2B5EF4-FFF2-40B4-BE49-F238E27FC236}">
                    <a16:creationId xmlns:a16="http://schemas.microsoft.com/office/drawing/2014/main" id="{E2B50F92-E181-5E74-CB58-39D3EEDB816E}"/>
                  </a:ext>
                </a:extLst>
              </p:cNvPr>
              <p:cNvSpPr/>
              <p:nvPr/>
            </p:nvSpPr>
            <p:spPr>
              <a:xfrm>
                <a:off x="2394206" y="3483842"/>
                <a:ext cx="310969" cy="310969"/>
              </a:xfrm>
              <a:custGeom>
                <a:avLst/>
                <a:gdLst>
                  <a:gd name="T0" fmla="*/ 9552 w 10363"/>
                  <a:gd name="T1" fmla="*/ 0 h 10363"/>
                  <a:gd name="T2" fmla="*/ 810 w 10363"/>
                  <a:gd name="T3" fmla="*/ 0 h 10363"/>
                  <a:gd name="T4" fmla="*/ 0 w 10363"/>
                  <a:gd name="T5" fmla="*/ 810 h 10363"/>
                  <a:gd name="T6" fmla="*/ 0 w 10363"/>
                  <a:gd name="T7" fmla="*/ 9554 h 10363"/>
                  <a:gd name="T8" fmla="*/ 810 w 10363"/>
                  <a:gd name="T9" fmla="*/ 10363 h 10363"/>
                  <a:gd name="T10" fmla="*/ 9554 w 10363"/>
                  <a:gd name="T11" fmla="*/ 10363 h 10363"/>
                  <a:gd name="T12" fmla="*/ 10363 w 10363"/>
                  <a:gd name="T13" fmla="*/ 9554 h 10363"/>
                  <a:gd name="T14" fmla="*/ 10363 w 10363"/>
                  <a:gd name="T15" fmla="*/ 810 h 10363"/>
                  <a:gd name="T16" fmla="*/ 9552 w 10363"/>
                  <a:gd name="T17" fmla="*/ 0 h 10363"/>
                  <a:gd name="T18" fmla="*/ 2645 w 10363"/>
                  <a:gd name="T19" fmla="*/ 2832 h 10363"/>
                  <a:gd name="T20" fmla="*/ 4551 w 10363"/>
                  <a:gd name="T21" fmla="*/ 2832 h 10363"/>
                  <a:gd name="T22" fmla="*/ 4421 w 10363"/>
                  <a:gd name="T23" fmla="*/ 3601 h 10363"/>
                  <a:gd name="T24" fmla="*/ 2559 w 10363"/>
                  <a:gd name="T25" fmla="*/ 3601 h 10363"/>
                  <a:gd name="T26" fmla="*/ 2645 w 10363"/>
                  <a:gd name="T27" fmla="*/ 2832 h 10363"/>
                  <a:gd name="T28" fmla="*/ 5820 w 10363"/>
                  <a:gd name="T29" fmla="*/ 7891 h 10363"/>
                  <a:gd name="T30" fmla="*/ 2267 w 10363"/>
                  <a:gd name="T31" fmla="*/ 5756 h 10363"/>
                  <a:gd name="T32" fmla="*/ 5994 w 10363"/>
                  <a:gd name="T33" fmla="*/ 5969 h 10363"/>
                  <a:gd name="T34" fmla="*/ 5474 w 10363"/>
                  <a:gd name="T35" fmla="*/ 6566 h 10363"/>
                  <a:gd name="T36" fmla="*/ 2397 w 10363"/>
                  <a:gd name="T37" fmla="*/ 6695 h 10363"/>
                  <a:gd name="T38" fmla="*/ 5083 w 10363"/>
                  <a:gd name="T39" fmla="*/ 7379 h 10363"/>
                  <a:gd name="T40" fmla="*/ 7294 w 10363"/>
                  <a:gd name="T41" fmla="*/ 4774 h 10363"/>
                  <a:gd name="T42" fmla="*/ 2181 w 10363"/>
                  <a:gd name="T43" fmla="*/ 4774 h 10363"/>
                  <a:gd name="T44" fmla="*/ 2311 w 10363"/>
                  <a:gd name="T45" fmla="*/ 3962 h 10363"/>
                  <a:gd name="T46" fmla="*/ 4910 w 10363"/>
                  <a:gd name="T47" fmla="*/ 3962 h 10363"/>
                  <a:gd name="T48" fmla="*/ 5126 w 10363"/>
                  <a:gd name="T49" fmla="*/ 2340 h 10363"/>
                  <a:gd name="T50" fmla="*/ 6036 w 10363"/>
                  <a:gd name="T51" fmla="*/ 2340 h 10363"/>
                  <a:gd name="T52" fmla="*/ 5862 w 10363"/>
                  <a:gd name="T53" fmla="*/ 3962 h 10363"/>
                  <a:gd name="T54" fmla="*/ 6846 w 10363"/>
                  <a:gd name="T55" fmla="*/ 3962 h 10363"/>
                  <a:gd name="T56" fmla="*/ 6375 w 10363"/>
                  <a:gd name="T57" fmla="*/ 3497 h 10363"/>
                  <a:gd name="T58" fmla="*/ 7761 w 10363"/>
                  <a:gd name="T59" fmla="*/ 2216 h 10363"/>
                  <a:gd name="T60" fmla="*/ 8281 w 10363"/>
                  <a:gd name="T61" fmla="*/ 2771 h 10363"/>
                  <a:gd name="T62" fmla="*/ 6944 w 10363"/>
                  <a:gd name="T63" fmla="*/ 3962 h 10363"/>
                  <a:gd name="T64" fmla="*/ 8419 w 10363"/>
                  <a:gd name="T65" fmla="*/ 3962 h 10363"/>
                  <a:gd name="T66" fmla="*/ 5820 w 10363"/>
                  <a:gd name="T67" fmla="*/ 7891 h 10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0363" h="10363">
                    <a:moveTo>
                      <a:pt x="9552" y="0"/>
                    </a:moveTo>
                    <a:lnTo>
                      <a:pt x="810" y="0"/>
                    </a:lnTo>
                    <a:cubicBezTo>
                      <a:pt x="362" y="0"/>
                      <a:pt x="0" y="362"/>
                      <a:pt x="0" y="810"/>
                    </a:cubicBezTo>
                    <a:lnTo>
                      <a:pt x="0" y="9554"/>
                    </a:lnTo>
                    <a:cubicBezTo>
                      <a:pt x="0" y="10001"/>
                      <a:pt x="362" y="10363"/>
                      <a:pt x="810" y="10363"/>
                    </a:cubicBezTo>
                    <a:lnTo>
                      <a:pt x="9554" y="10363"/>
                    </a:lnTo>
                    <a:cubicBezTo>
                      <a:pt x="10001" y="10363"/>
                      <a:pt x="10363" y="10001"/>
                      <a:pt x="10363" y="9554"/>
                    </a:cubicBezTo>
                    <a:lnTo>
                      <a:pt x="10363" y="810"/>
                    </a:lnTo>
                    <a:cubicBezTo>
                      <a:pt x="10362" y="362"/>
                      <a:pt x="10000" y="0"/>
                      <a:pt x="9552" y="0"/>
                    </a:cubicBezTo>
                    <a:close/>
                    <a:moveTo>
                      <a:pt x="2645" y="2832"/>
                    </a:moveTo>
                    <a:lnTo>
                      <a:pt x="4551" y="2832"/>
                    </a:lnTo>
                    <a:lnTo>
                      <a:pt x="4421" y="3601"/>
                    </a:lnTo>
                    <a:lnTo>
                      <a:pt x="2559" y="3601"/>
                    </a:lnTo>
                    <a:lnTo>
                      <a:pt x="2645" y="2832"/>
                    </a:lnTo>
                    <a:close/>
                    <a:moveTo>
                      <a:pt x="5820" y="7891"/>
                    </a:moveTo>
                    <a:cubicBezTo>
                      <a:pt x="3809" y="8663"/>
                      <a:pt x="977" y="7604"/>
                      <a:pt x="2267" y="5756"/>
                    </a:cubicBezTo>
                    <a:cubicBezTo>
                      <a:pt x="4036" y="4421"/>
                      <a:pt x="5994" y="5969"/>
                      <a:pt x="5994" y="5969"/>
                    </a:cubicBezTo>
                    <a:lnTo>
                      <a:pt x="5474" y="6566"/>
                    </a:lnTo>
                    <a:cubicBezTo>
                      <a:pt x="5474" y="6566"/>
                      <a:pt x="2740" y="4941"/>
                      <a:pt x="2397" y="6695"/>
                    </a:cubicBezTo>
                    <a:cubicBezTo>
                      <a:pt x="2238" y="7797"/>
                      <a:pt x="4699" y="7502"/>
                      <a:pt x="5083" y="7379"/>
                    </a:cubicBezTo>
                    <a:cubicBezTo>
                      <a:pt x="7344" y="6627"/>
                      <a:pt x="7294" y="4774"/>
                      <a:pt x="7294" y="4774"/>
                    </a:cubicBezTo>
                    <a:lnTo>
                      <a:pt x="2181" y="4774"/>
                    </a:lnTo>
                    <a:lnTo>
                      <a:pt x="2311" y="3962"/>
                    </a:lnTo>
                    <a:lnTo>
                      <a:pt x="4910" y="3962"/>
                    </a:lnTo>
                    <a:lnTo>
                      <a:pt x="5126" y="2340"/>
                    </a:lnTo>
                    <a:lnTo>
                      <a:pt x="6036" y="2340"/>
                    </a:lnTo>
                    <a:lnTo>
                      <a:pt x="5862" y="3962"/>
                    </a:lnTo>
                    <a:lnTo>
                      <a:pt x="6846" y="3962"/>
                    </a:lnTo>
                    <a:lnTo>
                      <a:pt x="6375" y="3497"/>
                    </a:lnTo>
                    <a:lnTo>
                      <a:pt x="7761" y="2216"/>
                    </a:lnTo>
                    <a:lnTo>
                      <a:pt x="8281" y="2771"/>
                    </a:lnTo>
                    <a:lnTo>
                      <a:pt x="6944" y="3962"/>
                    </a:lnTo>
                    <a:lnTo>
                      <a:pt x="8419" y="3962"/>
                    </a:lnTo>
                    <a:cubicBezTo>
                      <a:pt x="8420" y="3962"/>
                      <a:pt x="8377" y="7084"/>
                      <a:pt x="5820" y="78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5A23022-ADDE-3477-FA78-64FCA8146C75}"/>
                </a:ext>
              </a:extLst>
            </p:cNvPr>
            <p:cNvGrpSpPr/>
            <p:nvPr/>
          </p:nvGrpSpPr>
          <p:grpSpPr>
            <a:xfrm>
              <a:off x="3472552" y="1837874"/>
              <a:ext cx="3123785" cy="1923113"/>
              <a:chOff x="3472552" y="1837874"/>
              <a:chExt cx="3123785" cy="1923113"/>
            </a:xfrm>
          </p:grpSpPr>
          <p:sp>
            <p:nvSpPr>
              <p:cNvPr id="23" name="Text2">
                <a:extLst>
                  <a:ext uri="{FF2B5EF4-FFF2-40B4-BE49-F238E27FC236}">
                    <a16:creationId xmlns:a16="http://schemas.microsoft.com/office/drawing/2014/main" id="{89B42DFB-0553-627F-8605-C2F2EF63FC8E}"/>
                  </a:ext>
                </a:extLst>
              </p:cNvPr>
              <p:cNvSpPr txBox="1"/>
              <p:nvPr/>
            </p:nvSpPr>
            <p:spPr>
              <a:xfrm>
                <a:off x="3472552" y="2397106"/>
                <a:ext cx="3123785" cy="82470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允许用户订阅数据，并将数据存储在本地以便后续分析。</a:t>
                </a:r>
                <a:endParaRPr lang="en-US" dirty="0"/>
              </a:p>
            </p:txBody>
          </p:sp>
          <p:sp>
            <p:nvSpPr>
              <p:cNvPr id="24" name="Bullet2">
                <a:extLst>
                  <a:ext uri="{FF2B5EF4-FFF2-40B4-BE49-F238E27FC236}">
                    <a16:creationId xmlns:a16="http://schemas.microsoft.com/office/drawing/2014/main" id="{20B98F6D-96AF-8F2E-BAFB-711F7834A43D}"/>
                  </a:ext>
                </a:extLst>
              </p:cNvPr>
              <p:cNvSpPr txBox="1"/>
              <p:nvPr/>
            </p:nvSpPr>
            <p:spPr>
              <a:xfrm>
                <a:off x="3472552" y="1837874"/>
                <a:ext cx="3123781" cy="55923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accent2"/>
                    </a:solidFill>
                  </a:rPr>
                  <a:t>数据订阅与存储</a:t>
                </a:r>
                <a:endParaRPr lang="en-US" dirty="0"/>
              </a:p>
            </p:txBody>
          </p:sp>
          <p:sp>
            <p:nvSpPr>
              <p:cNvPr id="26" name="Icon2">
                <a:extLst>
                  <a:ext uri="{FF2B5EF4-FFF2-40B4-BE49-F238E27FC236}">
                    <a16:creationId xmlns:a16="http://schemas.microsoft.com/office/drawing/2014/main" id="{964DC595-3203-7F44-FB45-10E36A857376}"/>
                  </a:ext>
                </a:extLst>
              </p:cNvPr>
              <p:cNvSpPr/>
              <p:nvPr/>
            </p:nvSpPr>
            <p:spPr>
              <a:xfrm>
                <a:off x="4642310" y="3460698"/>
                <a:ext cx="315170" cy="315227"/>
              </a:xfrm>
              <a:custGeom>
                <a:avLst/>
                <a:gdLst>
                  <a:gd name="T0" fmla="*/ 5760 w 11520"/>
                  <a:gd name="T1" fmla="*/ 0 h 11520"/>
                  <a:gd name="T2" fmla="*/ 0 w 11520"/>
                  <a:gd name="T3" fmla="*/ 5760 h 11520"/>
                  <a:gd name="T4" fmla="*/ 5760 w 11520"/>
                  <a:gd name="T5" fmla="*/ 11520 h 11520"/>
                  <a:gd name="T6" fmla="*/ 11520 w 11520"/>
                  <a:gd name="T7" fmla="*/ 5760 h 11520"/>
                  <a:gd name="T8" fmla="*/ 5760 w 11520"/>
                  <a:gd name="T9" fmla="*/ 0 h 11520"/>
                  <a:gd name="T10" fmla="*/ 5760 w 11520"/>
                  <a:gd name="T11" fmla="*/ 10880 h 11520"/>
                  <a:gd name="T12" fmla="*/ 640 w 11520"/>
                  <a:gd name="T13" fmla="*/ 5760 h 11520"/>
                  <a:gd name="T14" fmla="*/ 5760 w 11520"/>
                  <a:gd name="T15" fmla="*/ 640 h 11520"/>
                  <a:gd name="T16" fmla="*/ 10880 w 11520"/>
                  <a:gd name="T17" fmla="*/ 5760 h 11520"/>
                  <a:gd name="T18" fmla="*/ 5760 w 11520"/>
                  <a:gd name="T19" fmla="*/ 10880 h 11520"/>
                  <a:gd name="T20" fmla="*/ 4320 w 11520"/>
                  <a:gd name="T21" fmla="*/ 7200 h 11520"/>
                  <a:gd name="T22" fmla="*/ 3840 w 11520"/>
                  <a:gd name="T23" fmla="*/ 7200 h 11520"/>
                  <a:gd name="T24" fmla="*/ 4320 w 11520"/>
                  <a:gd name="T25" fmla="*/ 7680 h 11520"/>
                  <a:gd name="T26" fmla="*/ 4800 w 11520"/>
                  <a:gd name="T27" fmla="*/ 7200 h 11520"/>
                  <a:gd name="T28" fmla="*/ 4320 w 11520"/>
                  <a:gd name="T29" fmla="*/ 6720 h 11520"/>
                  <a:gd name="T30" fmla="*/ 3840 w 11520"/>
                  <a:gd name="T31" fmla="*/ 7200 h 11520"/>
                  <a:gd name="T32" fmla="*/ 4160 w 11520"/>
                  <a:gd name="T33" fmla="*/ 4800 h 11520"/>
                  <a:gd name="T34" fmla="*/ 3840 w 11520"/>
                  <a:gd name="T35" fmla="*/ 5120 h 11520"/>
                  <a:gd name="T36" fmla="*/ 4160 w 11520"/>
                  <a:gd name="T37" fmla="*/ 5440 h 11520"/>
                  <a:gd name="T38" fmla="*/ 6080 w 11520"/>
                  <a:gd name="T39" fmla="*/ 7360 h 11520"/>
                  <a:gd name="T40" fmla="*/ 6400 w 11520"/>
                  <a:gd name="T41" fmla="*/ 7680 h 11520"/>
                  <a:gd name="T42" fmla="*/ 6720 w 11520"/>
                  <a:gd name="T43" fmla="*/ 7360 h 11520"/>
                  <a:gd name="T44" fmla="*/ 4160 w 11520"/>
                  <a:gd name="T45" fmla="*/ 4800 h 11520"/>
                  <a:gd name="T46" fmla="*/ 4160 w 11520"/>
                  <a:gd name="T47" fmla="*/ 2880 h 11520"/>
                  <a:gd name="T48" fmla="*/ 3840 w 11520"/>
                  <a:gd name="T49" fmla="*/ 3200 h 11520"/>
                  <a:gd name="T50" fmla="*/ 4160 w 11520"/>
                  <a:gd name="T51" fmla="*/ 3520 h 11520"/>
                  <a:gd name="T52" fmla="*/ 8000 w 11520"/>
                  <a:gd name="T53" fmla="*/ 7360 h 11520"/>
                  <a:gd name="T54" fmla="*/ 8320 w 11520"/>
                  <a:gd name="T55" fmla="*/ 7680 h 11520"/>
                  <a:gd name="T56" fmla="*/ 8640 w 11520"/>
                  <a:gd name="T57" fmla="*/ 7360 h 11520"/>
                  <a:gd name="T58" fmla="*/ 4160 w 11520"/>
                  <a:gd name="T59" fmla="*/ 2880 h 115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1520" h="11520">
                    <a:moveTo>
                      <a:pt x="5760" y="0"/>
                    </a:moveTo>
                    <a:cubicBezTo>
                      <a:pt x="2592" y="0"/>
                      <a:pt x="0" y="2592"/>
                      <a:pt x="0" y="5760"/>
                    </a:cubicBezTo>
                    <a:cubicBezTo>
                      <a:pt x="0" y="8928"/>
                      <a:pt x="2592" y="11520"/>
                      <a:pt x="5760" y="11520"/>
                    </a:cubicBezTo>
                    <a:cubicBezTo>
                      <a:pt x="8928" y="11520"/>
                      <a:pt x="11520" y="8928"/>
                      <a:pt x="11520" y="5760"/>
                    </a:cubicBezTo>
                    <a:cubicBezTo>
                      <a:pt x="11520" y="2592"/>
                      <a:pt x="8928" y="0"/>
                      <a:pt x="5760" y="0"/>
                    </a:cubicBezTo>
                    <a:close/>
                    <a:moveTo>
                      <a:pt x="5760" y="10880"/>
                    </a:moveTo>
                    <a:cubicBezTo>
                      <a:pt x="2944" y="10880"/>
                      <a:pt x="640" y="8576"/>
                      <a:pt x="640" y="5760"/>
                    </a:cubicBezTo>
                    <a:cubicBezTo>
                      <a:pt x="640" y="2944"/>
                      <a:pt x="2944" y="640"/>
                      <a:pt x="5760" y="640"/>
                    </a:cubicBezTo>
                    <a:cubicBezTo>
                      <a:pt x="8576" y="640"/>
                      <a:pt x="10880" y="2944"/>
                      <a:pt x="10880" y="5760"/>
                    </a:cubicBezTo>
                    <a:cubicBezTo>
                      <a:pt x="10880" y="8576"/>
                      <a:pt x="8576" y="10880"/>
                      <a:pt x="5760" y="10880"/>
                    </a:cubicBezTo>
                    <a:close/>
                    <a:moveTo>
                      <a:pt x="4320" y="7200"/>
                    </a:moveTo>
                    <a:close/>
                    <a:moveTo>
                      <a:pt x="3840" y="7200"/>
                    </a:moveTo>
                    <a:cubicBezTo>
                      <a:pt x="3840" y="7465"/>
                      <a:pt x="4055" y="7680"/>
                      <a:pt x="4320" y="7680"/>
                    </a:cubicBezTo>
                    <a:cubicBezTo>
                      <a:pt x="4585" y="7680"/>
                      <a:pt x="4800" y="7465"/>
                      <a:pt x="4800" y="7200"/>
                    </a:cubicBezTo>
                    <a:cubicBezTo>
                      <a:pt x="4800" y="6935"/>
                      <a:pt x="4585" y="6720"/>
                      <a:pt x="4320" y="6720"/>
                    </a:cubicBezTo>
                    <a:cubicBezTo>
                      <a:pt x="4055" y="6720"/>
                      <a:pt x="3840" y="6935"/>
                      <a:pt x="3840" y="7200"/>
                    </a:cubicBezTo>
                    <a:close/>
                    <a:moveTo>
                      <a:pt x="4160" y="4800"/>
                    </a:moveTo>
                    <a:cubicBezTo>
                      <a:pt x="3968" y="4800"/>
                      <a:pt x="3840" y="4928"/>
                      <a:pt x="3840" y="5120"/>
                    </a:cubicBezTo>
                    <a:cubicBezTo>
                      <a:pt x="3840" y="5312"/>
                      <a:pt x="3968" y="5440"/>
                      <a:pt x="4160" y="5440"/>
                    </a:cubicBezTo>
                    <a:cubicBezTo>
                      <a:pt x="5216" y="5440"/>
                      <a:pt x="6080" y="6304"/>
                      <a:pt x="6080" y="7360"/>
                    </a:cubicBezTo>
                    <a:cubicBezTo>
                      <a:pt x="6080" y="7552"/>
                      <a:pt x="6208" y="7680"/>
                      <a:pt x="6400" y="7680"/>
                    </a:cubicBezTo>
                    <a:cubicBezTo>
                      <a:pt x="6592" y="7680"/>
                      <a:pt x="6720" y="7552"/>
                      <a:pt x="6720" y="7360"/>
                    </a:cubicBezTo>
                    <a:cubicBezTo>
                      <a:pt x="6720" y="5952"/>
                      <a:pt x="5568" y="4800"/>
                      <a:pt x="4160" y="4800"/>
                    </a:cubicBezTo>
                    <a:close/>
                    <a:moveTo>
                      <a:pt x="4160" y="2880"/>
                    </a:moveTo>
                    <a:cubicBezTo>
                      <a:pt x="3968" y="2880"/>
                      <a:pt x="3840" y="3008"/>
                      <a:pt x="3840" y="3200"/>
                    </a:cubicBezTo>
                    <a:cubicBezTo>
                      <a:pt x="3840" y="3392"/>
                      <a:pt x="3968" y="3520"/>
                      <a:pt x="4160" y="3520"/>
                    </a:cubicBezTo>
                    <a:cubicBezTo>
                      <a:pt x="6272" y="3520"/>
                      <a:pt x="8000" y="5248"/>
                      <a:pt x="8000" y="7360"/>
                    </a:cubicBezTo>
                    <a:cubicBezTo>
                      <a:pt x="8000" y="7552"/>
                      <a:pt x="8128" y="7680"/>
                      <a:pt x="8320" y="7680"/>
                    </a:cubicBezTo>
                    <a:cubicBezTo>
                      <a:pt x="8512" y="7680"/>
                      <a:pt x="8640" y="7552"/>
                      <a:pt x="8640" y="7360"/>
                    </a:cubicBezTo>
                    <a:cubicBezTo>
                      <a:pt x="8640" y="4896"/>
                      <a:pt x="6624" y="2880"/>
                      <a:pt x="4160" y="288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39D30565-9A61-72EA-0AAA-9091B7FB637F}"/>
                </a:ext>
              </a:extLst>
            </p:cNvPr>
            <p:cNvGrpSpPr/>
            <p:nvPr/>
          </p:nvGrpSpPr>
          <p:grpSpPr>
            <a:xfrm>
              <a:off x="5869336" y="3446859"/>
              <a:ext cx="3010666" cy="2441177"/>
              <a:chOff x="5869336" y="3446859"/>
              <a:chExt cx="3010666" cy="2441177"/>
            </a:xfrm>
          </p:grpSpPr>
          <p:sp>
            <p:nvSpPr>
              <p:cNvPr id="19" name="Text3">
                <a:extLst>
                  <a:ext uri="{FF2B5EF4-FFF2-40B4-BE49-F238E27FC236}">
                    <a16:creationId xmlns:a16="http://schemas.microsoft.com/office/drawing/2014/main" id="{995DCF2B-52B7-22E6-E2FD-916A9E180367}"/>
                  </a:ext>
                </a:extLst>
              </p:cNvPr>
              <p:cNvSpPr txBox="1"/>
              <p:nvPr/>
            </p:nvSpPr>
            <p:spPr>
              <a:xfrm>
                <a:off x="5869336" y="4873221"/>
                <a:ext cx="3010666" cy="101481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对收集到的数据进行分析，提供可视化信息。</a:t>
                </a:r>
                <a:endParaRPr lang="en-US" dirty="0"/>
              </a:p>
            </p:txBody>
          </p:sp>
          <p:sp>
            <p:nvSpPr>
              <p:cNvPr id="20" name="Bullet3">
                <a:extLst>
                  <a:ext uri="{FF2B5EF4-FFF2-40B4-BE49-F238E27FC236}">
                    <a16:creationId xmlns:a16="http://schemas.microsoft.com/office/drawing/2014/main" id="{9756A8BD-EB03-3C0F-D96C-5FBA2425FB8F}"/>
                  </a:ext>
                </a:extLst>
              </p:cNvPr>
              <p:cNvSpPr txBox="1"/>
              <p:nvPr/>
            </p:nvSpPr>
            <p:spPr>
              <a:xfrm>
                <a:off x="5869336" y="4268014"/>
                <a:ext cx="3010663" cy="60520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accent3"/>
                    </a:solidFill>
                  </a:rPr>
                  <a:t>数据分析与处理</a:t>
                </a:r>
                <a:endParaRPr lang="en-US" dirty="0"/>
              </a:p>
            </p:txBody>
          </p:sp>
          <p:sp>
            <p:nvSpPr>
              <p:cNvPr id="22" name="Icon3">
                <a:extLst>
                  <a:ext uri="{FF2B5EF4-FFF2-40B4-BE49-F238E27FC236}">
                    <a16:creationId xmlns:a16="http://schemas.microsoft.com/office/drawing/2014/main" id="{E0C67BFF-E33E-C27B-725E-160E317FE93D}"/>
                  </a:ext>
                </a:extLst>
              </p:cNvPr>
              <p:cNvSpPr/>
              <p:nvPr/>
            </p:nvSpPr>
            <p:spPr>
              <a:xfrm>
                <a:off x="6944196" y="3446859"/>
                <a:ext cx="114200" cy="297687"/>
              </a:xfrm>
              <a:custGeom>
                <a:avLst/>
                <a:gdLst>
                  <a:gd name="connsiteX0" fmla="*/ 121763 h 600884"/>
                  <a:gd name="connsiteY0" fmla="*/ 121763 h 600884"/>
                  <a:gd name="connsiteX1" fmla="*/ 121763 h 600884"/>
                  <a:gd name="connsiteY1" fmla="*/ 121763 h 600884"/>
                  <a:gd name="connsiteX2" fmla="*/ 121763 h 600884"/>
                  <a:gd name="connsiteY2" fmla="*/ 121763 h 600884"/>
                  <a:gd name="connsiteX3" fmla="*/ 121763 h 600884"/>
                  <a:gd name="connsiteY3" fmla="*/ 121763 h 600884"/>
                  <a:gd name="connsiteX4" fmla="*/ 121763 h 600884"/>
                  <a:gd name="connsiteY4" fmla="*/ 121763 h 600884"/>
                  <a:gd name="connsiteX5" fmla="*/ 121763 h 600884"/>
                  <a:gd name="connsiteY5" fmla="*/ 121763 h 600884"/>
                  <a:gd name="connsiteX6" fmla="*/ 121763 h 600884"/>
                  <a:gd name="connsiteY6" fmla="*/ 121763 h 600884"/>
                  <a:gd name="connsiteX7" fmla="*/ 121763 h 600884"/>
                  <a:gd name="connsiteY7" fmla="*/ 121763 h 600884"/>
                  <a:gd name="connsiteX8" fmla="*/ 121763 h 600884"/>
                  <a:gd name="connsiteY8" fmla="*/ 121763 h 600884"/>
                  <a:gd name="connsiteX9" fmla="*/ 121763 h 600884"/>
                  <a:gd name="connsiteY9" fmla="*/ 121763 h 600884"/>
                  <a:gd name="connsiteX10" fmla="*/ 121763 h 600884"/>
                  <a:gd name="connsiteY10" fmla="*/ 121763 h 600884"/>
                  <a:gd name="connsiteX11" fmla="*/ 121763 h 600884"/>
                  <a:gd name="connsiteY11" fmla="*/ 121763 h 600884"/>
                  <a:gd name="connsiteX12" fmla="*/ 121763 h 600884"/>
                  <a:gd name="connsiteY12" fmla="*/ 121763 h 600884"/>
                  <a:gd name="connsiteX13" fmla="*/ 121763 h 600884"/>
                  <a:gd name="connsiteY13" fmla="*/ 121763 h 600884"/>
                  <a:gd name="connsiteX14" fmla="*/ 121763 h 600884"/>
                  <a:gd name="connsiteY14" fmla="*/ 121763 h 600884"/>
                  <a:gd name="connsiteX15" fmla="*/ 121763 h 600884"/>
                  <a:gd name="connsiteY15" fmla="*/ 121763 h 600884"/>
                  <a:gd name="connsiteX16" fmla="*/ 121763 h 600884"/>
                  <a:gd name="connsiteY16" fmla="*/ 121763 h 600884"/>
                  <a:gd name="connsiteX17" fmla="*/ 121763 h 600884"/>
                  <a:gd name="connsiteY17" fmla="*/ 121763 h 600884"/>
                  <a:gd name="connsiteX18" fmla="*/ 121763 h 600884"/>
                  <a:gd name="connsiteY18" fmla="*/ 121763 h 600884"/>
                  <a:gd name="connsiteX19" fmla="*/ 121763 h 600884"/>
                  <a:gd name="connsiteY19" fmla="*/ 121763 h 600884"/>
                  <a:gd name="connsiteX20" fmla="*/ 121763 h 600884"/>
                  <a:gd name="connsiteY20" fmla="*/ 121763 h 600884"/>
                  <a:gd name="connsiteX21" fmla="*/ 121763 h 600884"/>
                  <a:gd name="connsiteY21" fmla="*/ 121763 h 600884"/>
                  <a:gd name="connsiteX22" fmla="*/ 121763 h 600884"/>
                  <a:gd name="connsiteY22" fmla="*/ 121763 h 600884"/>
                  <a:gd name="connsiteX23" fmla="*/ 121763 h 600884"/>
                  <a:gd name="connsiteY23" fmla="*/ 121763 h 600884"/>
                  <a:gd name="connsiteX24" fmla="*/ 121763 h 600884"/>
                  <a:gd name="connsiteY24" fmla="*/ 121763 h 600884"/>
                  <a:gd name="connsiteX25" fmla="*/ 121763 h 600884"/>
                  <a:gd name="connsiteY25" fmla="*/ 121763 h 600884"/>
                  <a:gd name="connsiteX26" fmla="*/ 121763 h 600884"/>
                  <a:gd name="connsiteY26" fmla="*/ 121763 h 600884"/>
                  <a:gd name="connsiteX27" fmla="*/ 121763 h 600884"/>
                  <a:gd name="connsiteY27" fmla="*/ 121763 h 600884"/>
                  <a:gd name="connsiteX28" fmla="*/ 121763 h 600884"/>
                  <a:gd name="connsiteY28" fmla="*/ 121763 h 600884"/>
                  <a:gd name="connsiteX29" fmla="*/ 121763 h 600884"/>
                  <a:gd name="connsiteY29" fmla="*/ 121763 h 600884"/>
                  <a:gd name="connsiteX30" fmla="*/ 121763 h 600884"/>
                  <a:gd name="connsiteY30" fmla="*/ 121763 h 600884"/>
                  <a:gd name="connsiteX31" fmla="*/ 121763 h 600884"/>
                  <a:gd name="connsiteY31" fmla="*/ 121763 h 600884"/>
                  <a:gd name="connsiteX32" fmla="*/ 121763 h 600884"/>
                  <a:gd name="connsiteY32" fmla="*/ 121763 h 600884"/>
                  <a:gd name="connsiteX33" fmla="*/ 121763 h 600884"/>
                  <a:gd name="connsiteY33" fmla="*/ 121763 h 600884"/>
                  <a:gd name="connsiteX34" fmla="*/ 121763 h 600884"/>
                  <a:gd name="connsiteY34" fmla="*/ 121763 h 600884"/>
                  <a:gd name="connsiteX35" fmla="*/ 121763 h 600884"/>
                  <a:gd name="connsiteY35" fmla="*/ 121763 h 600884"/>
                  <a:gd name="connsiteX36" fmla="*/ 121763 h 600884"/>
                  <a:gd name="connsiteY36" fmla="*/ 121763 h 600884"/>
                  <a:gd name="connsiteX37" fmla="*/ 121763 h 600884"/>
                  <a:gd name="connsiteY37" fmla="*/ 121763 h 600884"/>
                  <a:gd name="connsiteX38" fmla="*/ 121763 h 600884"/>
                  <a:gd name="connsiteY38" fmla="*/ 121763 h 600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33430" h="608486">
                    <a:moveTo>
                      <a:pt x="31233" y="230959"/>
                    </a:moveTo>
                    <a:lnTo>
                      <a:pt x="31233" y="251876"/>
                    </a:lnTo>
                    <a:lnTo>
                      <a:pt x="73593" y="251876"/>
                    </a:lnTo>
                    <a:cubicBezTo>
                      <a:pt x="78082" y="251876"/>
                      <a:pt x="82477" y="253837"/>
                      <a:pt x="85376" y="257292"/>
                    </a:cubicBezTo>
                    <a:cubicBezTo>
                      <a:pt x="88368" y="260747"/>
                      <a:pt x="89677" y="265322"/>
                      <a:pt x="88929" y="269804"/>
                    </a:cubicBezTo>
                    <a:lnTo>
                      <a:pt x="41519" y="577391"/>
                    </a:lnTo>
                    <a:lnTo>
                      <a:pt x="186555" y="577391"/>
                    </a:lnTo>
                    <a:lnTo>
                      <a:pt x="186555" y="556475"/>
                    </a:lnTo>
                    <a:lnTo>
                      <a:pt x="143540" y="556475"/>
                    </a:lnTo>
                    <a:cubicBezTo>
                      <a:pt x="138958" y="556475"/>
                      <a:pt x="134656" y="554514"/>
                      <a:pt x="131664" y="551059"/>
                    </a:cubicBezTo>
                    <a:cubicBezTo>
                      <a:pt x="128765" y="547604"/>
                      <a:pt x="127456" y="543028"/>
                      <a:pt x="128110" y="538546"/>
                    </a:cubicBezTo>
                    <a:lnTo>
                      <a:pt x="175614" y="230959"/>
                    </a:lnTo>
                    <a:close/>
                    <a:moveTo>
                      <a:pt x="15616" y="199771"/>
                    </a:moveTo>
                    <a:lnTo>
                      <a:pt x="193755" y="199771"/>
                    </a:lnTo>
                    <a:cubicBezTo>
                      <a:pt x="198337" y="199771"/>
                      <a:pt x="202639" y="201732"/>
                      <a:pt x="205631" y="205187"/>
                    </a:cubicBezTo>
                    <a:cubicBezTo>
                      <a:pt x="208623" y="208642"/>
                      <a:pt x="209839" y="213217"/>
                      <a:pt x="209184" y="217700"/>
                    </a:cubicBezTo>
                    <a:lnTo>
                      <a:pt x="161681" y="525380"/>
                    </a:lnTo>
                    <a:lnTo>
                      <a:pt x="202078" y="525380"/>
                    </a:lnTo>
                    <a:cubicBezTo>
                      <a:pt x="210681" y="525380"/>
                      <a:pt x="217694" y="532290"/>
                      <a:pt x="217694" y="540880"/>
                    </a:cubicBezTo>
                    <a:lnTo>
                      <a:pt x="217694" y="592985"/>
                    </a:lnTo>
                    <a:cubicBezTo>
                      <a:pt x="217694" y="601576"/>
                      <a:pt x="210681" y="608486"/>
                      <a:pt x="202078" y="608486"/>
                    </a:cubicBezTo>
                    <a:lnTo>
                      <a:pt x="23284" y="608486"/>
                    </a:lnTo>
                    <a:cubicBezTo>
                      <a:pt x="18796" y="608486"/>
                      <a:pt x="14494" y="606525"/>
                      <a:pt x="11502" y="603070"/>
                    </a:cubicBezTo>
                    <a:cubicBezTo>
                      <a:pt x="8510" y="599615"/>
                      <a:pt x="7200" y="595040"/>
                      <a:pt x="7948" y="590557"/>
                    </a:cubicBezTo>
                    <a:lnTo>
                      <a:pt x="55359" y="282971"/>
                    </a:lnTo>
                    <a:lnTo>
                      <a:pt x="15616" y="282971"/>
                    </a:lnTo>
                    <a:cubicBezTo>
                      <a:pt x="7013" y="282971"/>
                      <a:pt x="0" y="275967"/>
                      <a:pt x="0" y="267377"/>
                    </a:cubicBezTo>
                    <a:lnTo>
                      <a:pt x="0" y="215365"/>
                    </a:lnTo>
                    <a:cubicBezTo>
                      <a:pt x="0" y="206774"/>
                      <a:pt x="7013" y="199771"/>
                      <a:pt x="15616" y="199771"/>
                    </a:cubicBezTo>
                    <a:close/>
                    <a:moveTo>
                      <a:pt x="141307" y="31096"/>
                    </a:moveTo>
                    <a:cubicBezTo>
                      <a:pt x="107731" y="31096"/>
                      <a:pt x="80422" y="58458"/>
                      <a:pt x="80422" y="91982"/>
                    </a:cubicBezTo>
                    <a:cubicBezTo>
                      <a:pt x="80422" y="125506"/>
                      <a:pt x="107731" y="152774"/>
                      <a:pt x="141307" y="152774"/>
                    </a:cubicBezTo>
                    <a:cubicBezTo>
                      <a:pt x="174883" y="152774"/>
                      <a:pt x="202286" y="125506"/>
                      <a:pt x="202286" y="91982"/>
                    </a:cubicBezTo>
                    <a:cubicBezTo>
                      <a:pt x="202286" y="58458"/>
                      <a:pt x="174883" y="31096"/>
                      <a:pt x="141307" y="31096"/>
                    </a:cubicBezTo>
                    <a:close/>
                    <a:moveTo>
                      <a:pt x="141307" y="0"/>
                    </a:moveTo>
                    <a:cubicBezTo>
                      <a:pt x="192092" y="0"/>
                      <a:pt x="233430" y="41275"/>
                      <a:pt x="233430" y="91982"/>
                    </a:cubicBezTo>
                    <a:cubicBezTo>
                      <a:pt x="233430" y="142689"/>
                      <a:pt x="192092" y="183964"/>
                      <a:pt x="141307" y="183964"/>
                    </a:cubicBezTo>
                    <a:cubicBezTo>
                      <a:pt x="90522" y="183964"/>
                      <a:pt x="49184" y="142689"/>
                      <a:pt x="49184" y="91982"/>
                    </a:cubicBezTo>
                    <a:cubicBezTo>
                      <a:pt x="49184" y="41275"/>
                      <a:pt x="90522" y="0"/>
                      <a:pt x="141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CC4D64E-1517-15E4-A31A-5CB02E787F0F}"/>
                </a:ext>
              </a:extLst>
            </p:cNvPr>
            <p:cNvGrpSpPr/>
            <p:nvPr/>
          </p:nvGrpSpPr>
          <p:grpSpPr>
            <a:xfrm>
              <a:off x="7785099" y="1841052"/>
              <a:ext cx="2882752" cy="1976260"/>
              <a:chOff x="7785099" y="1841052"/>
              <a:chExt cx="2882752" cy="1976260"/>
            </a:xfrm>
          </p:grpSpPr>
          <p:sp>
            <p:nvSpPr>
              <p:cNvPr id="15" name="Text4">
                <a:extLst>
                  <a:ext uri="{FF2B5EF4-FFF2-40B4-BE49-F238E27FC236}">
                    <a16:creationId xmlns:a16="http://schemas.microsoft.com/office/drawing/2014/main" id="{26453856-CA95-2341-5BE0-95C707327C9D}"/>
                  </a:ext>
                </a:extLst>
              </p:cNvPr>
              <p:cNvSpPr txBox="1"/>
              <p:nvPr/>
            </p:nvSpPr>
            <p:spPr>
              <a:xfrm>
                <a:off x="7785099" y="2400284"/>
                <a:ext cx="2882752" cy="82470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监控系统运行状态，确保数据准确性和系统稳定性。</a:t>
                </a:r>
                <a:endParaRPr lang="en-US" dirty="0"/>
              </a:p>
            </p:txBody>
          </p:sp>
          <p:sp>
            <p:nvSpPr>
              <p:cNvPr id="16" name="Bullet4">
                <a:extLst>
                  <a:ext uri="{FF2B5EF4-FFF2-40B4-BE49-F238E27FC236}">
                    <a16:creationId xmlns:a16="http://schemas.microsoft.com/office/drawing/2014/main" id="{0F6FBD65-9E5C-8735-D9BA-7F2A75CBC2C2}"/>
                  </a:ext>
                </a:extLst>
              </p:cNvPr>
              <p:cNvSpPr txBox="1"/>
              <p:nvPr/>
            </p:nvSpPr>
            <p:spPr>
              <a:xfrm>
                <a:off x="7785099" y="1841052"/>
                <a:ext cx="2882749" cy="559230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ctr" defTabSz="914400" rtl="0" eaLnBrk="1" latinLnBrk="0" hangingPunct="1">
                  <a:lnSpc>
                    <a:spcPct val="150000"/>
                  </a:lnSpc>
                  <a:defRPr sz="1200" kern="120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sz="2000" b="1" dirty="0">
                    <a:solidFill>
                      <a:schemeClr val="accent4"/>
                    </a:solidFill>
                  </a:rPr>
                  <a:t>系统监控与管理</a:t>
                </a:r>
                <a:endParaRPr lang="en-US" dirty="0"/>
              </a:p>
            </p:txBody>
          </p:sp>
          <p:sp>
            <p:nvSpPr>
              <p:cNvPr id="18" name="Icon4">
                <a:extLst>
                  <a:ext uri="{FF2B5EF4-FFF2-40B4-BE49-F238E27FC236}">
                    <a16:creationId xmlns:a16="http://schemas.microsoft.com/office/drawing/2014/main" id="{0B5F40E0-4A6B-A8B5-19D8-6824DCB0D643}"/>
                  </a:ext>
                </a:extLst>
              </p:cNvPr>
              <p:cNvSpPr/>
              <p:nvPr/>
            </p:nvSpPr>
            <p:spPr>
              <a:xfrm>
                <a:off x="9119396" y="3559522"/>
                <a:ext cx="294457" cy="257790"/>
              </a:xfrm>
              <a:custGeom>
                <a:avLst/>
                <a:gdLst>
                  <a:gd name="connsiteX0" fmla="*/ 373273 h 605239"/>
                  <a:gd name="connsiteY0" fmla="*/ 373273 h 605239"/>
                  <a:gd name="connsiteX1" fmla="*/ 373273 h 605239"/>
                  <a:gd name="connsiteY1" fmla="*/ 373273 h 605239"/>
                  <a:gd name="connsiteX2" fmla="*/ 373273 h 605239"/>
                  <a:gd name="connsiteY2" fmla="*/ 373273 h 605239"/>
                  <a:gd name="connsiteX3" fmla="*/ 373273 h 605239"/>
                  <a:gd name="connsiteY3" fmla="*/ 373273 h 605239"/>
                  <a:gd name="connsiteX4" fmla="*/ 373273 h 605239"/>
                  <a:gd name="connsiteY4" fmla="*/ 373273 h 605239"/>
                  <a:gd name="connsiteX5" fmla="*/ 373273 h 605239"/>
                  <a:gd name="connsiteY5" fmla="*/ 373273 h 605239"/>
                  <a:gd name="connsiteX6" fmla="*/ 373273 h 605239"/>
                  <a:gd name="connsiteY6" fmla="*/ 373273 h 605239"/>
                  <a:gd name="connsiteX7" fmla="*/ 373273 h 605239"/>
                  <a:gd name="connsiteY7" fmla="*/ 373273 h 605239"/>
                  <a:gd name="connsiteX8" fmla="*/ 373273 h 605239"/>
                  <a:gd name="connsiteY8" fmla="*/ 373273 h 605239"/>
                  <a:gd name="connsiteX9" fmla="*/ 373273 h 605239"/>
                  <a:gd name="connsiteY9" fmla="*/ 373273 h 605239"/>
                  <a:gd name="connsiteX10" fmla="*/ 373273 h 605239"/>
                  <a:gd name="connsiteY10" fmla="*/ 373273 h 605239"/>
                  <a:gd name="connsiteX11" fmla="*/ 373273 h 605239"/>
                  <a:gd name="connsiteY11" fmla="*/ 373273 h 605239"/>
                  <a:gd name="connsiteX12" fmla="*/ 373273 h 605239"/>
                  <a:gd name="connsiteY12" fmla="*/ 373273 h 605239"/>
                  <a:gd name="connsiteX13" fmla="*/ 373273 h 605239"/>
                  <a:gd name="connsiteY13" fmla="*/ 373273 h 605239"/>
                  <a:gd name="connsiteX14" fmla="*/ 373273 h 605239"/>
                  <a:gd name="connsiteY14" fmla="*/ 373273 h 605239"/>
                  <a:gd name="connsiteX15" fmla="*/ 373273 h 605239"/>
                  <a:gd name="connsiteY15" fmla="*/ 373273 h 605239"/>
                  <a:gd name="connsiteX16" fmla="*/ 373273 h 605239"/>
                  <a:gd name="connsiteY16" fmla="*/ 373273 h 605239"/>
                  <a:gd name="connsiteX17" fmla="*/ 373273 h 605239"/>
                  <a:gd name="connsiteY17" fmla="*/ 373273 h 605239"/>
                  <a:gd name="connsiteX18" fmla="*/ 373273 h 605239"/>
                  <a:gd name="connsiteY18" fmla="*/ 373273 h 605239"/>
                  <a:gd name="connsiteX19" fmla="*/ 373273 h 605239"/>
                  <a:gd name="connsiteY19" fmla="*/ 373273 h 605239"/>
                  <a:gd name="connsiteX20" fmla="*/ 373273 h 605239"/>
                  <a:gd name="connsiteY20" fmla="*/ 373273 h 605239"/>
                  <a:gd name="connsiteX21" fmla="*/ 373273 h 605239"/>
                  <a:gd name="connsiteY21" fmla="*/ 373273 h 605239"/>
                  <a:gd name="connsiteX22" fmla="*/ 373273 h 605239"/>
                  <a:gd name="connsiteY22" fmla="*/ 373273 h 605239"/>
                  <a:gd name="connsiteX23" fmla="*/ 373273 h 605239"/>
                  <a:gd name="connsiteY23" fmla="*/ 373273 h 605239"/>
                  <a:gd name="connsiteX24" fmla="*/ 373273 h 605239"/>
                  <a:gd name="connsiteY24" fmla="*/ 373273 h 605239"/>
                  <a:gd name="connsiteX25" fmla="*/ 373273 h 605239"/>
                  <a:gd name="connsiteY25" fmla="*/ 373273 h 605239"/>
                  <a:gd name="connsiteX26" fmla="*/ 373273 h 605239"/>
                  <a:gd name="connsiteY26" fmla="*/ 373273 h 605239"/>
                  <a:gd name="connsiteX27" fmla="*/ 373273 h 605239"/>
                  <a:gd name="connsiteY27" fmla="*/ 373273 h 605239"/>
                  <a:gd name="connsiteX28" fmla="*/ 373273 h 605239"/>
                  <a:gd name="connsiteY28" fmla="*/ 373273 h 605239"/>
                  <a:gd name="connsiteX29" fmla="*/ 373273 h 605239"/>
                  <a:gd name="connsiteY29" fmla="*/ 373273 h 605239"/>
                  <a:gd name="connsiteX30" fmla="*/ 373273 h 605239"/>
                  <a:gd name="connsiteY30" fmla="*/ 373273 h 605239"/>
                  <a:gd name="connsiteX31" fmla="*/ 373273 h 605239"/>
                  <a:gd name="connsiteY31" fmla="*/ 373273 h 605239"/>
                  <a:gd name="connsiteX32" fmla="*/ 373273 h 605239"/>
                  <a:gd name="connsiteY32" fmla="*/ 373273 h 60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606044" h="530578">
                    <a:moveTo>
                      <a:pt x="282699" y="93569"/>
                    </a:moveTo>
                    <a:lnTo>
                      <a:pt x="323345" y="93569"/>
                    </a:lnTo>
                    <a:lnTo>
                      <a:pt x="323345" y="116997"/>
                    </a:lnTo>
                    <a:lnTo>
                      <a:pt x="282699" y="116997"/>
                    </a:lnTo>
                    <a:close/>
                    <a:moveTo>
                      <a:pt x="282699" y="46643"/>
                    </a:moveTo>
                    <a:lnTo>
                      <a:pt x="323345" y="46643"/>
                    </a:lnTo>
                    <a:lnTo>
                      <a:pt x="323345" y="70071"/>
                    </a:lnTo>
                    <a:lnTo>
                      <a:pt x="282699" y="70071"/>
                    </a:lnTo>
                    <a:close/>
                    <a:moveTo>
                      <a:pt x="240830" y="19851"/>
                    </a:moveTo>
                    <a:cubicBezTo>
                      <a:pt x="259496" y="24353"/>
                      <a:pt x="259496" y="55209"/>
                      <a:pt x="259496" y="55209"/>
                    </a:cubicBezTo>
                    <a:lnTo>
                      <a:pt x="259496" y="186419"/>
                    </a:lnTo>
                    <a:lnTo>
                      <a:pt x="282666" y="163284"/>
                    </a:lnTo>
                    <a:lnTo>
                      <a:pt x="282666" y="140149"/>
                    </a:lnTo>
                    <a:lnTo>
                      <a:pt x="323378" y="140149"/>
                    </a:lnTo>
                    <a:lnTo>
                      <a:pt x="323378" y="163284"/>
                    </a:lnTo>
                    <a:lnTo>
                      <a:pt x="346548" y="186419"/>
                    </a:lnTo>
                    <a:lnTo>
                      <a:pt x="346548" y="55209"/>
                    </a:lnTo>
                    <a:cubicBezTo>
                      <a:pt x="346548" y="55209"/>
                      <a:pt x="346548" y="-23781"/>
                      <a:pt x="423007" y="52565"/>
                    </a:cubicBezTo>
                    <a:cubicBezTo>
                      <a:pt x="423007" y="52565"/>
                      <a:pt x="690779" y="332501"/>
                      <a:pt x="578573" y="508329"/>
                    </a:cubicBezTo>
                    <a:cubicBezTo>
                      <a:pt x="565333" y="528820"/>
                      <a:pt x="522635" y="553938"/>
                      <a:pt x="476627" y="487838"/>
                    </a:cubicBezTo>
                    <a:cubicBezTo>
                      <a:pt x="455444" y="457101"/>
                      <a:pt x="359456" y="515930"/>
                      <a:pt x="346548" y="414136"/>
                    </a:cubicBezTo>
                    <a:lnTo>
                      <a:pt x="346548" y="215503"/>
                    </a:lnTo>
                    <a:lnTo>
                      <a:pt x="303188" y="171877"/>
                    </a:lnTo>
                    <a:lnTo>
                      <a:pt x="259496" y="215503"/>
                    </a:lnTo>
                    <a:lnTo>
                      <a:pt x="259496" y="414136"/>
                    </a:lnTo>
                    <a:cubicBezTo>
                      <a:pt x="246588" y="515930"/>
                      <a:pt x="150600" y="457101"/>
                      <a:pt x="129417" y="487838"/>
                    </a:cubicBezTo>
                    <a:cubicBezTo>
                      <a:pt x="83409" y="553938"/>
                      <a:pt x="40711" y="528820"/>
                      <a:pt x="27471" y="507998"/>
                    </a:cubicBezTo>
                    <a:cubicBezTo>
                      <a:pt x="-84735" y="332501"/>
                      <a:pt x="183037" y="52565"/>
                      <a:pt x="183037" y="52565"/>
                    </a:cubicBezTo>
                    <a:cubicBezTo>
                      <a:pt x="211709" y="23935"/>
                      <a:pt x="229629" y="17149"/>
                      <a:pt x="240830" y="19851"/>
                    </a:cubicBezTo>
                    <a:close/>
                    <a:moveTo>
                      <a:pt x="282699" y="0"/>
                    </a:moveTo>
                    <a:lnTo>
                      <a:pt x="323345" y="0"/>
                    </a:lnTo>
                    <a:lnTo>
                      <a:pt x="323345" y="23498"/>
                    </a:lnTo>
                    <a:lnTo>
                      <a:pt x="282699" y="2349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pic>
        <p:nvPicPr>
          <p:cNvPr id="10" name="Picture 5">
            <a:extLst>
              <a:ext uri="{FF2B5EF4-FFF2-40B4-BE49-F238E27FC236}">
                <a16:creationId xmlns:a16="http://schemas.microsoft.com/office/drawing/2014/main" id="{2DDF026F-EF36-03F3-770D-89386F5E1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  <a:br>
              <a:rPr lang="en-US" altLang="zh-CN" dirty="0"/>
            </a:br>
            <a:r>
              <a:rPr lang="en-US" altLang="zh-CN" sz="2800" dirty="0"/>
              <a:t>System Architecture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50C32-8055-2501-A3D9-835A5A7C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发布端</a:t>
            </a:r>
            <a:endParaRPr lang="en-US" dirty="0"/>
          </a:p>
        </p:txBody>
      </p:sp>
      <p:grpSp>
        <p:nvGrpSpPr>
          <p:cNvPr id="3" name="82bdc626-6fe2-4ad9-81fc-4fcdea2f70a2.source.6.zh-Hans.pptx">
            <a:extLst>
              <a:ext uri="{FF2B5EF4-FFF2-40B4-BE49-F238E27FC236}">
                <a16:creationId xmlns:a16="http://schemas.microsoft.com/office/drawing/2014/main" id="{9DAFD3B2-D3A4-7FEE-3568-54269B301D37}"/>
              </a:ext>
            </a:extLst>
          </p:cNvPr>
          <p:cNvGrpSpPr/>
          <p:nvPr/>
        </p:nvGrpSpPr>
        <p:grpSpPr>
          <a:xfrm>
            <a:off x="858501" y="830274"/>
            <a:ext cx="10462298" cy="6027726"/>
            <a:chOff x="858501" y="830274"/>
            <a:chExt cx="10462298" cy="6027726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E36D9EC-A201-34C0-A3A5-EE8A7B64A9F9}"/>
                </a:ext>
              </a:extLst>
            </p:cNvPr>
            <p:cNvGrpSpPr/>
            <p:nvPr/>
          </p:nvGrpSpPr>
          <p:grpSpPr>
            <a:xfrm>
              <a:off x="858501" y="2202411"/>
              <a:ext cx="2856483" cy="1094675"/>
              <a:chOff x="858501" y="2202411"/>
              <a:chExt cx="2856483" cy="1094675"/>
            </a:xfrm>
          </p:grpSpPr>
          <p:sp>
            <p:nvSpPr>
              <p:cNvPr id="28" name="Number1">
                <a:extLst>
                  <a:ext uri="{FF2B5EF4-FFF2-40B4-BE49-F238E27FC236}">
                    <a16:creationId xmlns:a16="http://schemas.microsoft.com/office/drawing/2014/main" id="{6C2D863D-E985-C170-49D6-B7D837A7167B}"/>
                  </a:ext>
                </a:extLst>
              </p:cNvPr>
              <p:cNvSpPr/>
              <p:nvPr/>
            </p:nvSpPr>
            <p:spPr>
              <a:xfrm>
                <a:off x="3122952" y="2453732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B33065B3-11B7-B7B9-3DAA-3D47BB4D413F}"/>
                  </a:ext>
                </a:extLst>
              </p:cNvPr>
              <p:cNvGrpSpPr/>
              <p:nvPr/>
            </p:nvGrpSpPr>
            <p:grpSpPr>
              <a:xfrm>
                <a:off x="858501" y="2202411"/>
                <a:ext cx="2120406" cy="1094675"/>
                <a:chOff x="1153697" y="2071725"/>
                <a:chExt cx="2120406" cy="1094675"/>
              </a:xfrm>
            </p:grpSpPr>
            <p:sp>
              <p:nvSpPr>
                <p:cNvPr id="30" name="Text1">
                  <a:extLst>
                    <a:ext uri="{FF2B5EF4-FFF2-40B4-BE49-F238E27FC236}">
                      <a16:creationId xmlns:a16="http://schemas.microsoft.com/office/drawing/2014/main" id="{33198058-D479-0A77-A97B-7A817ED32937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1153697" y="2621168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负责实时采集区域温度、湿度、气压数据。</a:t>
                  </a:r>
                  <a:endParaRPr lang="en-US" dirty="0"/>
                </a:p>
              </p:txBody>
            </p:sp>
            <p:sp>
              <p:nvSpPr>
                <p:cNvPr id="31" name="Bullet1">
                  <a:extLst>
                    <a:ext uri="{FF2B5EF4-FFF2-40B4-BE49-F238E27FC236}">
                      <a16:creationId xmlns:a16="http://schemas.microsoft.com/office/drawing/2014/main" id="{2486A8E4-C538-95E8-E98D-EAB08BD4E465}"/>
                    </a:ext>
                  </a:extLst>
                </p:cNvPr>
                <p:cNvSpPr/>
                <p:nvPr/>
              </p:nvSpPr>
              <p:spPr>
                <a:xfrm flipH="1">
                  <a:off x="1153697" y="2071725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数据采集模块</a:t>
                  </a:r>
                  <a:endParaRPr lang="en-US" dirty="0"/>
                </a:p>
              </p:txBody>
            </p:sp>
          </p:grp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596B6912-D6E8-E07A-5C81-8EA25426C458}"/>
                </a:ext>
              </a:extLst>
            </p:cNvPr>
            <p:cNvGrpSpPr/>
            <p:nvPr/>
          </p:nvGrpSpPr>
          <p:grpSpPr>
            <a:xfrm>
              <a:off x="871567" y="3391819"/>
              <a:ext cx="2843417" cy="1094675"/>
              <a:chOff x="871567" y="3391819"/>
              <a:chExt cx="2843417" cy="1094675"/>
            </a:xfrm>
          </p:grpSpPr>
          <p:sp>
            <p:nvSpPr>
              <p:cNvPr id="25" name="Number2">
                <a:extLst>
                  <a:ext uri="{FF2B5EF4-FFF2-40B4-BE49-F238E27FC236}">
                    <a16:creationId xmlns:a16="http://schemas.microsoft.com/office/drawing/2014/main" id="{62E44FD9-9A13-10BE-EEE4-7A24C33DD8E3}"/>
                  </a:ext>
                </a:extLst>
              </p:cNvPr>
              <p:cNvSpPr/>
              <p:nvPr/>
            </p:nvSpPr>
            <p:spPr>
              <a:xfrm>
                <a:off x="3122952" y="3643140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2A18D2A1-A892-2B77-8A74-7A7861A55E21}"/>
                  </a:ext>
                </a:extLst>
              </p:cNvPr>
              <p:cNvGrpSpPr/>
              <p:nvPr/>
            </p:nvGrpSpPr>
            <p:grpSpPr>
              <a:xfrm>
                <a:off x="871567" y="3391819"/>
                <a:ext cx="2120406" cy="1094675"/>
                <a:chOff x="871567" y="3391819"/>
                <a:chExt cx="2120406" cy="1094675"/>
              </a:xfrm>
            </p:grpSpPr>
            <p:sp>
              <p:nvSpPr>
                <p:cNvPr id="26" name="Text2">
                  <a:extLst>
                    <a:ext uri="{FF2B5EF4-FFF2-40B4-BE49-F238E27FC236}">
                      <a16:creationId xmlns:a16="http://schemas.microsoft.com/office/drawing/2014/main" id="{5B6C0DE0-77B6-C8E9-598A-A65CD61F7570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71567" y="3941262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对采集到的数据进行处理，包括校准、清洗等。</a:t>
                  </a:r>
                  <a:endParaRPr lang="en-US" dirty="0"/>
                </a:p>
              </p:txBody>
            </p:sp>
            <p:sp>
              <p:nvSpPr>
                <p:cNvPr id="27" name="Bullet2">
                  <a:extLst>
                    <a:ext uri="{FF2B5EF4-FFF2-40B4-BE49-F238E27FC236}">
                      <a16:creationId xmlns:a16="http://schemas.microsoft.com/office/drawing/2014/main" id="{D5816F5E-E946-91D2-6595-92157BB3962A}"/>
                    </a:ext>
                  </a:extLst>
                </p:cNvPr>
                <p:cNvSpPr/>
                <p:nvPr/>
              </p:nvSpPr>
              <p:spPr>
                <a:xfrm flipH="1">
                  <a:off x="871567" y="3391819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数据处理模块</a:t>
                  </a:r>
                  <a:endParaRPr lang="en-US" dirty="0"/>
                </a:p>
              </p:txBody>
            </p:sp>
          </p:grp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5B49BFD6-93B6-8408-D9F3-9C2286E8ADCB}"/>
                </a:ext>
              </a:extLst>
            </p:cNvPr>
            <p:cNvGrpSpPr/>
            <p:nvPr/>
          </p:nvGrpSpPr>
          <p:grpSpPr>
            <a:xfrm>
              <a:off x="904398" y="4581228"/>
              <a:ext cx="2810586" cy="1094675"/>
              <a:chOff x="904398" y="4581228"/>
              <a:chExt cx="2810586" cy="1094675"/>
            </a:xfrm>
          </p:grpSpPr>
          <p:sp>
            <p:nvSpPr>
              <p:cNvPr id="22" name="Number3">
                <a:extLst>
                  <a:ext uri="{FF2B5EF4-FFF2-40B4-BE49-F238E27FC236}">
                    <a16:creationId xmlns:a16="http://schemas.microsoft.com/office/drawing/2014/main" id="{F31A57B3-A3D1-ADF8-0AA2-808440C0330B}"/>
                  </a:ext>
                </a:extLst>
              </p:cNvPr>
              <p:cNvSpPr/>
              <p:nvPr/>
            </p:nvSpPr>
            <p:spPr>
              <a:xfrm>
                <a:off x="3122952" y="4832549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6" name="组合 45">
                <a:extLst>
                  <a:ext uri="{FF2B5EF4-FFF2-40B4-BE49-F238E27FC236}">
                    <a16:creationId xmlns:a16="http://schemas.microsoft.com/office/drawing/2014/main" id="{6301EEB9-BC08-98DB-1B2D-BAAAC14FD089}"/>
                  </a:ext>
                </a:extLst>
              </p:cNvPr>
              <p:cNvGrpSpPr/>
              <p:nvPr/>
            </p:nvGrpSpPr>
            <p:grpSpPr>
              <a:xfrm>
                <a:off x="904398" y="4581228"/>
                <a:ext cx="2120406" cy="1094675"/>
                <a:chOff x="904398" y="4581228"/>
                <a:chExt cx="2120406" cy="1094675"/>
              </a:xfrm>
            </p:grpSpPr>
            <p:sp>
              <p:nvSpPr>
                <p:cNvPr id="23" name="Text3">
                  <a:extLst>
                    <a:ext uri="{FF2B5EF4-FFF2-40B4-BE49-F238E27FC236}">
                      <a16:creationId xmlns:a16="http://schemas.microsoft.com/office/drawing/2014/main" id="{6F154112-6572-9320-0B56-6087EF703641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04398" y="5130671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将处理后的数据通过网络发布给订阅端。</a:t>
                  </a:r>
                  <a:endParaRPr lang="en-US" dirty="0"/>
                </a:p>
              </p:txBody>
            </p:sp>
            <p:sp>
              <p:nvSpPr>
                <p:cNvPr id="24" name="Bullet3">
                  <a:extLst>
                    <a:ext uri="{FF2B5EF4-FFF2-40B4-BE49-F238E27FC236}">
                      <a16:creationId xmlns:a16="http://schemas.microsoft.com/office/drawing/2014/main" id="{24321D3E-8C0B-D32B-86D4-8F49590E1701}"/>
                    </a:ext>
                  </a:extLst>
                </p:cNvPr>
                <p:cNvSpPr/>
                <p:nvPr/>
              </p:nvSpPr>
              <p:spPr>
                <a:xfrm flipH="1">
                  <a:off x="904398" y="4581228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pPr algn="r"/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数据发布模块</a:t>
                  </a:r>
                  <a:endParaRPr lang="en-US" dirty="0"/>
                </a:p>
              </p:txBody>
            </p:sp>
          </p:grp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49C1FE2-4233-3D0C-1CAC-D374588689DD}"/>
                </a:ext>
              </a:extLst>
            </p:cNvPr>
            <p:cNvGrpSpPr/>
            <p:nvPr/>
          </p:nvGrpSpPr>
          <p:grpSpPr>
            <a:xfrm>
              <a:off x="8464316" y="2202411"/>
              <a:ext cx="2856483" cy="1094675"/>
              <a:chOff x="8464316" y="2202411"/>
              <a:chExt cx="2856483" cy="1094675"/>
            </a:xfrm>
          </p:grpSpPr>
          <p:sp>
            <p:nvSpPr>
              <p:cNvPr id="15" name="Number4">
                <a:extLst>
                  <a:ext uri="{FF2B5EF4-FFF2-40B4-BE49-F238E27FC236}">
                    <a16:creationId xmlns:a16="http://schemas.microsoft.com/office/drawing/2014/main" id="{395C8F8B-E52B-C782-40B5-1FF762D122F0}"/>
                  </a:ext>
                </a:extLst>
              </p:cNvPr>
              <p:cNvSpPr/>
              <p:nvPr/>
            </p:nvSpPr>
            <p:spPr>
              <a:xfrm>
                <a:off x="8464316" y="2453732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6" name="Group 10_1">
                <a:extLst>
                  <a:ext uri="{FF2B5EF4-FFF2-40B4-BE49-F238E27FC236}">
                    <a16:creationId xmlns:a16="http://schemas.microsoft.com/office/drawing/2014/main" id="{DDDC99D1-6311-5DE8-F02A-336E3D312CA5}"/>
                  </a:ext>
                </a:extLst>
              </p:cNvPr>
              <p:cNvGrpSpPr/>
              <p:nvPr/>
            </p:nvGrpSpPr>
            <p:grpSpPr>
              <a:xfrm>
                <a:off x="9200393" y="2202411"/>
                <a:ext cx="2120406" cy="1094675"/>
                <a:chOff x="686058" y="2071725"/>
                <a:chExt cx="2120406" cy="1094675"/>
              </a:xfrm>
            </p:grpSpPr>
            <p:sp>
              <p:nvSpPr>
                <p:cNvPr id="17" name="Text4">
                  <a:extLst>
                    <a:ext uri="{FF2B5EF4-FFF2-40B4-BE49-F238E27FC236}">
                      <a16:creationId xmlns:a16="http://schemas.microsoft.com/office/drawing/2014/main" id="{D9153A9F-063B-8F09-7E27-C9C229352FA8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686058" y="2621168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接收订阅端的请求，并发送相应数据。</a:t>
                  </a:r>
                  <a:endParaRPr lang="en-US" dirty="0"/>
                </a:p>
              </p:txBody>
            </p:sp>
            <p:sp>
              <p:nvSpPr>
                <p:cNvPr id="18" name="Bullet4">
                  <a:extLst>
                    <a:ext uri="{FF2B5EF4-FFF2-40B4-BE49-F238E27FC236}">
                      <a16:creationId xmlns:a16="http://schemas.microsoft.com/office/drawing/2014/main" id="{D674461B-F88E-F4D2-FCBF-7E2119FD4824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686058" y="2071725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数据订阅模块</a:t>
                  </a:r>
                  <a:endParaRPr lang="en-US" dirty="0"/>
                </a:p>
              </p:txBody>
            </p:sp>
          </p:grpSp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E22A4DEB-F21A-BFC8-38FF-E576E17A8693}"/>
                </a:ext>
              </a:extLst>
            </p:cNvPr>
            <p:cNvGrpSpPr/>
            <p:nvPr/>
          </p:nvGrpSpPr>
          <p:grpSpPr>
            <a:xfrm>
              <a:off x="8464316" y="3391820"/>
              <a:ext cx="2856483" cy="1094675"/>
              <a:chOff x="8464316" y="3273923"/>
              <a:chExt cx="2856483" cy="1094675"/>
            </a:xfrm>
          </p:grpSpPr>
          <p:sp>
            <p:nvSpPr>
              <p:cNvPr id="12" name="Number5">
                <a:extLst>
                  <a:ext uri="{FF2B5EF4-FFF2-40B4-BE49-F238E27FC236}">
                    <a16:creationId xmlns:a16="http://schemas.microsoft.com/office/drawing/2014/main" id="{506E37C9-14B2-C872-1A5B-8DF577B9AE01}"/>
                  </a:ext>
                </a:extLst>
              </p:cNvPr>
              <p:cNvSpPr/>
              <p:nvPr/>
            </p:nvSpPr>
            <p:spPr>
              <a:xfrm>
                <a:off x="8464316" y="3525244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5515ABA1-CA89-A90D-BA99-A7EBBCF4A906}"/>
                  </a:ext>
                </a:extLst>
              </p:cNvPr>
              <p:cNvGrpSpPr/>
              <p:nvPr/>
            </p:nvGrpSpPr>
            <p:grpSpPr>
              <a:xfrm>
                <a:off x="9200393" y="3273923"/>
                <a:ext cx="2120406" cy="1094675"/>
                <a:chOff x="9200393" y="3391819"/>
                <a:chExt cx="2120406" cy="1094675"/>
              </a:xfrm>
            </p:grpSpPr>
            <p:sp>
              <p:nvSpPr>
                <p:cNvPr id="13" name="Text5">
                  <a:extLst>
                    <a:ext uri="{FF2B5EF4-FFF2-40B4-BE49-F238E27FC236}">
                      <a16:creationId xmlns:a16="http://schemas.microsoft.com/office/drawing/2014/main" id="{C07432FD-7763-3BBA-E352-00E7B2D36536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200393" y="3941262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将发布和订阅的数据进行存储，以供后续分析。</a:t>
                  </a:r>
                  <a:endParaRPr lang="en-US" dirty="0"/>
                </a:p>
              </p:txBody>
            </p:sp>
            <p:sp>
              <p:nvSpPr>
                <p:cNvPr id="14" name="Bullet5">
                  <a:extLst>
                    <a:ext uri="{FF2B5EF4-FFF2-40B4-BE49-F238E27FC236}">
                      <a16:creationId xmlns:a16="http://schemas.microsoft.com/office/drawing/2014/main" id="{F2B4622D-6EF9-0407-AA1B-F3E209658535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200393" y="3391819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数据存储模块</a:t>
                  </a:r>
                  <a:endParaRPr lang="en-US" dirty="0"/>
                </a:p>
              </p:txBody>
            </p:sp>
          </p:grp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67626B1A-1A88-AA27-AFB7-0D9FA11CD785}"/>
                </a:ext>
              </a:extLst>
            </p:cNvPr>
            <p:cNvGrpSpPr/>
            <p:nvPr/>
          </p:nvGrpSpPr>
          <p:grpSpPr>
            <a:xfrm>
              <a:off x="8464316" y="4581228"/>
              <a:ext cx="2856483" cy="1094675"/>
              <a:chOff x="8464316" y="4581228"/>
              <a:chExt cx="2856483" cy="1094675"/>
            </a:xfrm>
          </p:grpSpPr>
          <p:sp>
            <p:nvSpPr>
              <p:cNvPr id="9" name="Number6">
                <a:extLst>
                  <a:ext uri="{FF2B5EF4-FFF2-40B4-BE49-F238E27FC236}">
                    <a16:creationId xmlns:a16="http://schemas.microsoft.com/office/drawing/2014/main" id="{825371BE-0863-D885-91A9-F4444A67BBAD}"/>
                  </a:ext>
                </a:extLst>
              </p:cNvPr>
              <p:cNvSpPr/>
              <p:nvPr/>
            </p:nvSpPr>
            <p:spPr>
              <a:xfrm>
                <a:off x="8464316" y="4832549"/>
                <a:ext cx="592032" cy="592032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100000">
                    <a:schemeClr val="accent3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50800" dir="5400000" algn="ctr" rotWithShape="0">
                  <a:schemeClr val="accent3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FF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CDF019F5-0FD9-39E3-B5E6-6EC3AB66F1DA}"/>
                  </a:ext>
                </a:extLst>
              </p:cNvPr>
              <p:cNvGrpSpPr/>
              <p:nvPr/>
            </p:nvGrpSpPr>
            <p:grpSpPr>
              <a:xfrm>
                <a:off x="9200393" y="4581228"/>
                <a:ext cx="2120406" cy="1094675"/>
                <a:chOff x="9200393" y="4581228"/>
                <a:chExt cx="2120406" cy="1094675"/>
              </a:xfrm>
            </p:grpSpPr>
            <p:sp>
              <p:nvSpPr>
                <p:cNvPr id="10" name="Text6">
                  <a:extLst>
                    <a:ext uri="{FF2B5EF4-FFF2-40B4-BE49-F238E27FC236}">
                      <a16:creationId xmlns:a16="http://schemas.microsoft.com/office/drawing/2014/main" id="{1DDF287E-E497-1BA3-2BF0-859B825615BB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200393" y="5130671"/>
                  <a:ext cx="2120406" cy="545232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负责系统运行状态监控和用户权限管理。</a:t>
                  </a:r>
                  <a:endParaRPr lang="en-US" dirty="0"/>
                </a:p>
              </p:txBody>
            </p:sp>
            <p:sp>
              <p:nvSpPr>
                <p:cNvPr id="11" name="Bullet6">
                  <a:extLst>
                    <a:ext uri="{FF2B5EF4-FFF2-40B4-BE49-F238E27FC236}">
                      <a16:creationId xmlns:a16="http://schemas.microsoft.com/office/drawing/2014/main" id="{21F83893-EA1E-E1A1-A85C-ACFEA20F529D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200393" y="4581228"/>
                  <a:ext cx="2120406" cy="545232"/>
                </a:xfrm>
                <a:prstGeom prst="roundRect">
                  <a:avLst>
                    <a:gd name="adj" fmla="val 0"/>
                  </a:avLst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b" anchorCtr="0">
                  <a:normAutofit/>
                </a:bodyPr>
                <a:lstStyle/>
                <a:p>
                  <a:r>
                    <a:rPr kumimoji="1" lang="zh-CN" altLang="en-US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系统管理模块</a:t>
                  </a:r>
                  <a:endParaRPr lang="en-US" dirty="0"/>
                </a:p>
              </p:txBody>
            </p:sp>
          </p:grpSp>
        </p:grp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F0AF522F-4DE7-21D8-2D70-1EC96AD73273}"/>
                </a:ext>
              </a:extLst>
            </p:cNvPr>
            <p:cNvSpPr/>
            <p:nvPr/>
          </p:nvSpPr>
          <p:spPr>
            <a:xfrm>
              <a:off x="1364011" y="830274"/>
              <a:ext cx="9735087" cy="6027726"/>
            </a:xfrm>
            <a:custGeom>
              <a:avLst/>
              <a:gdLst>
                <a:gd name="connsiteX0" fmla="*/ 4715488 w 9735087"/>
                <a:gd name="connsiteY0" fmla="*/ 0 h 6027726"/>
                <a:gd name="connsiteX1" fmla="*/ 6267685 w 9735087"/>
                <a:gd name="connsiteY1" fmla="*/ 1047835 h 6027726"/>
                <a:gd name="connsiteX2" fmla="*/ 5662775 w 9735087"/>
                <a:gd name="connsiteY2" fmla="*/ 1047835 h 6027726"/>
                <a:gd name="connsiteX3" fmla="*/ 9587326 w 9735087"/>
                <a:gd name="connsiteY3" fmla="*/ 5955491 h 6027726"/>
                <a:gd name="connsiteX4" fmla="*/ 9735087 w 9735087"/>
                <a:gd name="connsiteY4" fmla="*/ 6027726 h 6027726"/>
                <a:gd name="connsiteX5" fmla="*/ 0 w 9735087"/>
                <a:gd name="connsiteY5" fmla="*/ 6027726 h 6027726"/>
                <a:gd name="connsiteX6" fmla="*/ 84536 w 9735087"/>
                <a:gd name="connsiteY6" fmla="*/ 5988542 h 6027726"/>
                <a:gd name="connsiteX7" fmla="*/ 3445176 w 9735087"/>
                <a:gd name="connsiteY7" fmla="*/ 2670287 h 6027726"/>
                <a:gd name="connsiteX8" fmla="*/ 3808124 w 9735087"/>
                <a:gd name="connsiteY8" fmla="*/ 1047835 h 6027726"/>
                <a:gd name="connsiteX9" fmla="*/ 3223784 w 9735087"/>
                <a:gd name="connsiteY9" fmla="*/ 1047835 h 6027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35087" h="6027726">
                  <a:moveTo>
                    <a:pt x="4715488" y="0"/>
                  </a:moveTo>
                  <a:lnTo>
                    <a:pt x="6267685" y="1047835"/>
                  </a:lnTo>
                  <a:lnTo>
                    <a:pt x="5662775" y="1047835"/>
                  </a:lnTo>
                  <a:cubicBezTo>
                    <a:pt x="5662775" y="1047835"/>
                    <a:pt x="5315011" y="3768363"/>
                    <a:pt x="9587326" y="5955491"/>
                  </a:cubicBezTo>
                  <a:lnTo>
                    <a:pt x="9735087" y="6027726"/>
                  </a:lnTo>
                  <a:lnTo>
                    <a:pt x="0" y="6027726"/>
                  </a:lnTo>
                  <a:lnTo>
                    <a:pt x="84536" y="5988542"/>
                  </a:lnTo>
                  <a:cubicBezTo>
                    <a:pt x="1297912" y="5409582"/>
                    <a:pt x="2821136" y="4375006"/>
                    <a:pt x="3445176" y="2670287"/>
                  </a:cubicBezTo>
                  <a:cubicBezTo>
                    <a:pt x="3566159" y="2298476"/>
                    <a:pt x="3808124" y="1047835"/>
                    <a:pt x="3808124" y="1047835"/>
                  </a:cubicBezTo>
                  <a:lnTo>
                    <a:pt x="3223784" y="104783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alpha val="10000"/>
                  </a:schemeClr>
                </a:gs>
                <a:gs pos="100000">
                  <a:schemeClr val="tx2">
                    <a:alpha val="0"/>
                  </a:schemeClr>
                </a:gs>
              </a:gsLst>
              <a:lin ang="5400000" scaled="1"/>
              <a:tileRect/>
            </a:gradFill>
            <a:ln w="40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8" name="图形 2_1">
              <a:extLst>
                <a:ext uri="{FF2B5EF4-FFF2-40B4-BE49-F238E27FC236}">
                  <a16:creationId xmlns:a16="http://schemas.microsoft.com/office/drawing/2014/main" id="{9D02E8E3-1AE9-73ED-6F79-F3CEC4936F3A}"/>
                </a:ext>
              </a:extLst>
            </p:cNvPr>
            <p:cNvSpPr/>
            <p:nvPr/>
          </p:nvSpPr>
          <p:spPr>
            <a:xfrm>
              <a:off x="1975642" y="1517414"/>
              <a:ext cx="8253414" cy="5340584"/>
            </a:xfrm>
            <a:custGeom>
              <a:avLst/>
              <a:gdLst>
                <a:gd name="connsiteX0" fmla="*/ 345 w 4216139"/>
                <a:gd name="connsiteY0" fmla="*/ 3934615 h 3934607"/>
                <a:gd name="connsiteX1" fmla="*/ 1682698 w 4216139"/>
                <a:gd name="connsiteY1" fmla="*/ 1588650 h 3934607"/>
                <a:gd name="connsiteX2" fmla="*/ 1803355 w 4216139"/>
                <a:gd name="connsiteY2" fmla="*/ 623399 h 3934607"/>
                <a:gd name="connsiteX3" fmla="*/ 1609099 w 4216139"/>
                <a:gd name="connsiteY3" fmla="*/ 623399 h 3934607"/>
                <a:gd name="connsiteX4" fmla="*/ 2104996 w 4216139"/>
                <a:gd name="connsiteY4" fmla="*/ 7 h 3934607"/>
                <a:gd name="connsiteX5" fmla="*/ 2621003 w 4216139"/>
                <a:gd name="connsiteY5" fmla="*/ 623399 h 3934607"/>
                <a:gd name="connsiteX6" fmla="*/ 2419909 w 4216139"/>
                <a:gd name="connsiteY6" fmla="*/ 623399 h 3934607"/>
                <a:gd name="connsiteX7" fmla="*/ 4216485 w 4216139"/>
                <a:gd name="connsiteY7" fmla="*/ 3934615 h 3934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6139" h="3934607">
                  <a:moveTo>
                    <a:pt x="345" y="3934615"/>
                  </a:moveTo>
                  <a:cubicBezTo>
                    <a:pt x="345" y="3934615"/>
                    <a:pt x="1313891" y="3391661"/>
                    <a:pt x="1682698" y="1588650"/>
                  </a:cubicBezTo>
                  <a:cubicBezTo>
                    <a:pt x="1722917" y="1367447"/>
                    <a:pt x="1803355" y="623399"/>
                    <a:pt x="1803355" y="623399"/>
                  </a:cubicBezTo>
                  <a:lnTo>
                    <a:pt x="1609099" y="623399"/>
                  </a:lnTo>
                  <a:lnTo>
                    <a:pt x="2104996" y="7"/>
                  </a:lnTo>
                  <a:lnTo>
                    <a:pt x="2621003" y="623399"/>
                  </a:lnTo>
                  <a:lnTo>
                    <a:pt x="2419909" y="623399"/>
                  </a:lnTo>
                  <a:cubicBezTo>
                    <a:pt x="2419909" y="623399"/>
                    <a:pt x="2279143" y="2594121"/>
                    <a:pt x="4216485" y="3934615"/>
                  </a:cubicBezTo>
                  <a:close/>
                </a:path>
              </a:pathLst>
            </a:custGeom>
            <a:gradFill flip="none" rotWithShape="1">
              <a:gsLst>
                <a:gs pos="33000">
                  <a:schemeClr val="accent1">
                    <a:lumMod val="60000"/>
                    <a:lumOff val="40000"/>
                    <a:alpha val="4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ln w="40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sp>
          <p:nvSpPr>
            <p:cNvPr id="39" name="Title">
              <a:extLst>
                <a:ext uri="{FF2B5EF4-FFF2-40B4-BE49-F238E27FC236}">
                  <a16:creationId xmlns:a16="http://schemas.microsoft.com/office/drawing/2014/main" id="{78B7CC29-EBDC-5688-6DAB-E7027F344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6477" y="5242560"/>
              <a:ext cx="3267659" cy="13817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lnSpc>
                  <a:spcPct val="170000"/>
                </a:lnSpc>
                <a:buSzPct val="25000"/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负责从传感器设备中采集环境参数并发布数据到MQTT代理/服务端</a:t>
              </a:r>
              <a:endParaRPr lang="en-US" sz="1200" dirty="0"/>
            </a:p>
          </p:txBody>
        </p:sp>
        <p:sp>
          <p:nvSpPr>
            <p:cNvPr id="41" name="NumberMisc1">
              <a:extLst>
                <a:ext uri="{FF2B5EF4-FFF2-40B4-BE49-F238E27FC236}">
                  <a16:creationId xmlns:a16="http://schemas.microsoft.com/office/drawing/2014/main" id="{9BE394AA-CE1E-61BB-71C6-F10DC6609DAE}"/>
                </a:ext>
              </a:extLst>
            </p:cNvPr>
            <p:cNvSpPr/>
            <p:nvPr/>
          </p:nvSpPr>
          <p:spPr>
            <a:xfrm>
              <a:off x="4046328" y="3556140"/>
              <a:ext cx="4162454" cy="622410"/>
            </a:xfrm>
            <a:prstGeom prst="arc">
              <a:avLst>
                <a:gd name="adj1" fmla="val 16736140"/>
                <a:gd name="adj2" fmla="val 16651813"/>
              </a:avLst>
            </a:prstGeom>
            <a:gradFill>
              <a:gsLst>
                <a:gs pos="19000">
                  <a:schemeClr val="accent2">
                    <a:alpha val="0"/>
                  </a:schemeClr>
                </a:gs>
                <a:gs pos="100000">
                  <a:schemeClr val="accent2">
                    <a:alpha val="20000"/>
                  </a:schemeClr>
                </a:gs>
              </a:gsLst>
              <a:lin ang="5400000" scaled="1"/>
            </a:gradFill>
            <a:ln w="25400">
              <a:gradFill>
                <a:gsLst>
                  <a:gs pos="16000">
                    <a:schemeClr val="accent2">
                      <a:alpha val="0"/>
                    </a:schemeClr>
                  </a:gs>
                  <a:gs pos="74000">
                    <a:schemeClr val="accent2"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>
                  <a:solidFill>
                    <a:srgbClr val="FFFFFF"/>
                  </a:solidFill>
                  <a:sym typeface="Arial" panose="020B0604020202020204" pitchFamily="34" charset="0"/>
                </a:rPr>
                <a:t>Step2</a:t>
              </a:r>
              <a:endParaRPr lang="en-US" altLang="zh-CN" b="1" dirty="0">
                <a:solidFill>
                  <a:srgbClr val="FFFFFF"/>
                </a:solidFill>
                <a:sym typeface="Arial" panose="020B0604020202020204" pitchFamily="34" charset="0"/>
              </a:endParaRPr>
            </a:p>
          </p:txBody>
        </p:sp>
        <p:sp>
          <p:nvSpPr>
            <p:cNvPr id="42" name="NumberMisc2">
              <a:extLst>
                <a:ext uri="{FF2B5EF4-FFF2-40B4-BE49-F238E27FC236}">
                  <a16:creationId xmlns:a16="http://schemas.microsoft.com/office/drawing/2014/main" id="{B8A63D33-7577-039F-8C38-02F365AA3FEC}"/>
                </a:ext>
              </a:extLst>
            </p:cNvPr>
            <p:cNvSpPr/>
            <p:nvPr/>
          </p:nvSpPr>
          <p:spPr>
            <a:xfrm>
              <a:off x="4046328" y="4793042"/>
              <a:ext cx="4162430" cy="545232"/>
            </a:xfrm>
            <a:prstGeom prst="arc">
              <a:avLst>
                <a:gd name="adj1" fmla="val 16938555"/>
                <a:gd name="adj2" fmla="val 16823713"/>
              </a:avLst>
            </a:prstGeom>
            <a:gradFill>
              <a:gsLst>
                <a:gs pos="19000">
                  <a:schemeClr val="accent3">
                    <a:alpha val="0"/>
                  </a:schemeClr>
                </a:gs>
                <a:gs pos="100000">
                  <a:schemeClr val="accent3">
                    <a:alpha val="20000"/>
                  </a:schemeClr>
                </a:gs>
              </a:gsLst>
              <a:lin ang="5400000" scaled="1"/>
            </a:gradFill>
            <a:ln w="25400">
              <a:gradFill>
                <a:gsLst>
                  <a:gs pos="16000">
                    <a:schemeClr val="accent3">
                      <a:alpha val="0"/>
                    </a:schemeClr>
                  </a:gs>
                  <a:gs pos="74000">
                    <a:schemeClr val="accent3"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sym typeface="Arial" panose="020B0604020202020204" pitchFamily="34" charset="0"/>
                </a:rPr>
                <a:t>Step3</a:t>
              </a:r>
            </a:p>
          </p:txBody>
        </p:sp>
        <p:sp>
          <p:nvSpPr>
            <p:cNvPr id="43" name="NumberMisc3">
              <a:extLst>
                <a:ext uri="{FF2B5EF4-FFF2-40B4-BE49-F238E27FC236}">
                  <a16:creationId xmlns:a16="http://schemas.microsoft.com/office/drawing/2014/main" id="{43740BE2-A993-177F-2C4F-C73775E364E0}"/>
                </a:ext>
              </a:extLst>
            </p:cNvPr>
            <p:cNvSpPr/>
            <p:nvPr/>
          </p:nvSpPr>
          <p:spPr>
            <a:xfrm>
              <a:off x="4046328" y="2414225"/>
              <a:ext cx="4162338" cy="545232"/>
            </a:xfrm>
            <a:prstGeom prst="arc">
              <a:avLst>
                <a:gd name="adj1" fmla="val 17352446"/>
                <a:gd name="adj2" fmla="val 17179490"/>
              </a:avLst>
            </a:prstGeom>
            <a:gradFill>
              <a:gsLst>
                <a:gs pos="1900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5400000" scaled="1"/>
            </a:gradFill>
            <a:ln w="25400">
              <a:gradFill>
                <a:gsLst>
                  <a:gs pos="16000">
                    <a:schemeClr val="accent1">
                      <a:alpha val="0"/>
                    </a:schemeClr>
                  </a:gs>
                  <a:gs pos="74000">
                    <a:schemeClr val="accent1"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FFFF"/>
                  </a:solidFill>
                  <a:sym typeface="Arial" panose="020B0604020202020204" pitchFamily="34" charset="0"/>
                </a:rPr>
                <a:t>Step1</a:t>
              </a:r>
            </a:p>
          </p:txBody>
        </p:sp>
      </p:grpSp>
      <p:pic>
        <p:nvPicPr>
          <p:cNvPr id="4" name="Picture 5">
            <a:extLst>
              <a:ext uri="{FF2B5EF4-FFF2-40B4-BE49-F238E27FC236}">
                <a16:creationId xmlns:a16="http://schemas.microsoft.com/office/drawing/2014/main" id="{37E4DEC1-3879-3FAB-B5E2-0158C08B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MQTT代理/服务端</a:t>
            </a:r>
            <a:endParaRPr lang="en-US" dirty="0"/>
          </a:p>
        </p:txBody>
      </p:sp>
      <p:grpSp>
        <p:nvGrpSpPr>
          <p:cNvPr id="12" name="8b4568c6-680f-4e4d-955c-994295a592ce.source.8.zh-Hans.pptx">
            <a:extLst>
              <a:ext uri="{FF2B5EF4-FFF2-40B4-BE49-F238E27FC236}">
                <a16:creationId xmlns:a16="http://schemas.microsoft.com/office/drawing/2014/main" id="{6423BAF3-F9E8-75BF-8AD4-3DF11167083E}"/>
              </a:ext>
            </a:extLst>
          </p:cNvPr>
          <p:cNvGrpSpPr/>
          <p:nvPr/>
        </p:nvGrpSpPr>
        <p:grpSpPr>
          <a:xfrm>
            <a:off x="660401" y="1130300"/>
            <a:ext cx="10858499" cy="5003800"/>
            <a:chOff x="660401" y="1130300"/>
            <a:chExt cx="10858499" cy="5003800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6154C80D-BC51-0026-37FF-B3C60FF7BDDA}"/>
                </a:ext>
              </a:extLst>
            </p:cNvPr>
            <p:cNvGrpSpPr/>
            <p:nvPr/>
          </p:nvGrpSpPr>
          <p:grpSpPr>
            <a:xfrm>
              <a:off x="4345408" y="2977433"/>
              <a:ext cx="3508310" cy="3039039"/>
              <a:chOff x="4345408" y="2977433"/>
              <a:chExt cx="3508310" cy="3039039"/>
            </a:xfrm>
          </p:grpSpPr>
          <p:sp>
            <p:nvSpPr>
              <p:cNvPr id="35" name="任意多边形 23">
                <a:extLst>
                  <a:ext uri="{FF2B5EF4-FFF2-40B4-BE49-F238E27FC236}">
                    <a16:creationId xmlns:a16="http://schemas.microsoft.com/office/drawing/2014/main" id="{D28E1372-9045-112E-11F6-F01A63CD3F73}"/>
                  </a:ext>
                </a:extLst>
              </p:cNvPr>
              <p:cNvSpPr/>
              <p:nvPr/>
            </p:nvSpPr>
            <p:spPr>
              <a:xfrm>
                <a:off x="4912739" y="3265928"/>
                <a:ext cx="2409067" cy="2409068"/>
              </a:xfrm>
              <a:custGeom>
                <a:avLst/>
                <a:gdLst>
                  <a:gd name="connsiteX0" fmla="*/ 5438078 w 5438077"/>
                  <a:gd name="connsiteY0" fmla="*/ 2719039 h 5438078"/>
                  <a:gd name="connsiteX1" fmla="*/ 2719039 w 5438077"/>
                  <a:gd name="connsiteY1" fmla="*/ 5438078 h 5438078"/>
                  <a:gd name="connsiteX2" fmla="*/ 0 w 5438077"/>
                  <a:gd name="connsiteY2" fmla="*/ 2719039 h 5438078"/>
                  <a:gd name="connsiteX3" fmla="*/ 2719039 w 5438077"/>
                  <a:gd name="connsiteY3" fmla="*/ 0 h 5438078"/>
                  <a:gd name="connsiteX4" fmla="*/ 5438078 w 5438077"/>
                  <a:gd name="connsiteY4" fmla="*/ 2719039 h 543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8077" h="5438078">
                    <a:moveTo>
                      <a:pt x="5438078" y="2719039"/>
                    </a:moveTo>
                    <a:cubicBezTo>
                      <a:pt x="5438078" y="4220723"/>
                      <a:pt x="4220723" y="5438078"/>
                      <a:pt x="2719039" y="5438078"/>
                    </a:cubicBezTo>
                    <a:cubicBezTo>
                      <a:pt x="1217355" y="5438078"/>
                      <a:pt x="0" y="4220723"/>
                      <a:pt x="0" y="2719039"/>
                    </a:cubicBezTo>
                    <a:cubicBezTo>
                      <a:pt x="0" y="1217355"/>
                      <a:pt x="1217355" y="0"/>
                      <a:pt x="2719039" y="0"/>
                    </a:cubicBezTo>
                    <a:cubicBezTo>
                      <a:pt x="4220723" y="0"/>
                      <a:pt x="5438078" y="1217355"/>
                      <a:pt x="5438078" y="2719039"/>
                    </a:cubicBezTo>
                    <a:close/>
                  </a:path>
                </a:pathLst>
              </a:custGeom>
              <a:solidFill>
                <a:schemeClr val="accent1">
                  <a:alpha val="5000"/>
                </a:schemeClr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 25">
                <a:extLst>
                  <a:ext uri="{FF2B5EF4-FFF2-40B4-BE49-F238E27FC236}">
                    <a16:creationId xmlns:a16="http://schemas.microsoft.com/office/drawing/2014/main" id="{E3879134-94F9-E9EB-3A99-6CDE74C67619}"/>
                  </a:ext>
                </a:extLst>
              </p:cNvPr>
              <p:cNvSpPr/>
              <p:nvPr/>
            </p:nvSpPr>
            <p:spPr>
              <a:xfrm>
                <a:off x="6371722" y="4559176"/>
                <a:ext cx="973300" cy="257208"/>
              </a:xfrm>
              <a:custGeom>
                <a:avLst/>
                <a:gdLst>
                  <a:gd name="connsiteX0" fmla="*/ 1906765 w 2197068"/>
                  <a:gd name="connsiteY0" fmla="*/ 580607 h 580606"/>
                  <a:gd name="connsiteX1" fmla="*/ 290304 w 2197068"/>
                  <a:gd name="connsiteY1" fmla="*/ 580607 h 580606"/>
                  <a:gd name="connsiteX2" fmla="*/ 0 w 2197068"/>
                  <a:gd name="connsiteY2" fmla="*/ 290303 h 580606"/>
                  <a:gd name="connsiteX3" fmla="*/ 0 w 2197068"/>
                  <a:gd name="connsiteY3" fmla="*/ 290303 h 580606"/>
                  <a:gd name="connsiteX4" fmla="*/ 290304 w 2197068"/>
                  <a:gd name="connsiteY4" fmla="*/ 0 h 580606"/>
                  <a:gd name="connsiteX5" fmla="*/ 1906765 w 2197068"/>
                  <a:gd name="connsiteY5" fmla="*/ 0 h 580606"/>
                  <a:gd name="connsiteX6" fmla="*/ 2197069 w 2197068"/>
                  <a:gd name="connsiteY6" fmla="*/ 290303 h 580606"/>
                  <a:gd name="connsiteX7" fmla="*/ 2197069 w 2197068"/>
                  <a:gd name="connsiteY7" fmla="*/ 290303 h 580606"/>
                  <a:gd name="connsiteX8" fmla="*/ 1906765 w 2197068"/>
                  <a:gd name="connsiteY8" fmla="*/ 580607 h 580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97068" h="580606">
                    <a:moveTo>
                      <a:pt x="1906765" y="580607"/>
                    </a:moveTo>
                    <a:lnTo>
                      <a:pt x="290304" y="580607"/>
                    </a:lnTo>
                    <a:cubicBezTo>
                      <a:pt x="129912" y="580607"/>
                      <a:pt x="0" y="450602"/>
                      <a:pt x="0" y="290303"/>
                    </a:cubicBezTo>
                    <a:lnTo>
                      <a:pt x="0" y="290303"/>
                    </a:lnTo>
                    <a:cubicBezTo>
                      <a:pt x="0" y="129912"/>
                      <a:pt x="130005" y="0"/>
                      <a:pt x="290304" y="0"/>
                    </a:cubicBezTo>
                    <a:lnTo>
                      <a:pt x="1906765" y="0"/>
                    </a:lnTo>
                    <a:cubicBezTo>
                      <a:pt x="2067157" y="0"/>
                      <a:pt x="2197069" y="130005"/>
                      <a:pt x="2197069" y="290303"/>
                    </a:cubicBezTo>
                    <a:lnTo>
                      <a:pt x="2197069" y="290303"/>
                    </a:lnTo>
                    <a:cubicBezTo>
                      <a:pt x="2197162" y="450602"/>
                      <a:pt x="2067157" y="580607"/>
                      <a:pt x="1906765" y="580607"/>
                    </a:cubicBezTo>
                    <a:close/>
                  </a:path>
                </a:pathLst>
              </a:custGeom>
              <a:solidFill>
                <a:srgbClr val="AECBFA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 26">
                <a:extLst>
                  <a:ext uri="{FF2B5EF4-FFF2-40B4-BE49-F238E27FC236}">
                    <a16:creationId xmlns:a16="http://schemas.microsoft.com/office/drawing/2014/main" id="{836D3B88-24FD-696F-0015-8C650017EF42}"/>
                  </a:ext>
                </a:extLst>
              </p:cNvPr>
              <p:cNvSpPr/>
              <p:nvPr/>
            </p:nvSpPr>
            <p:spPr>
              <a:xfrm>
                <a:off x="6831428" y="4698196"/>
                <a:ext cx="53887" cy="976841"/>
              </a:xfrm>
              <a:custGeom>
                <a:avLst/>
                <a:gdLst>
                  <a:gd name="connsiteX0" fmla="*/ 0 w 121641"/>
                  <a:gd name="connsiteY0" fmla="*/ 0 h 2205060"/>
                  <a:gd name="connsiteX1" fmla="*/ 121642 w 121641"/>
                  <a:gd name="connsiteY1" fmla="*/ 0 h 2205060"/>
                  <a:gd name="connsiteX2" fmla="*/ 121642 w 121641"/>
                  <a:gd name="connsiteY2" fmla="*/ 2205061 h 2205060"/>
                  <a:gd name="connsiteX3" fmla="*/ 0 w 121641"/>
                  <a:gd name="connsiteY3" fmla="*/ 2205061 h 2205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641" h="2205060">
                    <a:moveTo>
                      <a:pt x="0" y="0"/>
                    </a:moveTo>
                    <a:lnTo>
                      <a:pt x="121642" y="0"/>
                    </a:lnTo>
                    <a:lnTo>
                      <a:pt x="121642" y="2205061"/>
                    </a:lnTo>
                    <a:lnTo>
                      <a:pt x="0" y="2205061"/>
                    </a:lnTo>
                    <a:close/>
                  </a:path>
                </a:pathLst>
              </a:custGeom>
              <a:solidFill>
                <a:srgbClr val="AECBFA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 27">
                <a:extLst>
                  <a:ext uri="{FF2B5EF4-FFF2-40B4-BE49-F238E27FC236}">
                    <a16:creationId xmlns:a16="http://schemas.microsoft.com/office/drawing/2014/main" id="{3F3BA5A6-10CA-E356-28FA-6C31EBDA8933}"/>
                  </a:ext>
                </a:extLst>
              </p:cNvPr>
              <p:cNvSpPr/>
              <p:nvPr/>
            </p:nvSpPr>
            <p:spPr>
              <a:xfrm>
                <a:off x="6420381" y="5619380"/>
                <a:ext cx="876024" cy="62573"/>
              </a:xfrm>
              <a:custGeom>
                <a:avLst/>
                <a:gdLst>
                  <a:gd name="connsiteX0" fmla="*/ 0 w 1977482"/>
                  <a:gd name="connsiteY0" fmla="*/ 0 h 141248"/>
                  <a:gd name="connsiteX1" fmla="*/ 1977483 w 1977482"/>
                  <a:gd name="connsiteY1" fmla="*/ 0 h 141248"/>
                  <a:gd name="connsiteX2" fmla="*/ 1977483 w 1977482"/>
                  <a:gd name="connsiteY2" fmla="*/ 141249 h 141248"/>
                  <a:gd name="connsiteX3" fmla="*/ 0 w 1977482"/>
                  <a:gd name="connsiteY3" fmla="*/ 141249 h 141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77482" h="141248">
                    <a:moveTo>
                      <a:pt x="0" y="0"/>
                    </a:moveTo>
                    <a:lnTo>
                      <a:pt x="1977483" y="0"/>
                    </a:lnTo>
                    <a:lnTo>
                      <a:pt x="1977483" y="141249"/>
                    </a:lnTo>
                    <a:lnTo>
                      <a:pt x="0" y="141249"/>
                    </a:lnTo>
                    <a:close/>
                  </a:path>
                </a:pathLst>
              </a:custGeom>
              <a:solidFill>
                <a:srgbClr val="AECBFA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 28">
                <a:extLst>
                  <a:ext uri="{FF2B5EF4-FFF2-40B4-BE49-F238E27FC236}">
                    <a16:creationId xmlns:a16="http://schemas.microsoft.com/office/drawing/2014/main" id="{FC4BC37A-2371-73FC-8F12-A3DFC906193C}"/>
                  </a:ext>
                </a:extLst>
              </p:cNvPr>
              <p:cNvSpPr/>
              <p:nvPr/>
            </p:nvSpPr>
            <p:spPr>
              <a:xfrm>
                <a:off x="6427297" y="5681953"/>
                <a:ext cx="184261" cy="184261"/>
              </a:xfrm>
              <a:custGeom>
                <a:avLst/>
                <a:gdLst>
                  <a:gd name="connsiteX0" fmla="*/ 415940 w 415940"/>
                  <a:gd name="connsiteY0" fmla="*/ 207970 h 415940"/>
                  <a:gd name="connsiteX1" fmla="*/ 207970 w 415940"/>
                  <a:gd name="connsiteY1" fmla="*/ 415940 h 415940"/>
                  <a:gd name="connsiteX2" fmla="*/ 0 w 415940"/>
                  <a:gd name="connsiteY2" fmla="*/ 207970 h 415940"/>
                  <a:gd name="connsiteX3" fmla="*/ 207970 w 415940"/>
                  <a:gd name="connsiteY3" fmla="*/ 0 h 415940"/>
                  <a:gd name="connsiteX4" fmla="*/ 415940 w 415940"/>
                  <a:gd name="connsiteY4" fmla="*/ 207970 h 4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940" h="415940">
                    <a:moveTo>
                      <a:pt x="415940" y="207970"/>
                    </a:moveTo>
                    <a:cubicBezTo>
                      <a:pt x="415940" y="322829"/>
                      <a:pt x="322829" y="415940"/>
                      <a:pt x="207970" y="415940"/>
                    </a:cubicBezTo>
                    <a:cubicBezTo>
                      <a:pt x="93112" y="415940"/>
                      <a:pt x="0" y="322829"/>
                      <a:pt x="0" y="207970"/>
                    </a:cubicBezTo>
                    <a:cubicBezTo>
                      <a:pt x="0" y="93111"/>
                      <a:pt x="93112" y="0"/>
                      <a:pt x="207970" y="0"/>
                    </a:cubicBezTo>
                    <a:cubicBezTo>
                      <a:pt x="322829" y="0"/>
                      <a:pt x="415940" y="93111"/>
                      <a:pt x="415940" y="207970"/>
                    </a:cubicBezTo>
                    <a:close/>
                  </a:path>
                </a:pathLst>
              </a:custGeom>
              <a:solidFill>
                <a:srgbClr val="AECBFA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 29">
                <a:extLst>
                  <a:ext uri="{FF2B5EF4-FFF2-40B4-BE49-F238E27FC236}">
                    <a16:creationId xmlns:a16="http://schemas.microsoft.com/office/drawing/2014/main" id="{5B39DBA1-C385-DD7E-472A-54E7C2A31DFD}"/>
                  </a:ext>
                </a:extLst>
              </p:cNvPr>
              <p:cNvSpPr/>
              <p:nvPr/>
            </p:nvSpPr>
            <p:spPr>
              <a:xfrm>
                <a:off x="7105186" y="5681953"/>
                <a:ext cx="184261" cy="184261"/>
              </a:xfrm>
              <a:custGeom>
                <a:avLst/>
                <a:gdLst>
                  <a:gd name="connsiteX0" fmla="*/ 415940 w 415940"/>
                  <a:gd name="connsiteY0" fmla="*/ 207970 h 415940"/>
                  <a:gd name="connsiteX1" fmla="*/ 207970 w 415940"/>
                  <a:gd name="connsiteY1" fmla="*/ 415940 h 415940"/>
                  <a:gd name="connsiteX2" fmla="*/ 0 w 415940"/>
                  <a:gd name="connsiteY2" fmla="*/ 207970 h 415940"/>
                  <a:gd name="connsiteX3" fmla="*/ 207970 w 415940"/>
                  <a:gd name="connsiteY3" fmla="*/ 0 h 415940"/>
                  <a:gd name="connsiteX4" fmla="*/ 415940 w 415940"/>
                  <a:gd name="connsiteY4" fmla="*/ 207970 h 415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5940" h="415940">
                    <a:moveTo>
                      <a:pt x="415940" y="207970"/>
                    </a:moveTo>
                    <a:cubicBezTo>
                      <a:pt x="415940" y="322829"/>
                      <a:pt x="322828" y="415940"/>
                      <a:pt x="207970" y="415940"/>
                    </a:cubicBezTo>
                    <a:cubicBezTo>
                      <a:pt x="93111" y="415940"/>
                      <a:pt x="0" y="322829"/>
                      <a:pt x="0" y="207970"/>
                    </a:cubicBezTo>
                    <a:cubicBezTo>
                      <a:pt x="0" y="93111"/>
                      <a:pt x="93111" y="0"/>
                      <a:pt x="207970" y="0"/>
                    </a:cubicBezTo>
                    <a:cubicBezTo>
                      <a:pt x="322828" y="0"/>
                      <a:pt x="415940" y="93111"/>
                      <a:pt x="415940" y="207970"/>
                    </a:cubicBezTo>
                    <a:close/>
                  </a:path>
                </a:pathLst>
              </a:custGeom>
              <a:solidFill>
                <a:srgbClr val="AECBFA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2" name="任意多边形 30">
                <a:extLst>
                  <a:ext uri="{FF2B5EF4-FFF2-40B4-BE49-F238E27FC236}">
                    <a16:creationId xmlns:a16="http://schemas.microsoft.com/office/drawing/2014/main" id="{6C20A8B3-D5A5-3FE5-9A4E-6CA062BA4ED5}"/>
                  </a:ext>
                </a:extLst>
              </p:cNvPr>
              <p:cNvSpPr/>
              <p:nvPr/>
            </p:nvSpPr>
            <p:spPr>
              <a:xfrm>
                <a:off x="4867579" y="5674996"/>
                <a:ext cx="900354" cy="152975"/>
              </a:xfrm>
              <a:custGeom>
                <a:avLst/>
                <a:gdLst>
                  <a:gd name="connsiteX0" fmla="*/ 0 w 2032402"/>
                  <a:gd name="connsiteY0" fmla="*/ 0 h 345316"/>
                  <a:gd name="connsiteX1" fmla="*/ 2032403 w 2032402"/>
                  <a:gd name="connsiteY1" fmla="*/ 0 h 345316"/>
                  <a:gd name="connsiteX2" fmla="*/ 2032403 w 2032402"/>
                  <a:gd name="connsiteY2" fmla="*/ 345316 h 345316"/>
                  <a:gd name="connsiteX3" fmla="*/ 0 w 2032402"/>
                  <a:gd name="connsiteY3" fmla="*/ 345316 h 3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2402" h="345316">
                    <a:moveTo>
                      <a:pt x="0" y="0"/>
                    </a:moveTo>
                    <a:lnTo>
                      <a:pt x="2032403" y="0"/>
                    </a:lnTo>
                    <a:lnTo>
                      <a:pt x="2032403" y="345316"/>
                    </a:lnTo>
                    <a:lnTo>
                      <a:pt x="0" y="345316"/>
                    </a:lnTo>
                    <a:close/>
                  </a:path>
                </a:pathLst>
              </a:custGeom>
              <a:solidFill>
                <a:srgbClr val="30355C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3" name="任意多边形 227">
                <a:extLst>
                  <a:ext uri="{FF2B5EF4-FFF2-40B4-BE49-F238E27FC236}">
                    <a16:creationId xmlns:a16="http://schemas.microsoft.com/office/drawing/2014/main" id="{B79B49FF-BB8D-E406-6B3C-EBEF0A7129EE}"/>
                  </a:ext>
                </a:extLst>
              </p:cNvPr>
              <p:cNvSpPr/>
              <p:nvPr/>
            </p:nvSpPr>
            <p:spPr>
              <a:xfrm>
                <a:off x="5291677" y="4274056"/>
                <a:ext cx="72988" cy="1460013"/>
              </a:xfrm>
              <a:custGeom>
                <a:avLst/>
                <a:gdLst>
                  <a:gd name="connsiteX0" fmla="*/ 0 w 164759"/>
                  <a:gd name="connsiteY0" fmla="*/ 0 h 3295742"/>
                  <a:gd name="connsiteX1" fmla="*/ 164759 w 164759"/>
                  <a:gd name="connsiteY1" fmla="*/ 0 h 3295742"/>
                  <a:gd name="connsiteX2" fmla="*/ 164759 w 164759"/>
                  <a:gd name="connsiteY2" fmla="*/ 3295743 h 3295742"/>
                  <a:gd name="connsiteX3" fmla="*/ 0 w 164759"/>
                  <a:gd name="connsiteY3" fmla="*/ 3295743 h 329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4759" h="3295742">
                    <a:moveTo>
                      <a:pt x="0" y="0"/>
                    </a:moveTo>
                    <a:lnTo>
                      <a:pt x="164759" y="0"/>
                    </a:lnTo>
                    <a:lnTo>
                      <a:pt x="164759" y="3295743"/>
                    </a:lnTo>
                    <a:lnTo>
                      <a:pt x="0" y="3295743"/>
                    </a:lnTo>
                    <a:close/>
                  </a:path>
                </a:pathLst>
              </a:custGeom>
              <a:solidFill>
                <a:srgbClr val="30355C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 230">
                <a:extLst>
                  <a:ext uri="{FF2B5EF4-FFF2-40B4-BE49-F238E27FC236}">
                    <a16:creationId xmlns:a16="http://schemas.microsoft.com/office/drawing/2014/main" id="{8FF331A8-91C9-2EB5-3CC9-5BF2E9C7CC22}"/>
                  </a:ext>
                </a:extLst>
              </p:cNvPr>
              <p:cNvSpPr/>
              <p:nvPr/>
            </p:nvSpPr>
            <p:spPr>
              <a:xfrm rot="20837458">
                <a:off x="4999258" y="3657878"/>
                <a:ext cx="38573" cy="563241"/>
              </a:xfrm>
              <a:custGeom>
                <a:avLst/>
                <a:gdLst>
                  <a:gd name="connsiteX0" fmla="*/ 0 w 87072"/>
                  <a:gd name="connsiteY0" fmla="*/ 0 h 1271425"/>
                  <a:gd name="connsiteX1" fmla="*/ 87072 w 87072"/>
                  <a:gd name="connsiteY1" fmla="*/ 0 h 1271425"/>
                  <a:gd name="connsiteX2" fmla="*/ 87072 w 87072"/>
                  <a:gd name="connsiteY2" fmla="*/ 1271425 h 1271425"/>
                  <a:gd name="connsiteX3" fmla="*/ 0 w 87072"/>
                  <a:gd name="connsiteY3" fmla="*/ 1271425 h 1271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072" h="1271425">
                    <a:moveTo>
                      <a:pt x="0" y="0"/>
                    </a:moveTo>
                    <a:lnTo>
                      <a:pt x="87072" y="0"/>
                    </a:lnTo>
                    <a:lnTo>
                      <a:pt x="87072" y="1271425"/>
                    </a:lnTo>
                    <a:lnTo>
                      <a:pt x="0" y="1271425"/>
                    </a:lnTo>
                    <a:close/>
                  </a:path>
                </a:pathLst>
              </a:custGeom>
              <a:solidFill>
                <a:srgbClr val="F2F2F9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 231">
                <a:extLst>
                  <a:ext uri="{FF2B5EF4-FFF2-40B4-BE49-F238E27FC236}">
                    <a16:creationId xmlns:a16="http://schemas.microsoft.com/office/drawing/2014/main" id="{DC2199E2-DAB0-C416-397F-558C8D418D17}"/>
                  </a:ext>
                </a:extLst>
              </p:cNvPr>
              <p:cNvSpPr/>
              <p:nvPr/>
            </p:nvSpPr>
            <p:spPr>
              <a:xfrm rot="5400000">
                <a:off x="5415617" y="3891590"/>
                <a:ext cx="38573" cy="672991"/>
              </a:xfrm>
              <a:custGeom>
                <a:avLst/>
                <a:gdLst>
                  <a:gd name="connsiteX0" fmla="*/ 0 w 87072"/>
                  <a:gd name="connsiteY0" fmla="*/ 0 h 1519167"/>
                  <a:gd name="connsiteX1" fmla="*/ 87072 w 87072"/>
                  <a:gd name="connsiteY1" fmla="*/ 0 h 1519167"/>
                  <a:gd name="connsiteX2" fmla="*/ 87072 w 87072"/>
                  <a:gd name="connsiteY2" fmla="*/ 1519168 h 1519167"/>
                  <a:gd name="connsiteX3" fmla="*/ 0 w 87072"/>
                  <a:gd name="connsiteY3" fmla="*/ 1519168 h 1519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7072" h="1519167">
                    <a:moveTo>
                      <a:pt x="0" y="0"/>
                    </a:moveTo>
                    <a:lnTo>
                      <a:pt x="87072" y="0"/>
                    </a:lnTo>
                    <a:lnTo>
                      <a:pt x="87072" y="1519168"/>
                    </a:lnTo>
                    <a:lnTo>
                      <a:pt x="0" y="1519168"/>
                    </a:lnTo>
                    <a:close/>
                  </a:path>
                </a:pathLst>
              </a:custGeom>
              <a:solidFill>
                <a:srgbClr val="E1E1E5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任意多边形 232">
                <a:extLst>
                  <a:ext uri="{FF2B5EF4-FFF2-40B4-BE49-F238E27FC236}">
                    <a16:creationId xmlns:a16="http://schemas.microsoft.com/office/drawing/2014/main" id="{6AA45CE5-ADDD-C91C-5647-4F85C7901709}"/>
                  </a:ext>
                </a:extLst>
              </p:cNvPr>
              <p:cNvSpPr/>
              <p:nvPr/>
            </p:nvSpPr>
            <p:spPr>
              <a:xfrm>
                <a:off x="5639369" y="4566092"/>
                <a:ext cx="1366112" cy="674479"/>
              </a:xfrm>
              <a:custGeom>
                <a:avLst/>
                <a:gdLst>
                  <a:gd name="connsiteX0" fmla="*/ 7713 w 3083776"/>
                  <a:gd name="connsiteY0" fmla="*/ 306008 h 1522528"/>
                  <a:gd name="connsiteX1" fmla="*/ 3083777 w 3083776"/>
                  <a:gd name="connsiteY1" fmla="*/ 1224125 h 1522528"/>
                  <a:gd name="connsiteX2" fmla="*/ 2691440 w 3083776"/>
                  <a:gd name="connsiteY2" fmla="*/ 580700 h 1522528"/>
                  <a:gd name="connsiteX3" fmla="*/ 1114193 w 3083776"/>
                  <a:gd name="connsiteY3" fmla="*/ 258987 h 1522528"/>
                  <a:gd name="connsiteX4" fmla="*/ 133350 w 3083776"/>
                  <a:gd name="connsiteY4" fmla="*/ 0 h 1522528"/>
                  <a:gd name="connsiteX5" fmla="*/ 23510 w 3083776"/>
                  <a:gd name="connsiteY5" fmla="*/ 117738 h 1522528"/>
                  <a:gd name="connsiteX6" fmla="*/ 0 w 3083776"/>
                  <a:gd name="connsiteY6" fmla="*/ 243282 h 1522528"/>
                  <a:gd name="connsiteX7" fmla="*/ 7713 w 3083776"/>
                  <a:gd name="connsiteY7" fmla="*/ 306008 h 1522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83776" h="1522528">
                    <a:moveTo>
                      <a:pt x="7713" y="306008"/>
                    </a:moveTo>
                    <a:cubicBezTo>
                      <a:pt x="-17749" y="322828"/>
                      <a:pt x="1035669" y="2244276"/>
                      <a:pt x="3083777" y="1224125"/>
                    </a:cubicBezTo>
                    <a:lnTo>
                      <a:pt x="2691440" y="580700"/>
                    </a:lnTo>
                    <a:lnTo>
                      <a:pt x="1114193" y="258987"/>
                    </a:lnTo>
                    <a:lnTo>
                      <a:pt x="133350" y="0"/>
                    </a:lnTo>
                    <a:lnTo>
                      <a:pt x="23510" y="117738"/>
                    </a:lnTo>
                    <a:lnTo>
                      <a:pt x="0" y="243282"/>
                    </a:lnTo>
                    <a:lnTo>
                      <a:pt x="7713" y="306008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 233">
                <a:extLst>
                  <a:ext uri="{FF2B5EF4-FFF2-40B4-BE49-F238E27FC236}">
                    <a16:creationId xmlns:a16="http://schemas.microsoft.com/office/drawing/2014/main" id="{B46D7608-0521-0EC3-A1E4-49B3AF0A7558}"/>
                  </a:ext>
                </a:extLst>
              </p:cNvPr>
              <p:cNvSpPr/>
              <p:nvPr/>
            </p:nvSpPr>
            <p:spPr>
              <a:xfrm>
                <a:off x="6008268" y="3295579"/>
                <a:ext cx="483148" cy="541766"/>
              </a:xfrm>
              <a:custGeom>
                <a:avLst/>
                <a:gdLst>
                  <a:gd name="connsiteX0" fmla="*/ 964105 w 1090628"/>
                  <a:gd name="connsiteY0" fmla="*/ 129328 h 1222950"/>
                  <a:gd name="connsiteX1" fmla="*/ 1089649 w 1090628"/>
                  <a:gd name="connsiteY1" fmla="*/ 607995 h 1222950"/>
                  <a:gd name="connsiteX2" fmla="*/ 100907 w 1090628"/>
                  <a:gd name="connsiteY2" fmla="*/ 1094467 h 1222950"/>
                  <a:gd name="connsiteX3" fmla="*/ 328485 w 1090628"/>
                  <a:gd name="connsiteY3" fmla="*/ 552982 h 1222950"/>
                  <a:gd name="connsiteX4" fmla="*/ 658097 w 1090628"/>
                  <a:gd name="connsiteY4" fmla="*/ 137041 h 1222950"/>
                  <a:gd name="connsiteX5" fmla="*/ 964105 w 1090628"/>
                  <a:gd name="connsiteY5" fmla="*/ 129328 h 122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90628" h="1222950">
                    <a:moveTo>
                      <a:pt x="964105" y="129328"/>
                    </a:moveTo>
                    <a:cubicBezTo>
                      <a:pt x="964105" y="129328"/>
                      <a:pt x="1103588" y="342874"/>
                      <a:pt x="1089649" y="607995"/>
                    </a:cubicBezTo>
                    <a:cubicBezTo>
                      <a:pt x="1073944" y="906197"/>
                      <a:pt x="477540" y="1478998"/>
                      <a:pt x="100907" y="1094467"/>
                    </a:cubicBezTo>
                    <a:cubicBezTo>
                      <a:pt x="-144327" y="844122"/>
                      <a:pt x="107040" y="567479"/>
                      <a:pt x="328485" y="552982"/>
                    </a:cubicBezTo>
                    <a:cubicBezTo>
                      <a:pt x="689413" y="529471"/>
                      <a:pt x="742102" y="439797"/>
                      <a:pt x="658097" y="137041"/>
                    </a:cubicBezTo>
                    <a:cubicBezTo>
                      <a:pt x="573626" y="-166736"/>
                      <a:pt x="964105" y="129328"/>
                      <a:pt x="964105" y="1293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7" name="任意多边形 234">
                <a:extLst>
                  <a:ext uri="{FF2B5EF4-FFF2-40B4-BE49-F238E27FC236}">
                    <a16:creationId xmlns:a16="http://schemas.microsoft.com/office/drawing/2014/main" id="{91651F2D-D2F5-5206-2A2F-32B4974FC1A2}"/>
                  </a:ext>
                </a:extLst>
              </p:cNvPr>
              <p:cNvSpPr/>
              <p:nvPr/>
            </p:nvSpPr>
            <p:spPr>
              <a:xfrm>
                <a:off x="5515828" y="4074274"/>
                <a:ext cx="307720" cy="171994"/>
              </a:xfrm>
              <a:custGeom>
                <a:avLst/>
                <a:gdLst>
                  <a:gd name="connsiteX0" fmla="*/ 647514 w 694628"/>
                  <a:gd name="connsiteY0" fmla="*/ 121455 h 388248"/>
                  <a:gd name="connsiteX1" fmla="*/ 357211 w 694628"/>
                  <a:gd name="connsiteY1" fmla="*/ 0 h 388248"/>
                  <a:gd name="connsiteX2" fmla="*/ 4089 w 694628"/>
                  <a:gd name="connsiteY2" fmla="*/ 176375 h 388248"/>
                  <a:gd name="connsiteX3" fmla="*/ 0 w 694628"/>
                  <a:gd name="connsiteY3" fmla="*/ 388248 h 388248"/>
                  <a:gd name="connsiteX4" fmla="*/ 694628 w 694628"/>
                  <a:gd name="connsiteY4" fmla="*/ 388248 h 388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4628" h="388248">
                    <a:moveTo>
                      <a:pt x="647514" y="121455"/>
                    </a:moveTo>
                    <a:lnTo>
                      <a:pt x="357211" y="0"/>
                    </a:lnTo>
                    <a:lnTo>
                      <a:pt x="4089" y="176375"/>
                    </a:lnTo>
                    <a:lnTo>
                      <a:pt x="0" y="388248"/>
                    </a:lnTo>
                    <a:lnTo>
                      <a:pt x="694628" y="388248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8" name="任意多边形 235">
                <a:extLst>
                  <a:ext uri="{FF2B5EF4-FFF2-40B4-BE49-F238E27FC236}">
                    <a16:creationId xmlns:a16="http://schemas.microsoft.com/office/drawing/2014/main" id="{33169004-C7DF-D520-FD7B-C0D979D95E2F}"/>
                  </a:ext>
                </a:extLst>
              </p:cNvPr>
              <p:cNvSpPr/>
              <p:nvPr/>
            </p:nvSpPr>
            <p:spPr>
              <a:xfrm>
                <a:off x="4718103" y="4246269"/>
                <a:ext cx="1845867" cy="59115"/>
              </a:xfrm>
              <a:custGeom>
                <a:avLst/>
                <a:gdLst>
                  <a:gd name="connsiteX0" fmla="*/ 0 w 4166745"/>
                  <a:gd name="connsiteY0" fmla="*/ 0 h 133442"/>
                  <a:gd name="connsiteX1" fmla="*/ 4166746 w 4166745"/>
                  <a:gd name="connsiteY1" fmla="*/ 0 h 133442"/>
                  <a:gd name="connsiteX2" fmla="*/ 4166746 w 4166745"/>
                  <a:gd name="connsiteY2" fmla="*/ 133443 h 133442"/>
                  <a:gd name="connsiteX3" fmla="*/ 0 w 4166745"/>
                  <a:gd name="connsiteY3" fmla="*/ 133443 h 133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166745" h="133442">
                    <a:moveTo>
                      <a:pt x="0" y="0"/>
                    </a:moveTo>
                    <a:lnTo>
                      <a:pt x="4166746" y="0"/>
                    </a:lnTo>
                    <a:lnTo>
                      <a:pt x="4166746" y="133443"/>
                    </a:lnTo>
                    <a:lnTo>
                      <a:pt x="0" y="133443"/>
                    </a:lnTo>
                    <a:close/>
                  </a:path>
                </a:pathLst>
              </a:custGeom>
              <a:solidFill>
                <a:srgbClr val="30355C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9" name="任意多边形 236">
                <a:extLst>
                  <a:ext uri="{FF2B5EF4-FFF2-40B4-BE49-F238E27FC236}">
                    <a16:creationId xmlns:a16="http://schemas.microsoft.com/office/drawing/2014/main" id="{C1C182B9-2506-3717-CCB7-77627AE04724}"/>
                  </a:ext>
                </a:extLst>
              </p:cNvPr>
              <p:cNvSpPr/>
              <p:nvPr/>
            </p:nvSpPr>
            <p:spPr>
              <a:xfrm>
                <a:off x="5786926" y="3665861"/>
                <a:ext cx="540212" cy="580366"/>
              </a:xfrm>
              <a:custGeom>
                <a:avLst/>
                <a:gdLst>
                  <a:gd name="connsiteX0" fmla="*/ 1219442 w 1219442"/>
                  <a:gd name="connsiteY0" fmla="*/ 0 h 1310082"/>
                  <a:gd name="connsiteX1" fmla="*/ 781014 w 1219442"/>
                  <a:gd name="connsiteY1" fmla="*/ 917745 h 1310082"/>
                  <a:gd name="connsiteX2" fmla="*/ 243 w 1219442"/>
                  <a:gd name="connsiteY2" fmla="*/ 1047193 h 1310082"/>
                  <a:gd name="connsiteX3" fmla="*/ 19850 w 1219442"/>
                  <a:gd name="connsiteY3" fmla="*/ 1310082 h 1310082"/>
                  <a:gd name="connsiteX4" fmla="*/ 1181250 w 1219442"/>
                  <a:gd name="connsiteY4" fmla="*/ 1310082 h 1310082"/>
                  <a:gd name="connsiteX5" fmla="*/ 1219442 w 1219442"/>
                  <a:gd name="connsiteY5" fmla="*/ 0 h 1310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19442" h="1310082">
                    <a:moveTo>
                      <a:pt x="1219442" y="0"/>
                    </a:moveTo>
                    <a:cubicBezTo>
                      <a:pt x="1219442" y="0"/>
                      <a:pt x="781014" y="227206"/>
                      <a:pt x="781014" y="917745"/>
                    </a:cubicBezTo>
                    <a:lnTo>
                      <a:pt x="243" y="1047193"/>
                    </a:lnTo>
                    <a:cubicBezTo>
                      <a:pt x="243" y="1047193"/>
                      <a:pt x="-3661" y="1004074"/>
                      <a:pt x="19850" y="1310082"/>
                    </a:cubicBezTo>
                    <a:lnTo>
                      <a:pt x="1181250" y="1310082"/>
                    </a:lnTo>
                    <a:lnTo>
                      <a:pt x="1219442" y="0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0" name="任意多边形 237">
                <a:extLst>
                  <a:ext uri="{FF2B5EF4-FFF2-40B4-BE49-F238E27FC236}">
                    <a16:creationId xmlns:a16="http://schemas.microsoft.com/office/drawing/2014/main" id="{F6A83FEA-6BB1-1CC2-5C14-5CBB98D6894C}"/>
                  </a:ext>
                </a:extLst>
              </p:cNvPr>
              <p:cNvSpPr/>
              <p:nvPr/>
            </p:nvSpPr>
            <p:spPr>
              <a:xfrm rot="20487489">
                <a:off x="6178958" y="3256657"/>
                <a:ext cx="266020" cy="318797"/>
              </a:xfrm>
              <a:custGeom>
                <a:avLst/>
                <a:gdLst>
                  <a:gd name="connsiteX0" fmla="*/ 600499 w 600498"/>
                  <a:gd name="connsiteY0" fmla="*/ 359816 h 719631"/>
                  <a:gd name="connsiteX1" fmla="*/ 300249 w 600498"/>
                  <a:gd name="connsiteY1" fmla="*/ 719632 h 719631"/>
                  <a:gd name="connsiteX2" fmla="*/ 0 w 600498"/>
                  <a:gd name="connsiteY2" fmla="*/ 359816 h 719631"/>
                  <a:gd name="connsiteX3" fmla="*/ 300249 w 600498"/>
                  <a:gd name="connsiteY3" fmla="*/ 0 h 719631"/>
                  <a:gd name="connsiteX4" fmla="*/ 600499 w 600498"/>
                  <a:gd name="connsiteY4" fmla="*/ 359816 h 719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0498" h="719631">
                    <a:moveTo>
                      <a:pt x="600499" y="359816"/>
                    </a:moveTo>
                    <a:cubicBezTo>
                      <a:pt x="600499" y="558537"/>
                      <a:pt x="466073" y="719632"/>
                      <a:pt x="300249" y="719632"/>
                    </a:cubicBezTo>
                    <a:cubicBezTo>
                      <a:pt x="134426" y="719632"/>
                      <a:pt x="0" y="558537"/>
                      <a:pt x="0" y="359816"/>
                    </a:cubicBezTo>
                    <a:cubicBezTo>
                      <a:pt x="0" y="161095"/>
                      <a:pt x="134426" y="0"/>
                      <a:pt x="300249" y="0"/>
                    </a:cubicBezTo>
                    <a:cubicBezTo>
                      <a:pt x="466073" y="0"/>
                      <a:pt x="600499" y="161095"/>
                      <a:pt x="600499" y="359816"/>
                    </a:cubicBez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1" name="任意多边形 238">
                <a:extLst>
                  <a:ext uri="{FF2B5EF4-FFF2-40B4-BE49-F238E27FC236}">
                    <a16:creationId xmlns:a16="http://schemas.microsoft.com/office/drawing/2014/main" id="{B755161D-AEEE-DA5E-09FB-672E49FA3EE9}"/>
                  </a:ext>
                </a:extLst>
              </p:cNvPr>
              <p:cNvSpPr/>
              <p:nvPr/>
            </p:nvSpPr>
            <p:spPr>
              <a:xfrm>
                <a:off x="6327221" y="3428618"/>
                <a:ext cx="204063" cy="470040"/>
              </a:xfrm>
              <a:custGeom>
                <a:avLst/>
                <a:gdLst>
                  <a:gd name="connsiteX0" fmla="*/ 460638 w 460638"/>
                  <a:gd name="connsiteY0" fmla="*/ 458036 h 1061038"/>
                  <a:gd name="connsiteX1" fmla="*/ 157790 w 460638"/>
                  <a:gd name="connsiteY1" fmla="*/ 1061039 h 1061038"/>
                  <a:gd name="connsiteX2" fmla="*/ 81961 w 460638"/>
                  <a:gd name="connsiteY2" fmla="*/ 606441 h 1061038"/>
                  <a:gd name="connsiteX3" fmla="*/ 0 w 460638"/>
                  <a:gd name="connsiteY3" fmla="*/ 115694 h 1061038"/>
                  <a:gd name="connsiteX4" fmla="*/ 236777 w 460638"/>
                  <a:gd name="connsiteY4" fmla="*/ 0 h 1061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638" h="1061038">
                    <a:moveTo>
                      <a:pt x="460638" y="458036"/>
                    </a:moveTo>
                    <a:lnTo>
                      <a:pt x="157790" y="1061039"/>
                    </a:lnTo>
                    <a:lnTo>
                      <a:pt x="81961" y="606441"/>
                    </a:lnTo>
                    <a:lnTo>
                      <a:pt x="0" y="115694"/>
                    </a:lnTo>
                    <a:lnTo>
                      <a:pt x="236777" y="0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2" name="任意多边形 239">
                <a:extLst>
                  <a:ext uri="{FF2B5EF4-FFF2-40B4-BE49-F238E27FC236}">
                    <a16:creationId xmlns:a16="http://schemas.microsoft.com/office/drawing/2014/main" id="{3C12140B-9B59-946D-E298-5D3A315C605A}"/>
                  </a:ext>
                </a:extLst>
              </p:cNvPr>
              <p:cNvSpPr/>
              <p:nvPr/>
            </p:nvSpPr>
            <p:spPr>
              <a:xfrm>
                <a:off x="5677530" y="4392245"/>
                <a:ext cx="1273315" cy="1428809"/>
              </a:xfrm>
              <a:custGeom>
                <a:avLst/>
                <a:gdLst>
                  <a:gd name="connsiteX0" fmla="*/ 1875449 w 2874301"/>
                  <a:gd name="connsiteY0" fmla="*/ 0 h 3225304"/>
                  <a:gd name="connsiteX1" fmla="*/ 489631 w 2874301"/>
                  <a:gd name="connsiteY1" fmla="*/ 642775 h 3225304"/>
                  <a:gd name="connsiteX2" fmla="*/ 216241 w 2874301"/>
                  <a:gd name="connsiteY2" fmla="*/ 1014018 h 3225304"/>
                  <a:gd name="connsiteX3" fmla="*/ 0 w 2874301"/>
                  <a:gd name="connsiteY3" fmla="*/ 2628900 h 3225304"/>
                  <a:gd name="connsiteX4" fmla="*/ 251088 w 2874301"/>
                  <a:gd name="connsiteY4" fmla="*/ 2691719 h 3225304"/>
                  <a:gd name="connsiteX5" fmla="*/ 690539 w 2874301"/>
                  <a:gd name="connsiteY5" fmla="*/ 1232210 h 3225304"/>
                  <a:gd name="connsiteX6" fmla="*/ 887079 w 2874301"/>
                  <a:gd name="connsiteY6" fmla="*/ 1052582 h 3225304"/>
                  <a:gd name="connsiteX7" fmla="*/ 1851846 w 2874301"/>
                  <a:gd name="connsiteY7" fmla="*/ 737839 h 3225304"/>
                  <a:gd name="connsiteX8" fmla="*/ 1702791 w 2874301"/>
                  <a:gd name="connsiteY8" fmla="*/ 1383588 h 3225304"/>
                  <a:gd name="connsiteX9" fmla="*/ 1711154 w 2874301"/>
                  <a:gd name="connsiteY9" fmla="*/ 1517681 h 3225304"/>
                  <a:gd name="connsiteX10" fmla="*/ 2338318 w 2874301"/>
                  <a:gd name="connsiteY10" fmla="*/ 3225305 h 3225304"/>
                  <a:gd name="connsiteX11" fmla="*/ 2550191 w 2874301"/>
                  <a:gd name="connsiteY11" fmla="*/ 3178191 h 3225304"/>
                  <a:gd name="connsiteX12" fmla="*/ 2200786 w 2874301"/>
                  <a:gd name="connsiteY12" fmla="*/ 1584124 h 3225304"/>
                  <a:gd name="connsiteX13" fmla="*/ 2273176 w 2874301"/>
                  <a:gd name="connsiteY13" fmla="*/ 1390929 h 3225304"/>
                  <a:gd name="connsiteX14" fmla="*/ 2832688 w 2874301"/>
                  <a:gd name="connsiteY14" fmla="*/ 259080 h 3225304"/>
                  <a:gd name="connsiteX15" fmla="*/ 1875449 w 2874301"/>
                  <a:gd name="connsiteY15" fmla="*/ 0 h 3225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874301" h="3225304">
                    <a:moveTo>
                      <a:pt x="1875449" y="0"/>
                    </a:moveTo>
                    <a:lnTo>
                      <a:pt x="489631" y="642775"/>
                    </a:lnTo>
                    <a:cubicBezTo>
                      <a:pt x="341041" y="711634"/>
                      <a:pt x="237985" y="851674"/>
                      <a:pt x="216241" y="1014018"/>
                    </a:cubicBezTo>
                    <a:lnTo>
                      <a:pt x="0" y="2628900"/>
                    </a:lnTo>
                    <a:lnTo>
                      <a:pt x="251088" y="2691719"/>
                    </a:lnTo>
                    <a:lnTo>
                      <a:pt x="690539" y="1232210"/>
                    </a:lnTo>
                    <a:cubicBezTo>
                      <a:pt x="714886" y="1142536"/>
                      <a:pt x="798706" y="1081483"/>
                      <a:pt x="887079" y="1052582"/>
                    </a:cubicBezTo>
                    <a:lnTo>
                      <a:pt x="1851846" y="737839"/>
                    </a:lnTo>
                    <a:lnTo>
                      <a:pt x="1702791" y="1383588"/>
                    </a:lnTo>
                    <a:cubicBezTo>
                      <a:pt x="1692476" y="1428193"/>
                      <a:pt x="1695450" y="1474749"/>
                      <a:pt x="1711154" y="1517681"/>
                    </a:cubicBezTo>
                    <a:lnTo>
                      <a:pt x="2338318" y="3225305"/>
                    </a:lnTo>
                    <a:lnTo>
                      <a:pt x="2550191" y="3178191"/>
                    </a:lnTo>
                    <a:lnTo>
                      <a:pt x="2200786" y="1584124"/>
                    </a:lnTo>
                    <a:cubicBezTo>
                      <a:pt x="2184803" y="1511083"/>
                      <a:pt x="2213052" y="1435348"/>
                      <a:pt x="2273176" y="1390929"/>
                    </a:cubicBezTo>
                    <a:cubicBezTo>
                      <a:pt x="2500847" y="1222917"/>
                      <a:pt x="3025047" y="768040"/>
                      <a:pt x="2832688" y="259080"/>
                    </a:cubicBezTo>
                    <a:lnTo>
                      <a:pt x="1875449" y="0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3" name="任意多边形 240">
                <a:extLst>
                  <a:ext uri="{FF2B5EF4-FFF2-40B4-BE49-F238E27FC236}">
                    <a16:creationId xmlns:a16="http://schemas.microsoft.com/office/drawing/2014/main" id="{0EA0A024-7336-435F-C9FE-C876B2D35B99}"/>
                  </a:ext>
                </a:extLst>
              </p:cNvPr>
              <p:cNvSpPr/>
              <p:nvPr/>
            </p:nvSpPr>
            <p:spPr>
              <a:xfrm>
                <a:off x="6543428" y="3488433"/>
                <a:ext cx="1025212" cy="644252"/>
              </a:xfrm>
              <a:custGeom>
                <a:avLst/>
                <a:gdLst>
                  <a:gd name="connsiteX0" fmla="*/ 0 w 2314249"/>
                  <a:gd name="connsiteY0" fmla="*/ 247000 h 1454293"/>
                  <a:gd name="connsiteX1" fmla="*/ 1270588 w 2314249"/>
                  <a:gd name="connsiteY1" fmla="*/ 839594 h 1454293"/>
                  <a:gd name="connsiteX2" fmla="*/ 2023946 w 2314249"/>
                  <a:gd name="connsiteY2" fmla="*/ 0 h 1454293"/>
                  <a:gd name="connsiteX3" fmla="*/ 2314250 w 2314249"/>
                  <a:gd name="connsiteY3" fmla="*/ 125544 h 1454293"/>
                  <a:gd name="connsiteX4" fmla="*/ 1199964 w 2314249"/>
                  <a:gd name="connsiteY4" fmla="*/ 1451703 h 1454293"/>
                  <a:gd name="connsiteX5" fmla="*/ 234733 w 2314249"/>
                  <a:gd name="connsiteY5" fmla="*/ 651324 h 1454293"/>
                  <a:gd name="connsiteX6" fmla="*/ 0 w 2314249"/>
                  <a:gd name="connsiteY6" fmla="*/ 247000 h 145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14249" h="1454293">
                    <a:moveTo>
                      <a:pt x="0" y="247000"/>
                    </a:moveTo>
                    <a:cubicBezTo>
                      <a:pt x="0" y="247000"/>
                      <a:pt x="729104" y="188363"/>
                      <a:pt x="1270588" y="839594"/>
                    </a:cubicBezTo>
                    <a:cubicBezTo>
                      <a:pt x="1270588" y="839594"/>
                      <a:pt x="1843389" y="604210"/>
                      <a:pt x="2023946" y="0"/>
                    </a:cubicBezTo>
                    <a:cubicBezTo>
                      <a:pt x="2141684" y="15705"/>
                      <a:pt x="2235819" y="70624"/>
                      <a:pt x="2314250" y="125544"/>
                    </a:cubicBezTo>
                    <a:cubicBezTo>
                      <a:pt x="2314250" y="125544"/>
                      <a:pt x="2023946" y="1522328"/>
                      <a:pt x="1199964" y="1451703"/>
                    </a:cubicBezTo>
                    <a:cubicBezTo>
                      <a:pt x="540927" y="1395203"/>
                      <a:pt x="234733" y="651324"/>
                      <a:pt x="234733" y="651324"/>
                    </a:cubicBezTo>
                    <a:lnTo>
                      <a:pt x="0" y="247000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4" name="任意多边形 241">
                <a:extLst>
                  <a:ext uri="{FF2B5EF4-FFF2-40B4-BE49-F238E27FC236}">
                    <a16:creationId xmlns:a16="http://schemas.microsoft.com/office/drawing/2014/main" id="{E0E8825D-923F-A2B4-78A9-62E5E482216C}"/>
                  </a:ext>
                </a:extLst>
              </p:cNvPr>
              <p:cNvSpPr/>
              <p:nvPr/>
            </p:nvSpPr>
            <p:spPr>
              <a:xfrm>
                <a:off x="6591798" y="2977433"/>
                <a:ext cx="1261920" cy="278080"/>
              </a:xfrm>
              <a:custGeom>
                <a:avLst/>
                <a:gdLst>
                  <a:gd name="connsiteX0" fmla="*/ 2534579 w 2848578"/>
                  <a:gd name="connsiteY0" fmla="*/ 627721 h 627720"/>
                  <a:gd name="connsiteX1" fmla="*/ 313907 w 2848578"/>
                  <a:gd name="connsiteY1" fmla="*/ 627721 h 627720"/>
                  <a:gd name="connsiteX2" fmla="*/ 0 w 2848578"/>
                  <a:gd name="connsiteY2" fmla="*/ 313814 h 627720"/>
                  <a:gd name="connsiteX3" fmla="*/ 0 w 2848578"/>
                  <a:gd name="connsiteY3" fmla="*/ 313814 h 627720"/>
                  <a:gd name="connsiteX4" fmla="*/ 313907 w 2848578"/>
                  <a:gd name="connsiteY4" fmla="*/ 0 h 627720"/>
                  <a:gd name="connsiteX5" fmla="*/ 2534672 w 2848578"/>
                  <a:gd name="connsiteY5" fmla="*/ 0 h 627720"/>
                  <a:gd name="connsiteX6" fmla="*/ 2848579 w 2848578"/>
                  <a:gd name="connsiteY6" fmla="*/ 313907 h 627720"/>
                  <a:gd name="connsiteX7" fmla="*/ 2848579 w 2848578"/>
                  <a:gd name="connsiteY7" fmla="*/ 313907 h 627720"/>
                  <a:gd name="connsiteX8" fmla="*/ 2534579 w 2848578"/>
                  <a:gd name="connsiteY8" fmla="*/ 627721 h 627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48578" h="627720">
                    <a:moveTo>
                      <a:pt x="2534579" y="627721"/>
                    </a:moveTo>
                    <a:lnTo>
                      <a:pt x="313907" y="627721"/>
                    </a:lnTo>
                    <a:cubicBezTo>
                      <a:pt x="140598" y="627721"/>
                      <a:pt x="0" y="487215"/>
                      <a:pt x="0" y="313814"/>
                    </a:cubicBezTo>
                    <a:lnTo>
                      <a:pt x="0" y="313814"/>
                    </a:lnTo>
                    <a:cubicBezTo>
                      <a:pt x="0" y="140505"/>
                      <a:pt x="140505" y="0"/>
                      <a:pt x="313907" y="0"/>
                    </a:cubicBezTo>
                    <a:lnTo>
                      <a:pt x="2534672" y="0"/>
                    </a:lnTo>
                    <a:cubicBezTo>
                      <a:pt x="2707981" y="0"/>
                      <a:pt x="2848579" y="140505"/>
                      <a:pt x="2848579" y="313907"/>
                    </a:cubicBezTo>
                    <a:lnTo>
                      <a:pt x="2848579" y="313907"/>
                    </a:lnTo>
                    <a:cubicBezTo>
                      <a:pt x="2848486" y="487215"/>
                      <a:pt x="2707981" y="627721"/>
                      <a:pt x="2534579" y="62772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5" name="任意多边形 242">
                <a:extLst>
                  <a:ext uri="{FF2B5EF4-FFF2-40B4-BE49-F238E27FC236}">
                    <a16:creationId xmlns:a16="http://schemas.microsoft.com/office/drawing/2014/main" id="{4E9B0749-667A-450D-B545-E05029D1501D}"/>
                  </a:ext>
                </a:extLst>
              </p:cNvPr>
              <p:cNvSpPr/>
              <p:nvPr/>
            </p:nvSpPr>
            <p:spPr>
              <a:xfrm>
                <a:off x="6135767" y="3253374"/>
                <a:ext cx="310014" cy="175980"/>
              </a:xfrm>
              <a:custGeom>
                <a:avLst/>
                <a:gdLst>
                  <a:gd name="connsiteX0" fmla="*/ 699808 w 699807"/>
                  <a:gd name="connsiteY0" fmla="*/ 264094 h 397246"/>
                  <a:gd name="connsiteX1" fmla="*/ 283867 w 699807"/>
                  <a:gd name="connsiteY1" fmla="*/ 6129 h 397246"/>
                  <a:gd name="connsiteX2" fmla="*/ 24880 w 699807"/>
                  <a:gd name="connsiteY2" fmla="*/ 337785 h 397246"/>
                  <a:gd name="connsiteX3" fmla="*/ 260263 w 699807"/>
                  <a:gd name="connsiteY3" fmla="*/ 300893 h 397246"/>
                  <a:gd name="connsiteX4" fmla="*/ 699808 w 699807"/>
                  <a:gd name="connsiteY4" fmla="*/ 264094 h 397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9807" h="397246">
                    <a:moveTo>
                      <a:pt x="699808" y="264094"/>
                    </a:moveTo>
                    <a:cubicBezTo>
                      <a:pt x="699808" y="264094"/>
                      <a:pt x="580117" y="-47118"/>
                      <a:pt x="283867" y="6129"/>
                    </a:cubicBezTo>
                    <a:cubicBezTo>
                      <a:pt x="-14336" y="59841"/>
                      <a:pt x="-30040" y="264094"/>
                      <a:pt x="24880" y="337785"/>
                    </a:cubicBezTo>
                    <a:cubicBezTo>
                      <a:pt x="79799" y="411476"/>
                      <a:pt x="205344" y="374677"/>
                      <a:pt x="260263" y="300893"/>
                    </a:cubicBezTo>
                    <a:cubicBezTo>
                      <a:pt x="260356" y="300893"/>
                      <a:pt x="448719" y="540458"/>
                      <a:pt x="699808" y="2640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6" name="任意多边形 243">
                <a:extLst>
                  <a:ext uri="{FF2B5EF4-FFF2-40B4-BE49-F238E27FC236}">
                    <a16:creationId xmlns:a16="http://schemas.microsoft.com/office/drawing/2014/main" id="{4DC92BED-A422-6488-0029-441D66772A5F}"/>
                  </a:ext>
                </a:extLst>
              </p:cNvPr>
              <p:cNvSpPr/>
              <p:nvPr/>
            </p:nvSpPr>
            <p:spPr>
              <a:xfrm>
                <a:off x="6390165" y="3338957"/>
                <a:ext cx="93859" cy="93859"/>
              </a:xfrm>
              <a:custGeom>
                <a:avLst/>
                <a:gdLst>
                  <a:gd name="connsiteX0" fmla="*/ 211873 w 211873"/>
                  <a:gd name="connsiteY0" fmla="*/ 105937 h 211873"/>
                  <a:gd name="connsiteX1" fmla="*/ 105936 w 211873"/>
                  <a:gd name="connsiteY1" fmla="*/ 211873 h 211873"/>
                  <a:gd name="connsiteX2" fmla="*/ 0 w 211873"/>
                  <a:gd name="connsiteY2" fmla="*/ 105937 h 211873"/>
                  <a:gd name="connsiteX3" fmla="*/ 105936 w 211873"/>
                  <a:gd name="connsiteY3" fmla="*/ 0 h 211873"/>
                  <a:gd name="connsiteX4" fmla="*/ 211873 w 211873"/>
                  <a:gd name="connsiteY4" fmla="*/ 105937 h 2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1873" h="211873">
                    <a:moveTo>
                      <a:pt x="211873" y="105937"/>
                    </a:moveTo>
                    <a:cubicBezTo>
                      <a:pt x="211873" y="164444"/>
                      <a:pt x="164444" y="211873"/>
                      <a:pt x="105936" y="211873"/>
                    </a:cubicBezTo>
                    <a:cubicBezTo>
                      <a:pt x="47429" y="211873"/>
                      <a:pt x="0" y="164444"/>
                      <a:pt x="0" y="105937"/>
                    </a:cubicBezTo>
                    <a:cubicBezTo>
                      <a:pt x="0" y="47429"/>
                      <a:pt x="47429" y="0"/>
                      <a:pt x="105936" y="0"/>
                    </a:cubicBezTo>
                    <a:cubicBezTo>
                      <a:pt x="164443" y="0"/>
                      <a:pt x="211873" y="47429"/>
                      <a:pt x="211873" y="105937"/>
                    </a:cubicBez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7" name="任意多边形 244">
                <a:extLst>
                  <a:ext uri="{FF2B5EF4-FFF2-40B4-BE49-F238E27FC236}">
                    <a16:creationId xmlns:a16="http://schemas.microsoft.com/office/drawing/2014/main" id="{A30A70EC-01C8-9C6C-2C03-50EFAD889EAF}"/>
                  </a:ext>
                </a:extLst>
              </p:cNvPr>
              <p:cNvSpPr/>
              <p:nvPr/>
            </p:nvSpPr>
            <p:spPr>
              <a:xfrm>
                <a:off x="6345005" y="3189482"/>
                <a:ext cx="128604" cy="128604"/>
              </a:xfrm>
              <a:custGeom>
                <a:avLst/>
                <a:gdLst>
                  <a:gd name="connsiteX0" fmla="*/ 290303 w 290303"/>
                  <a:gd name="connsiteY0" fmla="*/ 145152 h 290303"/>
                  <a:gd name="connsiteX1" fmla="*/ 145152 w 290303"/>
                  <a:gd name="connsiteY1" fmla="*/ 290303 h 290303"/>
                  <a:gd name="connsiteX2" fmla="*/ 0 w 290303"/>
                  <a:gd name="connsiteY2" fmla="*/ 145152 h 290303"/>
                  <a:gd name="connsiteX3" fmla="*/ 145152 w 290303"/>
                  <a:gd name="connsiteY3" fmla="*/ 0 h 290303"/>
                  <a:gd name="connsiteX4" fmla="*/ 290303 w 290303"/>
                  <a:gd name="connsiteY4" fmla="*/ 145152 h 290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303" h="290303">
                    <a:moveTo>
                      <a:pt x="290303" y="145152"/>
                    </a:moveTo>
                    <a:cubicBezTo>
                      <a:pt x="290303" y="225317"/>
                      <a:pt x="225317" y="290303"/>
                      <a:pt x="145152" y="290303"/>
                    </a:cubicBezTo>
                    <a:cubicBezTo>
                      <a:pt x="64987" y="290303"/>
                      <a:pt x="0" y="225317"/>
                      <a:pt x="0" y="145152"/>
                    </a:cubicBezTo>
                    <a:cubicBezTo>
                      <a:pt x="0" y="64987"/>
                      <a:pt x="64987" y="0"/>
                      <a:pt x="145152" y="0"/>
                    </a:cubicBezTo>
                    <a:cubicBezTo>
                      <a:pt x="225317" y="0"/>
                      <a:pt x="290303" y="64987"/>
                      <a:pt x="290303" y="145152"/>
                    </a:cubicBezTo>
                    <a:close/>
                  </a:path>
                </a:pathLst>
              </a:custGeom>
              <a:solidFill>
                <a:srgbClr val="000000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8" name="任意多边形 245">
                <a:extLst>
                  <a:ext uri="{FF2B5EF4-FFF2-40B4-BE49-F238E27FC236}">
                    <a16:creationId xmlns:a16="http://schemas.microsoft.com/office/drawing/2014/main" id="{6A694C7B-F333-A014-28AF-F57CA2E01B43}"/>
                  </a:ext>
                </a:extLst>
              </p:cNvPr>
              <p:cNvSpPr/>
              <p:nvPr/>
            </p:nvSpPr>
            <p:spPr>
              <a:xfrm>
                <a:off x="5637228" y="3592829"/>
                <a:ext cx="1397842" cy="1515550"/>
              </a:xfrm>
              <a:custGeom>
                <a:avLst/>
                <a:gdLst>
                  <a:gd name="connsiteX0" fmla="*/ 1621203 w 3155403"/>
                  <a:gd name="connsiteY0" fmla="*/ 109661 h 3421108"/>
                  <a:gd name="connsiteX1" fmla="*/ 1731042 w 3155403"/>
                  <a:gd name="connsiteY1" fmla="*/ 439272 h 3421108"/>
                  <a:gd name="connsiteX2" fmla="*/ 1972280 w 3155403"/>
                  <a:gd name="connsiteY2" fmla="*/ 193 h 3421108"/>
                  <a:gd name="connsiteX3" fmla="*/ 2304958 w 3155403"/>
                  <a:gd name="connsiteY3" fmla="*/ 21659 h 3421108"/>
                  <a:gd name="connsiteX4" fmla="*/ 3007113 w 3155403"/>
                  <a:gd name="connsiteY4" fmla="*/ 1163916 h 3421108"/>
                  <a:gd name="connsiteX5" fmla="*/ 3088610 w 3155403"/>
                  <a:gd name="connsiteY5" fmla="*/ 3421109 h 3421108"/>
                  <a:gd name="connsiteX6" fmla="*/ 2335252 w 3155403"/>
                  <a:gd name="connsiteY6" fmla="*/ 2942443 h 3421108"/>
                  <a:gd name="connsiteX7" fmla="*/ 938469 w 3155403"/>
                  <a:gd name="connsiteY7" fmla="*/ 2659945 h 3421108"/>
                  <a:gd name="connsiteX8" fmla="*/ 12546 w 3155403"/>
                  <a:gd name="connsiteY8" fmla="*/ 2502992 h 3421108"/>
                  <a:gd name="connsiteX9" fmla="*/ 907153 w 3155403"/>
                  <a:gd name="connsiteY9" fmla="*/ 2024325 h 3421108"/>
                  <a:gd name="connsiteX10" fmla="*/ 1542773 w 3155403"/>
                  <a:gd name="connsiteY10" fmla="*/ 1310276 h 3421108"/>
                  <a:gd name="connsiteX11" fmla="*/ 1283785 w 3155403"/>
                  <a:gd name="connsiteY11" fmla="*/ 823804 h 3421108"/>
                  <a:gd name="connsiteX12" fmla="*/ 1487853 w 3155403"/>
                  <a:gd name="connsiteY12" fmla="*/ 188184 h 3421108"/>
                  <a:gd name="connsiteX13" fmla="*/ 1621203 w 3155403"/>
                  <a:gd name="connsiteY13" fmla="*/ 109661 h 34211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155403" h="3421108">
                    <a:moveTo>
                      <a:pt x="1621203" y="109661"/>
                    </a:moveTo>
                    <a:cubicBezTo>
                      <a:pt x="1621203" y="109661"/>
                      <a:pt x="1636350" y="444197"/>
                      <a:pt x="1731042" y="439272"/>
                    </a:cubicBezTo>
                    <a:cubicBezTo>
                      <a:pt x="1880097" y="431467"/>
                      <a:pt x="1954531" y="63290"/>
                      <a:pt x="1972280" y="193"/>
                    </a:cubicBezTo>
                    <a:cubicBezTo>
                      <a:pt x="1972280" y="193"/>
                      <a:pt x="2196048" y="-3524"/>
                      <a:pt x="2304958" y="21659"/>
                    </a:cubicBezTo>
                    <a:cubicBezTo>
                      <a:pt x="2304958" y="21659"/>
                      <a:pt x="2446858" y="915522"/>
                      <a:pt x="3007113" y="1163916"/>
                    </a:cubicBezTo>
                    <a:cubicBezTo>
                      <a:pt x="3007113" y="1163916"/>
                      <a:pt x="3276973" y="2283313"/>
                      <a:pt x="3088610" y="3421109"/>
                    </a:cubicBezTo>
                    <a:cubicBezTo>
                      <a:pt x="3088610" y="3421109"/>
                      <a:pt x="2707424" y="2933522"/>
                      <a:pt x="2335252" y="2942443"/>
                    </a:cubicBezTo>
                    <a:cubicBezTo>
                      <a:pt x="1896917" y="2952943"/>
                      <a:pt x="1521399" y="3131641"/>
                      <a:pt x="938469" y="2659945"/>
                    </a:cubicBezTo>
                    <a:cubicBezTo>
                      <a:pt x="-89487" y="1828157"/>
                      <a:pt x="12546" y="2502992"/>
                      <a:pt x="12546" y="2502992"/>
                    </a:cubicBezTo>
                    <a:cubicBezTo>
                      <a:pt x="12546" y="2502992"/>
                      <a:pt x="-175816" y="2008621"/>
                      <a:pt x="907153" y="2024325"/>
                    </a:cubicBezTo>
                    <a:cubicBezTo>
                      <a:pt x="1974232" y="2039751"/>
                      <a:pt x="1542773" y="1310276"/>
                      <a:pt x="1542773" y="1310276"/>
                    </a:cubicBezTo>
                    <a:cubicBezTo>
                      <a:pt x="1542773" y="1310276"/>
                      <a:pt x="1234162" y="1309997"/>
                      <a:pt x="1283785" y="823804"/>
                    </a:cubicBezTo>
                    <a:cubicBezTo>
                      <a:pt x="1323000" y="439272"/>
                      <a:pt x="1487853" y="188184"/>
                      <a:pt x="1487853" y="188184"/>
                    </a:cubicBezTo>
                    <a:lnTo>
                      <a:pt x="1621203" y="109661"/>
                    </a:lnTo>
                    <a:close/>
                  </a:path>
                </a:pathLst>
              </a:custGeom>
              <a:solidFill>
                <a:schemeClr val="accent2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79" name="任意多边形 246">
                <a:extLst>
                  <a:ext uri="{FF2B5EF4-FFF2-40B4-BE49-F238E27FC236}">
                    <a16:creationId xmlns:a16="http://schemas.microsoft.com/office/drawing/2014/main" id="{8E5AF17F-3F2D-F477-2A66-D631CBB36673}"/>
                  </a:ext>
                </a:extLst>
              </p:cNvPr>
              <p:cNvSpPr/>
              <p:nvPr/>
            </p:nvSpPr>
            <p:spPr>
              <a:xfrm>
                <a:off x="6409637" y="4127132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0" name="任意多边形 247">
                <a:extLst>
                  <a:ext uri="{FF2B5EF4-FFF2-40B4-BE49-F238E27FC236}">
                    <a16:creationId xmlns:a16="http://schemas.microsoft.com/office/drawing/2014/main" id="{A6641D25-B43C-D11F-CCB6-B6DE37725C12}"/>
                  </a:ext>
                </a:extLst>
              </p:cNvPr>
              <p:cNvSpPr/>
              <p:nvPr/>
            </p:nvSpPr>
            <p:spPr>
              <a:xfrm>
                <a:off x="6532684" y="5306514"/>
                <a:ext cx="250746" cy="389353"/>
              </a:xfrm>
              <a:custGeom>
                <a:avLst/>
                <a:gdLst>
                  <a:gd name="connsiteX0" fmla="*/ 0 w 566017"/>
                  <a:gd name="connsiteY0" fmla="*/ 117738 h 878901"/>
                  <a:gd name="connsiteX1" fmla="*/ 392430 w 566017"/>
                  <a:gd name="connsiteY1" fmla="*/ 0 h 878901"/>
                  <a:gd name="connsiteX2" fmla="*/ 566017 w 566017"/>
                  <a:gd name="connsiteY2" fmla="*/ 832810 h 878901"/>
                  <a:gd name="connsiteX3" fmla="*/ 266793 w 566017"/>
                  <a:gd name="connsiteY3" fmla="*/ 878902 h 878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66017" h="878901">
                    <a:moveTo>
                      <a:pt x="0" y="117738"/>
                    </a:moveTo>
                    <a:lnTo>
                      <a:pt x="392430" y="0"/>
                    </a:lnTo>
                    <a:lnTo>
                      <a:pt x="566017" y="832810"/>
                    </a:lnTo>
                    <a:lnTo>
                      <a:pt x="266793" y="878902"/>
                    </a:lnTo>
                    <a:close/>
                  </a:path>
                </a:pathLst>
              </a:custGeom>
              <a:solidFill>
                <a:srgbClr val="4285F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 248">
                <a:extLst>
                  <a:ext uri="{FF2B5EF4-FFF2-40B4-BE49-F238E27FC236}">
                    <a16:creationId xmlns:a16="http://schemas.microsoft.com/office/drawing/2014/main" id="{926C0D22-BDD5-09DD-9777-FBA7AA8D538A}"/>
                  </a:ext>
                </a:extLst>
              </p:cNvPr>
              <p:cNvSpPr/>
              <p:nvPr/>
            </p:nvSpPr>
            <p:spPr>
              <a:xfrm>
                <a:off x="5661846" y="5208290"/>
                <a:ext cx="234938" cy="398122"/>
              </a:xfrm>
              <a:custGeom>
                <a:avLst/>
                <a:gdLst>
                  <a:gd name="connsiteX0" fmla="*/ 129447 w 530333"/>
                  <a:gd name="connsiteY0" fmla="*/ 0 h 898695"/>
                  <a:gd name="connsiteX1" fmla="*/ 530333 w 530333"/>
                  <a:gd name="connsiteY1" fmla="*/ 84192 h 898695"/>
                  <a:gd name="connsiteX2" fmla="*/ 284821 w 530333"/>
                  <a:gd name="connsiteY2" fmla="*/ 898696 h 898695"/>
                  <a:gd name="connsiteX3" fmla="*/ 0 w 530333"/>
                  <a:gd name="connsiteY3" fmla="*/ 796198 h 898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0333" h="898695">
                    <a:moveTo>
                      <a:pt x="129447" y="0"/>
                    </a:moveTo>
                    <a:lnTo>
                      <a:pt x="530333" y="84192"/>
                    </a:lnTo>
                    <a:lnTo>
                      <a:pt x="284821" y="898696"/>
                    </a:lnTo>
                    <a:lnTo>
                      <a:pt x="0" y="796198"/>
                    </a:lnTo>
                    <a:close/>
                  </a:path>
                </a:pathLst>
              </a:custGeom>
              <a:solidFill>
                <a:srgbClr val="4285F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 249">
                <a:extLst>
                  <a:ext uri="{FF2B5EF4-FFF2-40B4-BE49-F238E27FC236}">
                    <a16:creationId xmlns:a16="http://schemas.microsoft.com/office/drawing/2014/main" id="{404481B7-5794-5FD4-D8FF-E4001CCA61A1}"/>
                  </a:ext>
                </a:extLst>
              </p:cNvPr>
              <p:cNvSpPr/>
              <p:nvPr/>
            </p:nvSpPr>
            <p:spPr>
              <a:xfrm>
                <a:off x="6353197" y="5539969"/>
                <a:ext cx="544263" cy="476503"/>
              </a:xfrm>
              <a:custGeom>
                <a:avLst/>
                <a:gdLst>
                  <a:gd name="connsiteX0" fmla="*/ 343271 w 1228585"/>
                  <a:gd name="connsiteY0" fmla="*/ 222746 h 1075628"/>
                  <a:gd name="connsiteX1" fmla="*/ 526337 w 1228585"/>
                  <a:gd name="connsiteY1" fmla="*/ 508960 h 1075628"/>
                  <a:gd name="connsiteX2" fmla="*/ 0 w 1228585"/>
                  <a:gd name="connsiteY2" fmla="*/ 966161 h 1075628"/>
                  <a:gd name="connsiteX3" fmla="*/ 61424 w 1228585"/>
                  <a:gd name="connsiteY3" fmla="*/ 1075628 h 1075628"/>
                  <a:gd name="connsiteX4" fmla="*/ 1228586 w 1228585"/>
                  <a:gd name="connsiteY4" fmla="*/ 574009 h 1075628"/>
                  <a:gd name="connsiteX5" fmla="*/ 965045 w 1228585"/>
                  <a:gd name="connsiteY5" fmla="*/ 0 h 107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28585" h="1075628">
                    <a:moveTo>
                      <a:pt x="343271" y="222746"/>
                    </a:moveTo>
                    <a:lnTo>
                      <a:pt x="526337" y="508960"/>
                    </a:lnTo>
                    <a:lnTo>
                      <a:pt x="0" y="966161"/>
                    </a:lnTo>
                    <a:lnTo>
                      <a:pt x="61424" y="1075628"/>
                    </a:lnTo>
                    <a:lnTo>
                      <a:pt x="1228586" y="574009"/>
                    </a:lnTo>
                    <a:lnTo>
                      <a:pt x="965045" y="0"/>
                    </a:lnTo>
                    <a:close/>
                  </a:path>
                </a:pathLst>
              </a:custGeom>
              <a:solidFill>
                <a:srgbClr val="EA423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 250">
                <a:extLst>
                  <a:ext uri="{FF2B5EF4-FFF2-40B4-BE49-F238E27FC236}">
                    <a16:creationId xmlns:a16="http://schemas.microsoft.com/office/drawing/2014/main" id="{DDD8709E-7C99-28FD-B8D8-1EEABD3E8B18}"/>
                  </a:ext>
                </a:extLst>
              </p:cNvPr>
              <p:cNvSpPr/>
              <p:nvPr/>
            </p:nvSpPr>
            <p:spPr>
              <a:xfrm>
                <a:off x="5266071" y="5420092"/>
                <a:ext cx="632483" cy="314389"/>
              </a:xfrm>
              <a:custGeom>
                <a:avLst/>
                <a:gdLst>
                  <a:gd name="connsiteX0" fmla="*/ 772408 w 1427727"/>
                  <a:gd name="connsiteY0" fmla="*/ 0 h 709682"/>
                  <a:gd name="connsiteX1" fmla="*/ 676321 w 1427727"/>
                  <a:gd name="connsiteY1" fmla="*/ 333794 h 709682"/>
                  <a:gd name="connsiteX2" fmla="*/ 0 w 1427727"/>
                  <a:gd name="connsiteY2" fmla="*/ 503199 h 709682"/>
                  <a:gd name="connsiteX3" fmla="*/ 5204 w 1427727"/>
                  <a:gd name="connsiteY3" fmla="*/ 628650 h 709682"/>
                  <a:gd name="connsiteX4" fmla="*/ 1273005 w 1427727"/>
                  <a:gd name="connsiteY4" fmla="*/ 709682 h 709682"/>
                  <a:gd name="connsiteX5" fmla="*/ 1427728 w 1427727"/>
                  <a:gd name="connsiteY5" fmla="*/ 82798 h 709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27727" h="709682">
                    <a:moveTo>
                      <a:pt x="772408" y="0"/>
                    </a:moveTo>
                    <a:lnTo>
                      <a:pt x="676321" y="333794"/>
                    </a:lnTo>
                    <a:lnTo>
                      <a:pt x="0" y="503199"/>
                    </a:lnTo>
                    <a:lnTo>
                      <a:pt x="5204" y="628650"/>
                    </a:lnTo>
                    <a:lnTo>
                      <a:pt x="1273005" y="709682"/>
                    </a:lnTo>
                    <a:lnTo>
                      <a:pt x="1427728" y="82798"/>
                    </a:lnTo>
                    <a:close/>
                  </a:path>
                </a:pathLst>
              </a:custGeom>
              <a:solidFill>
                <a:srgbClr val="EA423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 252">
                <a:extLst>
                  <a:ext uri="{FF2B5EF4-FFF2-40B4-BE49-F238E27FC236}">
                    <a16:creationId xmlns:a16="http://schemas.microsoft.com/office/drawing/2014/main" id="{032ACE61-EFD0-2250-D8F2-1E622DC418FE}"/>
                  </a:ext>
                </a:extLst>
              </p:cNvPr>
              <p:cNvSpPr/>
              <p:nvPr/>
            </p:nvSpPr>
            <p:spPr>
              <a:xfrm>
                <a:off x="6270576" y="3793395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 253">
                <a:extLst>
                  <a:ext uri="{FF2B5EF4-FFF2-40B4-BE49-F238E27FC236}">
                    <a16:creationId xmlns:a16="http://schemas.microsoft.com/office/drawing/2014/main" id="{FB4612CE-64C1-F1D0-A318-CFBD0AA04274}"/>
                  </a:ext>
                </a:extLst>
              </p:cNvPr>
              <p:cNvSpPr/>
              <p:nvPr/>
            </p:nvSpPr>
            <p:spPr>
              <a:xfrm>
                <a:off x="6447880" y="3793395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 254">
                <a:extLst>
                  <a:ext uri="{FF2B5EF4-FFF2-40B4-BE49-F238E27FC236}">
                    <a16:creationId xmlns:a16="http://schemas.microsoft.com/office/drawing/2014/main" id="{13ACF79B-AEAF-094A-B52E-C41EF3A184DE}"/>
                  </a:ext>
                </a:extLst>
              </p:cNvPr>
              <p:cNvSpPr/>
              <p:nvPr/>
            </p:nvSpPr>
            <p:spPr>
              <a:xfrm>
                <a:off x="6625184" y="3793395"/>
                <a:ext cx="87931" cy="87931"/>
              </a:xfrm>
              <a:custGeom>
                <a:avLst/>
                <a:gdLst>
                  <a:gd name="connsiteX0" fmla="*/ 198491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1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1" y="99246"/>
                    </a:moveTo>
                    <a:cubicBezTo>
                      <a:pt x="198491" y="154058"/>
                      <a:pt x="154057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7" y="0"/>
                      <a:pt x="198491" y="44434"/>
                      <a:pt x="198491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 46">
                <a:extLst>
                  <a:ext uri="{FF2B5EF4-FFF2-40B4-BE49-F238E27FC236}">
                    <a16:creationId xmlns:a16="http://schemas.microsoft.com/office/drawing/2014/main" id="{BA2C1E0B-C9A5-BDBB-612E-878AF02B055E}"/>
                  </a:ext>
                </a:extLst>
              </p:cNvPr>
              <p:cNvSpPr/>
              <p:nvPr/>
            </p:nvSpPr>
            <p:spPr>
              <a:xfrm>
                <a:off x="6162843" y="3960243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 50">
                <a:extLst>
                  <a:ext uri="{FF2B5EF4-FFF2-40B4-BE49-F238E27FC236}">
                    <a16:creationId xmlns:a16="http://schemas.microsoft.com/office/drawing/2014/main" id="{E385BDEE-67CF-3421-0474-6DCA1D08204A}"/>
                  </a:ext>
                </a:extLst>
              </p:cNvPr>
              <p:cNvSpPr/>
              <p:nvPr/>
            </p:nvSpPr>
            <p:spPr>
              <a:xfrm>
                <a:off x="6340106" y="3960243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 51">
                <a:extLst>
                  <a:ext uri="{FF2B5EF4-FFF2-40B4-BE49-F238E27FC236}">
                    <a16:creationId xmlns:a16="http://schemas.microsoft.com/office/drawing/2014/main" id="{7A99EA28-6C83-F44D-34E5-C0CCE3036FB9}"/>
                  </a:ext>
                </a:extLst>
              </p:cNvPr>
              <p:cNvSpPr/>
              <p:nvPr/>
            </p:nvSpPr>
            <p:spPr>
              <a:xfrm>
                <a:off x="6517410" y="3960243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7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7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 52">
                <a:extLst>
                  <a:ext uri="{FF2B5EF4-FFF2-40B4-BE49-F238E27FC236}">
                    <a16:creationId xmlns:a16="http://schemas.microsoft.com/office/drawing/2014/main" id="{3A71DDA1-1EF4-0DC0-961B-F7A6FD2BEE76}"/>
                  </a:ext>
                </a:extLst>
              </p:cNvPr>
              <p:cNvSpPr/>
              <p:nvPr/>
            </p:nvSpPr>
            <p:spPr>
              <a:xfrm>
                <a:off x="6694714" y="3960243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 53">
                <a:extLst>
                  <a:ext uri="{FF2B5EF4-FFF2-40B4-BE49-F238E27FC236}">
                    <a16:creationId xmlns:a16="http://schemas.microsoft.com/office/drawing/2014/main" id="{23D07F01-89DF-C183-9DD6-204C4EF9C424}"/>
                  </a:ext>
                </a:extLst>
              </p:cNvPr>
              <p:cNvSpPr/>
              <p:nvPr/>
            </p:nvSpPr>
            <p:spPr>
              <a:xfrm>
                <a:off x="6586941" y="4127132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 54">
                <a:extLst>
                  <a:ext uri="{FF2B5EF4-FFF2-40B4-BE49-F238E27FC236}">
                    <a16:creationId xmlns:a16="http://schemas.microsoft.com/office/drawing/2014/main" id="{57814D33-8CF6-CBE8-80FF-53B4A1016947}"/>
                  </a:ext>
                </a:extLst>
              </p:cNvPr>
              <p:cNvSpPr/>
              <p:nvPr/>
            </p:nvSpPr>
            <p:spPr>
              <a:xfrm>
                <a:off x="6409636" y="4127132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 55">
                <a:extLst>
                  <a:ext uri="{FF2B5EF4-FFF2-40B4-BE49-F238E27FC236}">
                    <a16:creationId xmlns:a16="http://schemas.microsoft.com/office/drawing/2014/main" id="{CD14DE3D-A2DA-283B-1392-1E0EC661C50E}"/>
                  </a:ext>
                </a:extLst>
              </p:cNvPr>
              <p:cNvSpPr/>
              <p:nvPr/>
            </p:nvSpPr>
            <p:spPr>
              <a:xfrm>
                <a:off x="6479166" y="4293980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 56">
                <a:extLst>
                  <a:ext uri="{FF2B5EF4-FFF2-40B4-BE49-F238E27FC236}">
                    <a16:creationId xmlns:a16="http://schemas.microsoft.com/office/drawing/2014/main" id="{AC2399BA-0B0A-49D0-707E-AACFFABC654E}"/>
                  </a:ext>
                </a:extLst>
              </p:cNvPr>
              <p:cNvSpPr/>
              <p:nvPr/>
            </p:nvSpPr>
            <p:spPr>
              <a:xfrm>
                <a:off x="6656471" y="4293980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 57">
                <a:extLst>
                  <a:ext uri="{FF2B5EF4-FFF2-40B4-BE49-F238E27FC236}">
                    <a16:creationId xmlns:a16="http://schemas.microsoft.com/office/drawing/2014/main" id="{2308DC1A-8C7C-7086-3B05-A743535C734B}"/>
                  </a:ext>
                </a:extLst>
              </p:cNvPr>
              <p:cNvSpPr/>
              <p:nvPr/>
            </p:nvSpPr>
            <p:spPr>
              <a:xfrm>
                <a:off x="6833734" y="4293980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 58">
                <a:extLst>
                  <a:ext uri="{FF2B5EF4-FFF2-40B4-BE49-F238E27FC236}">
                    <a16:creationId xmlns:a16="http://schemas.microsoft.com/office/drawing/2014/main" id="{C83C10D1-BE94-0F17-69EB-FC020F79C60E}"/>
                  </a:ext>
                </a:extLst>
              </p:cNvPr>
              <p:cNvSpPr/>
              <p:nvPr/>
            </p:nvSpPr>
            <p:spPr>
              <a:xfrm>
                <a:off x="6194129" y="4460828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 59">
                <a:extLst>
                  <a:ext uri="{FF2B5EF4-FFF2-40B4-BE49-F238E27FC236}">
                    <a16:creationId xmlns:a16="http://schemas.microsoft.com/office/drawing/2014/main" id="{BBE61806-A986-BF75-6FFC-FF7603A52BFB}"/>
                  </a:ext>
                </a:extLst>
              </p:cNvPr>
              <p:cNvSpPr/>
              <p:nvPr/>
            </p:nvSpPr>
            <p:spPr>
              <a:xfrm>
                <a:off x="6371392" y="4460828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 60">
                <a:extLst>
                  <a:ext uri="{FF2B5EF4-FFF2-40B4-BE49-F238E27FC236}">
                    <a16:creationId xmlns:a16="http://schemas.microsoft.com/office/drawing/2014/main" id="{5F73E217-E3B7-C3FD-9BD8-BF77ACAE6189}"/>
                  </a:ext>
                </a:extLst>
              </p:cNvPr>
              <p:cNvSpPr/>
              <p:nvPr/>
            </p:nvSpPr>
            <p:spPr>
              <a:xfrm>
                <a:off x="6548697" y="4460828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 61">
                <a:extLst>
                  <a:ext uri="{FF2B5EF4-FFF2-40B4-BE49-F238E27FC236}">
                    <a16:creationId xmlns:a16="http://schemas.microsoft.com/office/drawing/2014/main" id="{4445826D-45C0-84C5-D207-D530E65380B0}"/>
                  </a:ext>
                </a:extLst>
              </p:cNvPr>
              <p:cNvSpPr/>
              <p:nvPr/>
            </p:nvSpPr>
            <p:spPr>
              <a:xfrm>
                <a:off x="6764204" y="4127132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 62">
                <a:extLst>
                  <a:ext uri="{FF2B5EF4-FFF2-40B4-BE49-F238E27FC236}">
                    <a16:creationId xmlns:a16="http://schemas.microsoft.com/office/drawing/2014/main" id="{2495FF6C-CC7D-7060-62A8-775103125A99}"/>
                  </a:ext>
                </a:extLst>
              </p:cNvPr>
              <p:cNvSpPr/>
              <p:nvPr/>
            </p:nvSpPr>
            <p:spPr>
              <a:xfrm>
                <a:off x="6726001" y="4460828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 95">
                <a:extLst>
                  <a:ext uri="{FF2B5EF4-FFF2-40B4-BE49-F238E27FC236}">
                    <a16:creationId xmlns:a16="http://schemas.microsoft.com/office/drawing/2014/main" id="{D1AF47E5-62EF-9BAD-C970-6D342AA8F5E6}"/>
                  </a:ext>
                </a:extLst>
              </p:cNvPr>
              <p:cNvSpPr/>
              <p:nvPr/>
            </p:nvSpPr>
            <p:spPr>
              <a:xfrm>
                <a:off x="6903265" y="4460828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 96">
                <a:extLst>
                  <a:ext uri="{FF2B5EF4-FFF2-40B4-BE49-F238E27FC236}">
                    <a16:creationId xmlns:a16="http://schemas.microsoft.com/office/drawing/2014/main" id="{74E631CD-2EE1-A38D-E681-5929F5035B6B}"/>
                  </a:ext>
                </a:extLst>
              </p:cNvPr>
              <p:cNvSpPr/>
              <p:nvPr/>
            </p:nvSpPr>
            <p:spPr>
              <a:xfrm>
                <a:off x="6086355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 97">
                <a:extLst>
                  <a:ext uri="{FF2B5EF4-FFF2-40B4-BE49-F238E27FC236}">
                    <a16:creationId xmlns:a16="http://schemas.microsoft.com/office/drawing/2014/main" id="{675154C3-4E7E-AD3B-9CF4-33C35731D5D3}"/>
                  </a:ext>
                </a:extLst>
              </p:cNvPr>
              <p:cNvSpPr/>
              <p:nvPr/>
            </p:nvSpPr>
            <p:spPr>
              <a:xfrm>
                <a:off x="6263660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 99">
                <a:extLst>
                  <a:ext uri="{FF2B5EF4-FFF2-40B4-BE49-F238E27FC236}">
                    <a16:creationId xmlns:a16="http://schemas.microsoft.com/office/drawing/2014/main" id="{100C8C6A-2FFB-0E7D-49BE-25B870F398F8}"/>
                  </a:ext>
                </a:extLst>
              </p:cNvPr>
              <p:cNvSpPr/>
              <p:nvPr/>
            </p:nvSpPr>
            <p:spPr>
              <a:xfrm>
                <a:off x="6440923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 100">
                <a:extLst>
                  <a:ext uri="{FF2B5EF4-FFF2-40B4-BE49-F238E27FC236}">
                    <a16:creationId xmlns:a16="http://schemas.microsoft.com/office/drawing/2014/main" id="{12E2C5B3-0308-735B-9FD8-CBF0F3A66057}"/>
                  </a:ext>
                </a:extLst>
              </p:cNvPr>
              <p:cNvSpPr/>
              <p:nvPr/>
            </p:nvSpPr>
            <p:spPr>
              <a:xfrm>
                <a:off x="6618227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 120">
                <a:extLst>
                  <a:ext uri="{FF2B5EF4-FFF2-40B4-BE49-F238E27FC236}">
                    <a16:creationId xmlns:a16="http://schemas.microsoft.com/office/drawing/2014/main" id="{51997D17-8065-A852-F7F7-B7D26354F067}"/>
                  </a:ext>
                </a:extLst>
              </p:cNvPr>
              <p:cNvSpPr/>
              <p:nvPr/>
            </p:nvSpPr>
            <p:spPr>
              <a:xfrm>
                <a:off x="6333149" y="479456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 121">
                <a:extLst>
                  <a:ext uri="{FF2B5EF4-FFF2-40B4-BE49-F238E27FC236}">
                    <a16:creationId xmlns:a16="http://schemas.microsoft.com/office/drawing/2014/main" id="{0A89C381-0131-239C-B497-A5F26A58BEAC}"/>
                  </a:ext>
                </a:extLst>
              </p:cNvPr>
              <p:cNvSpPr/>
              <p:nvPr/>
            </p:nvSpPr>
            <p:spPr>
              <a:xfrm>
                <a:off x="6510453" y="4794566"/>
                <a:ext cx="87931" cy="87931"/>
              </a:xfrm>
              <a:custGeom>
                <a:avLst/>
                <a:gdLst>
                  <a:gd name="connsiteX0" fmla="*/ 198491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1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1" y="99246"/>
                    </a:moveTo>
                    <a:cubicBezTo>
                      <a:pt x="198491" y="154058"/>
                      <a:pt x="154057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7" y="0"/>
                      <a:pt x="198491" y="44434"/>
                      <a:pt x="198491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 122">
                <a:extLst>
                  <a:ext uri="{FF2B5EF4-FFF2-40B4-BE49-F238E27FC236}">
                    <a16:creationId xmlns:a16="http://schemas.microsoft.com/office/drawing/2014/main" id="{831F8E53-82B4-A804-C2FE-DD3A8EF2E581}"/>
                  </a:ext>
                </a:extLst>
              </p:cNvPr>
              <p:cNvSpPr/>
              <p:nvPr/>
            </p:nvSpPr>
            <p:spPr>
              <a:xfrm>
                <a:off x="6687758" y="479456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 123">
                <a:extLst>
                  <a:ext uri="{FF2B5EF4-FFF2-40B4-BE49-F238E27FC236}">
                    <a16:creationId xmlns:a16="http://schemas.microsoft.com/office/drawing/2014/main" id="{6E40C8FE-1E62-6D37-0E81-A29055400CD4}"/>
                  </a:ext>
                </a:extLst>
              </p:cNvPr>
              <p:cNvSpPr/>
              <p:nvPr/>
            </p:nvSpPr>
            <p:spPr>
              <a:xfrm>
                <a:off x="6865021" y="479456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7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7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 124">
                <a:extLst>
                  <a:ext uri="{FF2B5EF4-FFF2-40B4-BE49-F238E27FC236}">
                    <a16:creationId xmlns:a16="http://schemas.microsoft.com/office/drawing/2014/main" id="{43EEE023-4483-1062-D73C-2B3770CF32E4}"/>
                  </a:ext>
                </a:extLst>
              </p:cNvPr>
              <p:cNvSpPr/>
              <p:nvPr/>
            </p:nvSpPr>
            <p:spPr>
              <a:xfrm>
                <a:off x="6795490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 125">
                <a:extLst>
                  <a:ext uri="{FF2B5EF4-FFF2-40B4-BE49-F238E27FC236}">
                    <a16:creationId xmlns:a16="http://schemas.microsoft.com/office/drawing/2014/main" id="{75F3C89D-B079-797A-6844-4EB311E71580}"/>
                  </a:ext>
                </a:extLst>
              </p:cNvPr>
              <p:cNvSpPr/>
              <p:nvPr/>
            </p:nvSpPr>
            <p:spPr>
              <a:xfrm>
                <a:off x="5909051" y="4627676"/>
                <a:ext cx="87931" cy="87931"/>
              </a:xfrm>
              <a:custGeom>
                <a:avLst/>
                <a:gdLst>
                  <a:gd name="connsiteX0" fmla="*/ 198492 w 198491"/>
                  <a:gd name="connsiteY0" fmla="*/ 99246 h 198491"/>
                  <a:gd name="connsiteX1" fmla="*/ 99246 w 198491"/>
                  <a:gd name="connsiteY1" fmla="*/ 198492 h 198491"/>
                  <a:gd name="connsiteX2" fmla="*/ 0 w 198491"/>
                  <a:gd name="connsiteY2" fmla="*/ 99246 h 198491"/>
                  <a:gd name="connsiteX3" fmla="*/ 99246 w 198491"/>
                  <a:gd name="connsiteY3" fmla="*/ 0 h 198491"/>
                  <a:gd name="connsiteX4" fmla="*/ 198492 w 198491"/>
                  <a:gd name="connsiteY4" fmla="*/ 99246 h 19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91" h="198491">
                    <a:moveTo>
                      <a:pt x="198492" y="99246"/>
                    </a:moveTo>
                    <a:cubicBezTo>
                      <a:pt x="198492" y="154058"/>
                      <a:pt x="154058" y="198492"/>
                      <a:pt x="99246" y="198492"/>
                    </a:cubicBezTo>
                    <a:cubicBezTo>
                      <a:pt x="44434" y="198492"/>
                      <a:pt x="0" y="154058"/>
                      <a:pt x="0" y="99246"/>
                    </a:cubicBezTo>
                    <a:cubicBezTo>
                      <a:pt x="0" y="44434"/>
                      <a:pt x="44434" y="0"/>
                      <a:pt x="99246" y="0"/>
                    </a:cubicBezTo>
                    <a:cubicBezTo>
                      <a:pt x="154058" y="0"/>
                      <a:pt x="198492" y="44434"/>
                      <a:pt x="198492" y="9924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 126">
                <a:extLst>
                  <a:ext uri="{FF2B5EF4-FFF2-40B4-BE49-F238E27FC236}">
                    <a16:creationId xmlns:a16="http://schemas.microsoft.com/office/drawing/2014/main" id="{D7328676-CF6F-7865-5EBE-58D011795982}"/>
                  </a:ext>
                </a:extLst>
              </p:cNvPr>
              <p:cNvSpPr/>
              <p:nvPr/>
            </p:nvSpPr>
            <p:spPr>
              <a:xfrm>
                <a:off x="5649743" y="4197610"/>
                <a:ext cx="173805" cy="48206"/>
              </a:xfrm>
              <a:custGeom>
                <a:avLst/>
                <a:gdLst>
                  <a:gd name="connsiteX0" fmla="*/ 368827 w 392337"/>
                  <a:gd name="connsiteY0" fmla="*/ 0 h 108817"/>
                  <a:gd name="connsiteX1" fmla="*/ 0 w 392337"/>
                  <a:gd name="connsiteY1" fmla="*/ 0 h 108817"/>
                  <a:gd name="connsiteX2" fmla="*/ 0 w 392337"/>
                  <a:gd name="connsiteY2" fmla="*/ 108817 h 108817"/>
                  <a:gd name="connsiteX3" fmla="*/ 392337 w 392337"/>
                  <a:gd name="connsiteY3" fmla="*/ 108817 h 108817"/>
                  <a:gd name="connsiteX4" fmla="*/ 368827 w 392337"/>
                  <a:gd name="connsiteY4" fmla="*/ 0 h 108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337" h="108817">
                    <a:moveTo>
                      <a:pt x="368827" y="0"/>
                    </a:moveTo>
                    <a:lnTo>
                      <a:pt x="0" y="0"/>
                    </a:lnTo>
                    <a:lnTo>
                      <a:pt x="0" y="108817"/>
                    </a:lnTo>
                    <a:lnTo>
                      <a:pt x="392337" y="108817"/>
                    </a:lnTo>
                    <a:cubicBezTo>
                      <a:pt x="392337" y="108817"/>
                      <a:pt x="366410" y="2323"/>
                      <a:pt x="368827" y="0"/>
                    </a:cubicBezTo>
                    <a:close/>
                  </a:path>
                </a:pathLst>
              </a:custGeom>
              <a:solidFill>
                <a:srgbClr val="E2877D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 351">
                <a:extLst>
                  <a:ext uri="{FF2B5EF4-FFF2-40B4-BE49-F238E27FC236}">
                    <a16:creationId xmlns:a16="http://schemas.microsoft.com/office/drawing/2014/main" id="{3BD1557C-C498-B9F8-20AF-54FD8BF42D11}"/>
                  </a:ext>
                </a:extLst>
              </p:cNvPr>
              <p:cNvSpPr/>
              <p:nvPr/>
            </p:nvSpPr>
            <p:spPr>
              <a:xfrm>
                <a:off x="7439994" y="3192981"/>
                <a:ext cx="165263" cy="351068"/>
              </a:xfrm>
              <a:custGeom>
                <a:avLst/>
                <a:gdLst>
                  <a:gd name="connsiteX0" fmla="*/ 290396 w 373056"/>
                  <a:gd name="connsiteY0" fmla="*/ 792480 h 792479"/>
                  <a:gd name="connsiteX1" fmla="*/ 368455 w 373056"/>
                  <a:gd name="connsiteY1" fmla="*/ 540184 h 792479"/>
                  <a:gd name="connsiteX2" fmla="*/ 322828 w 373056"/>
                  <a:gd name="connsiteY2" fmla="*/ 421609 h 792479"/>
                  <a:gd name="connsiteX3" fmla="*/ 169591 w 373056"/>
                  <a:gd name="connsiteY3" fmla="*/ 330634 h 792479"/>
                  <a:gd name="connsiteX4" fmla="*/ 138833 w 373056"/>
                  <a:gd name="connsiteY4" fmla="*/ 281011 h 792479"/>
                  <a:gd name="connsiteX5" fmla="*/ 121177 w 373056"/>
                  <a:gd name="connsiteY5" fmla="*/ 45999 h 792479"/>
                  <a:gd name="connsiteX6" fmla="*/ 71554 w 373056"/>
                  <a:gd name="connsiteY6" fmla="*/ 0 h 792479"/>
                  <a:gd name="connsiteX7" fmla="*/ 71554 w 373056"/>
                  <a:gd name="connsiteY7" fmla="*/ 0 h 792479"/>
                  <a:gd name="connsiteX8" fmla="*/ 21838 w 373056"/>
                  <a:gd name="connsiteY8" fmla="*/ 47950 h 792479"/>
                  <a:gd name="connsiteX9" fmla="*/ 0 w 373056"/>
                  <a:gd name="connsiteY9" fmla="*/ 666936 h 792479"/>
                  <a:gd name="connsiteX10" fmla="*/ 290396 w 373056"/>
                  <a:gd name="connsiteY10" fmla="*/ 792480 h 7924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3056" h="792479">
                    <a:moveTo>
                      <a:pt x="290396" y="792480"/>
                    </a:moveTo>
                    <a:lnTo>
                      <a:pt x="368455" y="540184"/>
                    </a:lnTo>
                    <a:cubicBezTo>
                      <a:pt x="382487" y="494835"/>
                      <a:pt x="363623" y="445863"/>
                      <a:pt x="322828" y="421609"/>
                    </a:cubicBezTo>
                    <a:lnTo>
                      <a:pt x="169591" y="330634"/>
                    </a:lnTo>
                    <a:cubicBezTo>
                      <a:pt x="151843" y="320133"/>
                      <a:pt x="140320" y="301548"/>
                      <a:pt x="138833" y="281011"/>
                    </a:cubicBezTo>
                    <a:lnTo>
                      <a:pt x="121177" y="45999"/>
                    </a:lnTo>
                    <a:cubicBezTo>
                      <a:pt x="119225" y="20072"/>
                      <a:pt x="97573" y="0"/>
                      <a:pt x="71554" y="0"/>
                    </a:cubicBezTo>
                    <a:lnTo>
                      <a:pt x="71554" y="0"/>
                    </a:lnTo>
                    <a:cubicBezTo>
                      <a:pt x="44791" y="0"/>
                      <a:pt x="22767" y="21187"/>
                      <a:pt x="21838" y="47950"/>
                    </a:cubicBezTo>
                    <a:lnTo>
                      <a:pt x="0" y="666936"/>
                    </a:lnTo>
                    <a:lnTo>
                      <a:pt x="290396" y="792480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 352">
                <a:extLst>
                  <a:ext uri="{FF2B5EF4-FFF2-40B4-BE49-F238E27FC236}">
                    <a16:creationId xmlns:a16="http://schemas.microsoft.com/office/drawing/2014/main" id="{E0169BD1-D4B7-9AFD-4552-707353241742}"/>
                  </a:ext>
                </a:extLst>
              </p:cNvPr>
              <p:cNvSpPr/>
              <p:nvPr/>
            </p:nvSpPr>
            <p:spPr>
              <a:xfrm>
                <a:off x="7380880" y="3262512"/>
                <a:ext cx="83403" cy="225922"/>
              </a:xfrm>
              <a:custGeom>
                <a:avLst/>
                <a:gdLst>
                  <a:gd name="connsiteX0" fmla="*/ 133443 w 188269"/>
                  <a:gd name="connsiteY0" fmla="*/ 509982 h 509982"/>
                  <a:gd name="connsiteX1" fmla="*/ 12266 w 188269"/>
                  <a:gd name="connsiteY1" fmla="*/ 281940 h 509982"/>
                  <a:gd name="connsiteX2" fmla="*/ 0 w 188269"/>
                  <a:gd name="connsiteY2" fmla="*/ 232782 h 509982"/>
                  <a:gd name="connsiteX3" fmla="*/ 0 w 188269"/>
                  <a:gd name="connsiteY3" fmla="*/ 52689 h 509982"/>
                  <a:gd name="connsiteX4" fmla="*/ 52689 w 188269"/>
                  <a:gd name="connsiteY4" fmla="*/ 0 h 509982"/>
                  <a:gd name="connsiteX5" fmla="*/ 52689 w 188269"/>
                  <a:gd name="connsiteY5" fmla="*/ 0 h 509982"/>
                  <a:gd name="connsiteX6" fmla="*/ 63841 w 188269"/>
                  <a:gd name="connsiteY6" fmla="*/ 10036 h 509982"/>
                  <a:gd name="connsiteX7" fmla="*/ 86236 w 188269"/>
                  <a:gd name="connsiteY7" fmla="*/ 211873 h 509982"/>
                  <a:gd name="connsiteX8" fmla="*/ 188270 w 188269"/>
                  <a:gd name="connsiteY8" fmla="*/ 329611 h 509982"/>
                  <a:gd name="connsiteX9" fmla="*/ 133443 w 188269"/>
                  <a:gd name="connsiteY9" fmla="*/ 509982 h 509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8269" h="509982">
                    <a:moveTo>
                      <a:pt x="133443" y="509982"/>
                    </a:moveTo>
                    <a:lnTo>
                      <a:pt x="12266" y="281940"/>
                    </a:lnTo>
                    <a:cubicBezTo>
                      <a:pt x="4182" y="266793"/>
                      <a:pt x="0" y="249880"/>
                      <a:pt x="0" y="232782"/>
                    </a:cubicBezTo>
                    <a:lnTo>
                      <a:pt x="0" y="52689"/>
                    </a:lnTo>
                    <a:cubicBezTo>
                      <a:pt x="0" y="23603"/>
                      <a:pt x="23603" y="0"/>
                      <a:pt x="52689" y="0"/>
                    </a:cubicBezTo>
                    <a:lnTo>
                      <a:pt x="52689" y="0"/>
                    </a:lnTo>
                    <a:cubicBezTo>
                      <a:pt x="58451" y="0"/>
                      <a:pt x="63190" y="4275"/>
                      <a:pt x="63841" y="10036"/>
                    </a:cubicBezTo>
                    <a:lnTo>
                      <a:pt x="86236" y="211873"/>
                    </a:lnTo>
                    <a:lnTo>
                      <a:pt x="188270" y="329611"/>
                    </a:lnTo>
                    <a:lnTo>
                      <a:pt x="133443" y="509982"/>
                    </a:lnTo>
                    <a:close/>
                  </a:path>
                </a:pathLst>
              </a:custGeom>
              <a:solidFill>
                <a:srgbClr val="F19F9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 353">
                <a:extLst>
                  <a:ext uri="{FF2B5EF4-FFF2-40B4-BE49-F238E27FC236}">
                    <a16:creationId xmlns:a16="http://schemas.microsoft.com/office/drawing/2014/main" id="{8DC7B7D2-7F93-4469-EB7C-7CA1B4F0B48D}"/>
                  </a:ext>
                </a:extLst>
              </p:cNvPr>
              <p:cNvSpPr/>
              <p:nvPr/>
            </p:nvSpPr>
            <p:spPr>
              <a:xfrm>
                <a:off x="7513024" y="3022634"/>
                <a:ext cx="191178" cy="191178"/>
              </a:xfrm>
              <a:custGeom>
                <a:avLst/>
                <a:gdLst>
                  <a:gd name="connsiteX0" fmla="*/ 431552 w 431552"/>
                  <a:gd name="connsiteY0" fmla="*/ 215776 h 431552"/>
                  <a:gd name="connsiteX1" fmla="*/ 215776 w 431552"/>
                  <a:gd name="connsiteY1" fmla="*/ 431552 h 431552"/>
                  <a:gd name="connsiteX2" fmla="*/ 0 w 431552"/>
                  <a:gd name="connsiteY2" fmla="*/ 215776 h 431552"/>
                  <a:gd name="connsiteX3" fmla="*/ 215776 w 431552"/>
                  <a:gd name="connsiteY3" fmla="*/ 0 h 431552"/>
                  <a:gd name="connsiteX4" fmla="*/ 431552 w 431552"/>
                  <a:gd name="connsiteY4" fmla="*/ 215776 h 431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552" h="431552">
                    <a:moveTo>
                      <a:pt x="431552" y="215776"/>
                    </a:moveTo>
                    <a:cubicBezTo>
                      <a:pt x="431552" y="334946"/>
                      <a:pt x="334946" y="431552"/>
                      <a:pt x="215776" y="431552"/>
                    </a:cubicBezTo>
                    <a:cubicBezTo>
                      <a:pt x="96606" y="431552"/>
                      <a:pt x="0" y="334946"/>
                      <a:pt x="0" y="215776"/>
                    </a:cubicBezTo>
                    <a:cubicBezTo>
                      <a:pt x="0" y="96606"/>
                      <a:pt x="96606" y="0"/>
                      <a:pt x="215776" y="0"/>
                    </a:cubicBezTo>
                    <a:cubicBezTo>
                      <a:pt x="334946" y="0"/>
                      <a:pt x="431552" y="96606"/>
                      <a:pt x="431552" y="21577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 354">
                <a:extLst>
                  <a:ext uri="{FF2B5EF4-FFF2-40B4-BE49-F238E27FC236}">
                    <a16:creationId xmlns:a16="http://schemas.microsoft.com/office/drawing/2014/main" id="{8844C9B6-E921-7369-F38F-4A6B54EA7282}"/>
                  </a:ext>
                </a:extLst>
              </p:cNvPr>
              <p:cNvSpPr/>
              <p:nvPr/>
            </p:nvSpPr>
            <p:spPr>
              <a:xfrm>
                <a:off x="6734317" y="3050462"/>
                <a:ext cx="681347" cy="48659"/>
              </a:xfrm>
              <a:custGeom>
                <a:avLst/>
                <a:gdLst>
                  <a:gd name="connsiteX0" fmla="*/ 1483112 w 1538031"/>
                  <a:gd name="connsiteY0" fmla="*/ 109840 h 109839"/>
                  <a:gd name="connsiteX1" fmla="*/ 54920 w 1538031"/>
                  <a:gd name="connsiteY1" fmla="*/ 109840 h 109839"/>
                  <a:gd name="connsiteX2" fmla="*/ 0 w 1538031"/>
                  <a:gd name="connsiteY2" fmla="*/ 54920 h 109839"/>
                  <a:gd name="connsiteX3" fmla="*/ 0 w 1538031"/>
                  <a:gd name="connsiteY3" fmla="*/ 54920 h 109839"/>
                  <a:gd name="connsiteX4" fmla="*/ 54920 w 1538031"/>
                  <a:gd name="connsiteY4" fmla="*/ 0 h 109839"/>
                  <a:gd name="connsiteX5" fmla="*/ 1483112 w 1538031"/>
                  <a:gd name="connsiteY5" fmla="*/ 0 h 109839"/>
                  <a:gd name="connsiteX6" fmla="*/ 1538032 w 1538031"/>
                  <a:gd name="connsiteY6" fmla="*/ 54920 h 109839"/>
                  <a:gd name="connsiteX7" fmla="*/ 1538032 w 1538031"/>
                  <a:gd name="connsiteY7" fmla="*/ 54920 h 109839"/>
                  <a:gd name="connsiteX8" fmla="*/ 1483112 w 1538031"/>
                  <a:gd name="connsiteY8" fmla="*/ 109840 h 10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38031" h="109839">
                    <a:moveTo>
                      <a:pt x="1483112" y="109840"/>
                    </a:moveTo>
                    <a:lnTo>
                      <a:pt x="54920" y="109840"/>
                    </a:lnTo>
                    <a:cubicBezTo>
                      <a:pt x="24626" y="109840"/>
                      <a:pt x="0" y="85214"/>
                      <a:pt x="0" y="54920"/>
                    </a:cubicBezTo>
                    <a:lnTo>
                      <a:pt x="0" y="54920"/>
                    </a:lnTo>
                    <a:cubicBezTo>
                      <a:pt x="0" y="24626"/>
                      <a:pt x="24626" y="0"/>
                      <a:pt x="54920" y="0"/>
                    </a:cubicBezTo>
                    <a:lnTo>
                      <a:pt x="1483112" y="0"/>
                    </a:lnTo>
                    <a:cubicBezTo>
                      <a:pt x="1513406" y="0"/>
                      <a:pt x="1538032" y="24626"/>
                      <a:pt x="1538032" y="54920"/>
                    </a:cubicBezTo>
                    <a:lnTo>
                      <a:pt x="1538032" y="54920"/>
                    </a:lnTo>
                    <a:cubicBezTo>
                      <a:pt x="1538032" y="85214"/>
                      <a:pt x="1513406" y="109840"/>
                      <a:pt x="1483112" y="1098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 355">
                <a:extLst>
                  <a:ext uri="{FF2B5EF4-FFF2-40B4-BE49-F238E27FC236}">
                    <a16:creationId xmlns:a16="http://schemas.microsoft.com/office/drawing/2014/main" id="{5F469C8F-2BF9-58AA-FAA8-DD9AECDD1B08}"/>
                  </a:ext>
                </a:extLst>
              </p:cNvPr>
              <p:cNvSpPr/>
              <p:nvPr/>
            </p:nvSpPr>
            <p:spPr>
              <a:xfrm>
                <a:off x="6734317" y="3130408"/>
                <a:ext cx="344152" cy="48659"/>
              </a:xfrm>
              <a:custGeom>
                <a:avLst/>
                <a:gdLst>
                  <a:gd name="connsiteX0" fmla="*/ 721949 w 776868"/>
                  <a:gd name="connsiteY0" fmla="*/ 109840 h 109839"/>
                  <a:gd name="connsiteX1" fmla="*/ 54920 w 776868"/>
                  <a:gd name="connsiteY1" fmla="*/ 109840 h 109839"/>
                  <a:gd name="connsiteX2" fmla="*/ 0 w 776868"/>
                  <a:gd name="connsiteY2" fmla="*/ 54920 h 109839"/>
                  <a:gd name="connsiteX3" fmla="*/ 0 w 776868"/>
                  <a:gd name="connsiteY3" fmla="*/ 54920 h 109839"/>
                  <a:gd name="connsiteX4" fmla="*/ 54920 w 776868"/>
                  <a:gd name="connsiteY4" fmla="*/ 0 h 109839"/>
                  <a:gd name="connsiteX5" fmla="*/ 721949 w 776868"/>
                  <a:gd name="connsiteY5" fmla="*/ 0 h 109839"/>
                  <a:gd name="connsiteX6" fmla="*/ 776868 w 776868"/>
                  <a:gd name="connsiteY6" fmla="*/ 54920 h 109839"/>
                  <a:gd name="connsiteX7" fmla="*/ 776868 w 776868"/>
                  <a:gd name="connsiteY7" fmla="*/ 54920 h 109839"/>
                  <a:gd name="connsiteX8" fmla="*/ 721949 w 776868"/>
                  <a:gd name="connsiteY8" fmla="*/ 109840 h 109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76868" h="109839">
                    <a:moveTo>
                      <a:pt x="721949" y="109840"/>
                    </a:moveTo>
                    <a:lnTo>
                      <a:pt x="54920" y="109840"/>
                    </a:lnTo>
                    <a:cubicBezTo>
                      <a:pt x="24626" y="109840"/>
                      <a:pt x="0" y="85214"/>
                      <a:pt x="0" y="54920"/>
                    </a:cubicBezTo>
                    <a:lnTo>
                      <a:pt x="0" y="54920"/>
                    </a:lnTo>
                    <a:cubicBezTo>
                      <a:pt x="0" y="24626"/>
                      <a:pt x="24626" y="0"/>
                      <a:pt x="54920" y="0"/>
                    </a:cubicBezTo>
                    <a:lnTo>
                      <a:pt x="721949" y="0"/>
                    </a:lnTo>
                    <a:cubicBezTo>
                      <a:pt x="752243" y="0"/>
                      <a:pt x="776868" y="24626"/>
                      <a:pt x="776868" y="54920"/>
                    </a:cubicBezTo>
                    <a:lnTo>
                      <a:pt x="776868" y="54920"/>
                    </a:lnTo>
                    <a:cubicBezTo>
                      <a:pt x="776868" y="85214"/>
                      <a:pt x="752243" y="109840"/>
                      <a:pt x="721949" y="1098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 357">
                <a:extLst>
                  <a:ext uri="{FF2B5EF4-FFF2-40B4-BE49-F238E27FC236}">
                    <a16:creationId xmlns:a16="http://schemas.microsoft.com/office/drawing/2014/main" id="{56804507-57B7-91E9-5B54-C17D4E2C1B6E}"/>
                  </a:ext>
                </a:extLst>
              </p:cNvPr>
              <p:cNvSpPr/>
              <p:nvPr/>
            </p:nvSpPr>
            <p:spPr>
              <a:xfrm rot="10194562">
                <a:off x="4886679" y="3057509"/>
                <a:ext cx="177792" cy="177792"/>
              </a:xfrm>
              <a:custGeom>
                <a:avLst/>
                <a:gdLst>
                  <a:gd name="connsiteX0" fmla="*/ 0 w 401337"/>
                  <a:gd name="connsiteY0" fmla="*/ 0 h 401337"/>
                  <a:gd name="connsiteX1" fmla="*/ 401338 w 401337"/>
                  <a:gd name="connsiteY1" fmla="*/ 0 h 401337"/>
                  <a:gd name="connsiteX2" fmla="*/ 401338 w 401337"/>
                  <a:gd name="connsiteY2" fmla="*/ 401338 h 401337"/>
                  <a:gd name="connsiteX3" fmla="*/ 0 w 401337"/>
                  <a:gd name="connsiteY3" fmla="*/ 401338 h 401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1337" h="401337">
                    <a:moveTo>
                      <a:pt x="0" y="0"/>
                    </a:moveTo>
                    <a:lnTo>
                      <a:pt x="401338" y="0"/>
                    </a:lnTo>
                    <a:lnTo>
                      <a:pt x="401338" y="401338"/>
                    </a:lnTo>
                    <a:lnTo>
                      <a:pt x="0" y="401338"/>
                    </a:lnTo>
                    <a:close/>
                  </a:path>
                </a:pathLst>
              </a:custGeom>
              <a:solidFill>
                <a:srgbClr val="58A65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 363">
                <a:extLst>
                  <a:ext uri="{FF2B5EF4-FFF2-40B4-BE49-F238E27FC236}">
                    <a16:creationId xmlns:a16="http://schemas.microsoft.com/office/drawing/2014/main" id="{85C2E2CB-C920-CC41-228D-8A9A67E28D5A}"/>
                  </a:ext>
                </a:extLst>
              </p:cNvPr>
              <p:cNvSpPr/>
              <p:nvPr/>
            </p:nvSpPr>
            <p:spPr>
              <a:xfrm rot="12894536">
                <a:off x="4345408" y="3667812"/>
                <a:ext cx="101068" cy="101068"/>
              </a:xfrm>
              <a:custGeom>
                <a:avLst/>
                <a:gdLst>
                  <a:gd name="connsiteX0" fmla="*/ 0 w 228145"/>
                  <a:gd name="connsiteY0" fmla="*/ 0 h 228145"/>
                  <a:gd name="connsiteX1" fmla="*/ 228146 w 228145"/>
                  <a:gd name="connsiteY1" fmla="*/ 0 h 228145"/>
                  <a:gd name="connsiteX2" fmla="*/ 228146 w 228145"/>
                  <a:gd name="connsiteY2" fmla="*/ 228146 h 228145"/>
                  <a:gd name="connsiteX3" fmla="*/ 0 w 228145"/>
                  <a:gd name="connsiteY3" fmla="*/ 228146 h 2281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8145" h="228145">
                    <a:moveTo>
                      <a:pt x="0" y="0"/>
                    </a:moveTo>
                    <a:lnTo>
                      <a:pt x="228146" y="0"/>
                    </a:lnTo>
                    <a:lnTo>
                      <a:pt x="228146" y="228146"/>
                    </a:lnTo>
                    <a:lnTo>
                      <a:pt x="0" y="228146"/>
                    </a:lnTo>
                    <a:close/>
                  </a:path>
                </a:pathLst>
              </a:custGeom>
              <a:solidFill>
                <a:srgbClr val="EA4234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 364">
                <a:extLst>
                  <a:ext uri="{FF2B5EF4-FFF2-40B4-BE49-F238E27FC236}">
                    <a16:creationId xmlns:a16="http://schemas.microsoft.com/office/drawing/2014/main" id="{54C9A8FB-A47B-96CC-7EFD-35EA5031D139}"/>
                  </a:ext>
                </a:extLst>
              </p:cNvPr>
              <p:cNvSpPr/>
              <p:nvPr/>
            </p:nvSpPr>
            <p:spPr>
              <a:xfrm>
                <a:off x="4413800" y="3249626"/>
                <a:ext cx="126175" cy="132103"/>
              </a:xfrm>
              <a:custGeom>
                <a:avLst/>
                <a:gdLst>
                  <a:gd name="connsiteX0" fmla="*/ 0 w 284820"/>
                  <a:gd name="connsiteY0" fmla="*/ 195053 h 298202"/>
                  <a:gd name="connsiteX1" fmla="*/ 284821 w 284820"/>
                  <a:gd name="connsiteY1" fmla="*/ 298202 h 298202"/>
                  <a:gd name="connsiteX2" fmla="*/ 231759 w 284820"/>
                  <a:gd name="connsiteY2" fmla="*/ 0 h 298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20" h="298202">
                    <a:moveTo>
                      <a:pt x="0" y="195053"/>
                    </a:moveTo>
                    <a:lnTo>
                      <a:pt x="284821" y="298202"/>
                    </a:lnTo>
                    <a:lnTo>
                      <a:pt x="231759" y="0"/>
                    </a:lnTo>
                    <a:close/>
                  </a:path>
                </a:pathLst>
              </a:custGeom>
              <a:solidFill>
                <a:srgbClr val="FFCE00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 365">
                <a:extLst>
                  <a:ext uri="{FF2B5EF4-FFF2-40B4-BE49-F238E27FC236}">
                    <a16:creationId xmlns:a16="http://schemas.microsoft.com/office/drawing/2014/main" id="{C2595522-06E4-B6F0-818B-E5AB1417E572}"/>
                  </a:ext>
                </a:extLst>
              </p:cNvPr>
              <p:cNvSpPr/>
              <p:nvPr/>
            </p:nvSpPr>
            <p:spPr>
              <a:xfrm rot="1521948">
                <a:off x="5512629" y="5593635"/>
                <a:ext cx="139556" cy="25646"/>
              </a:xfrm>
              <a:custGeom>
                <a:avLst/>
                <a:gdLst>
                  <a:gd name="connsiteX0" fmla="*/ 0 w 315025"/>
                  <a:gd name="connsiteY0" fmla="*/ 0 h 57893"/>
                  <a:gd name="connsiteX1" fmla="*/ 315025 w 315025"/>
                  <a:gd name="connsiteY1" fmla="*/ 0 h 57893"/>
                  <a:gd name="connsiteX2" fmla="*/ 315025 w 315025"/>
                  <a:gd name="connsiteY2" fmla="*/ 57894 h 57893"/>
                  <a:gd name="connsiteX3" fmla="*/ 0 w 315025"/>
                  <a:gd name="connsiteY3" fmla="*/ 57894 h 5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025" h="57893">
                    <a:moveTo>
                      <a:pt x="0" y="0"/>
                    </a:moveTo>
                    <a:lnTo>
                      <a:pt x="315025" y="0"/>
                    </a:lnTo>
                    <a:lnTo>
                      <a:pt x="315025" y="57894"/>
                    </a:lnTo>
                    <a:lnTo>
                      <a:pt x="0" y="57894"/>
                    </a:ln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 366">
                <a:extLst>
                  <a:ext uri="{FF2B5EF4-FFF2-40B4-BE49-F238E27FC236}">
                    <a16:creationId xmlns:a16="http://schemas.microsoft.com/office/drawing/2014/main" id="{26091617-667D-4C4D-1860-77A7D109C48E}"/>
                  </a:ext>
                </a:extLst>
              </p:cNvPr>
              <p:cNvSpPr/>
              <p:nvPr/>
            </p:nvSpPr>
            <p:spPr>
              <a:xfrm rot="20588925">
                <a:off x="6541884" y="5765513"/>
                <a:ext cx="139560" cy="25648"/>
              </a:xfrm>
              <a:custGeom>
                <a:avLst/>
                <a:gdLst>
                  <a:gd name="connsiteX0" fmla="*/ 0 w 315034"/>
                  <a:gd name="connsiteY0" fmla="*/ 0 h 57895"/>
                  <a:gd name="connsiteX1" fmla="*/ 315035 w 315034"/>
                  <a:gd name="connsiteY1" fmla="*/ 0 h 57895"/>
                  <a:gd name="connsiteX2" fmla="*/ 315035 w 315034"/>
                  <a:gd name="connsiteY2" fmla="*/ 57896 h 57895"/>
                  <a:gd name="connsiteX3" fmla="*/ 0 w 315034"/>
                  <a:gd name="connsiteY3" fmla="*/ 57896 h 57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5034" h="57895">
                    <a:moveTo>
                      <a:pt x="0" y="0"/>
                    </a:moveTo>
                    <a:lnTo>
                      <a:pt x="315035" y="0"/>
                    </a:lnTo>
                    <a:lnTo>
                      <a:pt x="315035" y="57896"/>
                    </a:lnTo>
                    <a:lnTo>
                      <a:pt x="0" y="57896"/>
                    </a:lnTo>
                    <a:close/>
                  </a:path>
                </a:pathLst>
              </a:custGeom>
              <a:solidFill>
                <a:srgbClr val="FFFFFF"/>
              </a:solidFill>
              <a:ln w="92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sp>
          <p:nvSpPr>
            <p:cNvPr id="132" name="Title">
              <a:extLst>
                <a:ext uri="{FF2B5EF4-FFF2-40B4-BE49-F238E27FC236}">
                  <a16:creationId xmlns:a16="http://schemas.microsoft.com/office/drawing/2014/main" id="{B94B4EB0-8AB6-7E4F-BCF1-D57EAA8C4383}"/>
                </a:ext>
              </a:extLst>
            </p:cNvPr>
            <p:cNvSpPr txBox="1"/>
            <p:nvPr/>
          </p:nvSpPr>
          <p:spPr>
            <a:xfrm>
              <a:off x="4341408" y="1130300"/>
              <a:ext cx="3496484" cy="13652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>
                <a:defRPr sz="3200" spc="300">
                  <a:gradFill>
                    <a:gsLst>
                      <a:gs pos="0">
                        <a:schemeClr val="bg1"/>
                      </a:gs>
                      <a:gs pos="100000">
                        <a:schemeClr val="accent4"/>
                      </a:gs>
                    </a:gsLst>
                    <a:lin ang="2700000" scaled="0"/>
                  </a:gradFill>
                  <a:latin typeface="+mj-ea"/>
                  <a:ea typeface="+mj-ea"/>
                </a:defRPr>
              </a:lvl1pPr>
            </a:lstStyle>
            <a:p>
              <a:pPr marL="0" marR="0" lvl="0" indent="0" algn="ctr" defTabSz="914400" rtl="0" eaLnBrk="1" fontAlgn="auto" latinLnBrk="0" hangingPunct="1"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j-lt"/>
                  <a:ea typeface="+mn-ea"/>
                  <a:cs typeface="阿里巴巴普惠体 2.0 35 Thin" panose="00020600040101010101" pitchFamily="18" charset="-122"/>
                </a:rPr>
                <a:t>作为数据传输的中枢节点，负责接收发布端的数据并转发给订阅端</a:t>
              </a:r>
              <a:endParaRPr lang="en-US" dirty="0"/>
            </a:p>
          </p:txBody>
        </p:sp>
        <p:grpSp>
          <p:nvGrpSpPr>
            <p:cNvPr id="10" name="组合 1">
              <a:extLst>
                <a:ext uri="{FF2B5EF4-FFF2-40B4-BE49-F238E27FC236}">
                  <a16:creationId xmlns:a16="http://schemas.microsoft.com/office/drawing/2014/main" id="{CEC35FFC-EF46-D64D-6414-590E9A54F8B1}"/>
                </a:ext>
              </a:extLst>
            </p:cNvPr>
            <p:cNvGrpSpPr/>
            <p:nvPr/>
          </p:nvGrpSpPr>
          <p:grpSpPr>
            <a:xfrm>
              <a:off x="660401" y="1130300"/>
              <a:ext cx="3653072" cy="1125235"/>
              <a:chOff x="660401" y="1130300"/>
              <a:chExt cx="3653072" cy="1125235"/>
            </a:xfrm>
          </p:grpSpPr>
          <p:sp>
            <p:nvSpPr>
              <p:cNvPr id="25" name="ComponentBackground1">
                <a:extLst>
                  <a:ext uri="{FF2B5EF4-FFF2-40B4-BE49-F238E27FC236}">
                    <a16:creationId xmlns:a16="http://schemas.microsoft.com/office/drawing/2014/main" id="{2F5782A9-FCD2-09F7-9521-E543BD6087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1" y="1130300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1">
                <a:extLst>
                  <a:ext uri="{FF2B5EF4-FFF2-40B4-BE49-F238E27FC236}">
                    <a16:creationId xmlns:a16="http://schemas.microsoft.com/office/drawing/2014/main" id="{2EEBBD0D-4485-4A53-DD50-25D84ABF370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1721355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发布订阅消息传输协议</a:t>
                </a:r>
                <a:endParaRPr lang="en-US" dirty="0"/>
              </a:p>
            </p:txBody>
          </p:sp>
          <p:sp>
            <p:nvSpPr>
              <p:cNvPr id="134" name="Bullet1">
                <a:extLst>
                  <a:ext uri="{FF2B5EF4-FFF2-40B4-BE49-F238E27FC236}">
                    <a16:creationId xmlns:a16="http://schemas.microsoft.com/office/drawing/2014/main" id="{AC948AAE-23E4-39FE-32B4-76A7610432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1243605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MQTT代理概述</a:t>
                </a:r>
                <a:endParaRPr lang="en-US" dirty="0"/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E3EE63-0D36-5791-BAC7-790FDFAEB2C3}"/>
                </a:ext>
              </a:extLst>
            </p:cNvPr>
            <p:cNvGrpSpPr/>
            <p:nvPr/>
          </p:nvGrpSpPr>
          <p:grpSpPr>
            <a:xfrm>
              <a:off x="660401" y="2423155"/>
              <a:ext cx="3653072" cy="1125235"/>
              <a:chOff x="660401" y="2423155"/>
              <a:chExt cx="3653072" cy="1125235"/>
            </a:xfrm>
          </p:grpSpPr>
          <p:sp>
            <p:nvSpPr>
              <p:cNvPr id="138" name="ComponentBackground2">
                <a:extLst>
                  <a:ext uri="{FF2B5EF4-FFF2-40B4-BE49-F238E27FC236}">
                    <a16:creationId xmlns:a16="http://schemas.microsoft.com/office/drawing/2014/main" id="{E8A691B1-5B7C-23DD-6A4A-0E3CCC3E6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1" y="2423155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2">
                <a:extLst>
                  <a:ext uri="{FF2B5EF4-FFF2-40B4-BE49-F238E27FC236}">
                    <a16:creationId xmlns:a16="http://schemas.microsoft.com/office/drawing/2014/main" id="{D64CB240-B1F3-C06F-8163-6955F9DBA1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3014210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接收处理客户端请求</a:t>
                </a:r>
                <a:endParaRPr lang="en-US" dirty="0"/>
              </a:p>
            </p:txBody>
          </p:sp>
          <p:sp>
            <p:nvSpPr>
              <p:cNvPr id="141" name="Bullet2">
                <a:extLst>
                  <a:ext uri="{FF2B5EF4-FFF2-40B4-BE49-F238E27FC236}">
                    <a16:creationId xmlns:a16="http://schemas.microsoft.com/office/drawing/2014/main" id="{A2AC59B6-5F62-8086-0CD8-7A7BCF16D7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2536460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服务端架构</a:t>
                </a:r>
                <a:endParaRPr lang="en-US" dirty="0"/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C067206-CA2B-831E-1233-FF0A57A012BD}"/>
                </a:ext>
              </a:extLst>
            </p:cNvPr>
            <p:cNvGrpSpPr/>
            <p:nvPr/>
          </p:nvGrpSpPr>
          <p:grpSpPr>
            <a:xfrm>
              <a:off x="660401" y="3716010"/>
              <a:ext cx="3653072" cy="1125235"/>
              <a:chOff x="660401" y="3716010"/>
              <a:chExt cx="3653072" cy="1125235"/>
            </a:xfrm>
          </p:grpSpPr>
          <p:sp>
            <p:nvSpPr>
              <p:cNvPr id="143" name="ComponentBackground3">
                <a:extLst>
                  <a:ext uri="{FF2B5EF4-FFF2-40B4-BE49-F238E27FC236}">
                    <a16:creationId xmlns:a16="http://schemas.microsoft.com/office/drawing/2014/main" id="{2BBE955A-676B-DFAB-60A5-7CFE1EEB3E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1" y="3716010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Text3">
                <a:extLst>
                  <a:ext uri="{FF2B5EF4-FFF2-40B4-BE49-F238E27FC236}">
                    <a16:creationId xmlns:a16="http://schemas.microsoft.com/office/drawing/2014/main" id="{AFF34660-0142-3D8F-0DED-BCB075276E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4307065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收集区域温度湿度气压数据</a:t>
                </a:r>
                <a:endParaRPr lang="en-US" dirty="0"/>
              </a:p>
            </p:txBody>
          </p:sp>
          <p:sp>
            <p:nvSpPr>
              <p:cNvPr id="146" name="Bullet3">
                <a:extLst>
                  <a:ext uri="{FF2B5EF4-FFF2-40B4-BE49-F238E27FC236}">
                    <a16:creationId xmlns:a16="http://schemas.microsoft.com/office/drawing/2014/main" id="{EE1E2D5F-1604-0A3A-AFB8-0C3677BA95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3829315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数据接收模块</a:t>
                </a:r>
                <a:endParaRPr lang="en-US" dirty="0"/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BE8BCD2-9D2A-9B62-ED31-BC993F296793}"/>
                </a:ext>
              </a:extLst>
            </p:cNvPr>
            <p:cNvGrpSpPr/>
            <p:nvPr/>
          </p:nvGrpSpPr>
          <p:grpSpPr>
            <a:xfrm>
              <a:off x="660401" y="5008865"/>
              <a:ext cx="3653072" cy="1125235"/>
              <a:chOff x="660401" y="5008865"/>
              <a:chExt cx="3653072" cy="1125235"/>
            </a:xfrm>
          </p:grpSpPr>
          <p:sp>
            <p:nvSpPr>
              <p:cNvPr id="148" name="ComponentBackground4">
                <a:extLst>
                  <a:ext uri="{FF2B5EF4-FFF2-40B4-BE49-F238E27FC236}">
                    <a16:creationId xmlns:a16="http://schemas.microsoft.com/office/drawing/2014/main" id="{298D4CC3-914B-FAA6-88DC-56DD7A41369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1" y="5008865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Text4">
                <a:extLst>
                  <a:ext uri="{FF2B5EF4-FFF2-40B4-BE49-F238E27FC236}">
                    <a16:creationId xmlns:a16="http://schemas.microsoft.com/office/drawing/2014/main" id="{BF0487AB-60D5-515A-8668-3668C7D48F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5599920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分析处理收集到的数据</a:t>
                </a:r>
                <a:endParaRPr lang="en-US" dirty="0"/>
              </a:p>
            </p:txBody>
          </p:sp>
          <p:sp>
            <p:nvSpPr>
              <p:cNvPr id="151" name="Bullet4">
                <a:extLst>
                  <a:ext uri="{FF2B5EF4-FFF2-40B4-BE49-F238E27FC236}">
                    <a16:creationId xmlns:a16="http://schemas.microsoft.com/office/drawing/2014/main" id="{448FAFAE-71B0-B3BD-2DC1-DFB7FC93E7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8695" y="5122170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数据处理模块</a:t>
                </a:r>
                <a:endParaRPr lang="en-US" dirty="0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4710AF9-5FD5-B8FD-8826-34609EEBB89D}"/>
                </a:ext>
              </a:extLst>
            </p:cNvPr>
            <p:cNvGrpSpPr/>
            <p:nvPr/>
          </p:nvGrpSpPr>
          <p:grpSpPr>
            <a:xfrm>
              <a:off x="7865828" y="1130300"/>
              <a:ext cx="3653072" cy="1125235"/>
              <a:chOff x="7865828" y="1130300"/>
              <a:chExt cx="3653072" cy="1125235"/>
            </a:xfrm>
          </p:grpSpPr>
          <p:sp>
            <p:nvSpPr>
              <p:cNvPr id="153" name="ComponentBackground5">
                <a:extLst>
                  <a:ext uri="{FF2B5EF4-FFF2-40B4-BE49-F238E27FC236}">
                    <a16:creationId xmlns:a16="http://schemas.microsoft.com/office/drawing/2014/main" id="{88C6A1B2-1C70-ACDA-CF1B-B4DB8AA8C01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5828" y="1130300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Text5">
                <a:extLst>
                  <a:ext uri="{FF2B5EF4-FFF2-40B4-BE49-F238E27FC236}">
                    <a16:creationId xmlns:a16="http://schemas.microsoft.com/office/drawing/2014/main" id="{14B30539-8A4F-A685-29F4-3E567751F6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1721355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存储处理后的数据信息</a:t>
                </a:r>
                <a:endParaRPr lang="en-US" dirty="0"/>
              </a:p>
            </p:txBody>
          </p:sp>
          <p:sp>
            <p:nvSpPr>
              <p:cNvPr id="156" name="Bullet5">
                <a:extLst>
                  <a:ext uri="{FF2B5EF4-FFF2-40B4-BE49-F238E27FC236}">
                    <a16:creationId xmlns:a16="http://schemas.microsoft.com/office/drawing/2014/main" id="{7974B256-521E-F527-060A-3CDBBE8764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1243605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数据存储模块</a:t>
                </a:r>
                <a:endParaRPr lang="en-US" dirty="0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23C08C8-BFF3-B524-15E0-207B50606968}"/>
                </a:ext>
              </a:extLst>
            </p:cNvPr>
            <p:cNvGrpSpPr/>
            <p:nvPr/>
          </p:nvGrpSpPr>
          <p:grpSpPr>
            <a:xfrm>
              <a:off x="7865828" y="2423155"/>
              <a:ext cx="3653072" cy="1125235"/>
              <a:chOff x="7865828" y="2423155"/>
              <a:chExt cx="3653072" cy="1125235"/>
            </a:xfrm>
          </p:grpSpPr>
          <p:sp>
            <p:nvSpPr>
              <p:cNvPr id="158" name="ComponentBackground6">
                <a:extLst>
                  <a:ext uri="{FF2B5EF4-FFF2-40B4-BE49-F238E27FC236}">
                    <a16:creationId xmlns:a16="http://schemas.microsoft.com/office/drawing/2014/main" id="{CA819D5F-0E7A-7467-9D5F-A35288DA6E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5828" y="2423155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Text6">
                <a:extLst>
                  <a:ext uri="{FF2B5EF4-FFF2-40B4-BE49-F238E27FC236}">
                    <a16:creationId xmlns:a16="http://schemas.microsoft.com/office/drawing/2014/main" id="{EEADBD82-DE93-2ED8-9611-6B0D6CF055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3014210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提供用户操作接口查询数据</a:t>
                </a:r>
                <a:endParaRPr lang="en-US" dirty="0"/>
              </a:p>
            </p:txBody>
          </p:sp>
          <p:sp>
            <p:nvSpPr>
              <p:cNvPr id="161" name="Bullet6">
                <a:extLst>
                  <a:ext uri="{FF2B5EF4-FFF2-40B4-BE49-F238E27FC236}">
                    <a16:creationId xmlns:a16="http://schemas.microsoft.com/office/drawing/2014/main" id="{414A3A28-F442-7DE9-9829-EDEBE4C039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2536460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用户接口模块</a:t>
                </a:r>
                <a:endParaRPr lang="en-US" dirty="0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724EF32-9F04-5DB6-CC6B-7B0A9516F5FD}"/>
                </a:ext>
              </a:extLst>
            </p:cNvPr>
            <p:cNvGrpSpPr/>
            <p:nvPr/>
          </p:nvGrpSpPr>
          <p:grpSpPr>
            <a:xfrm>
              <a:off x="7865828" y="3716010"/>
              <a:ext cx="3653072" cy="1125235"/>
              <a:chOff x="7865828" y="3716010"/>
              <a:chExt cx="3653072" cy="1125235"/>
            </a:xfrm>
          </p:grpSpPr>
          <p:sp>
            <p:nvSpPr>
              <p:cNvPr id="163" name="ComponentBackground7">
                <a:extLst>
                  <a:ext uri="{FF2B5EF4-FFF2-40B4-BE49-F238E27FC236}">
                    <a16:creationId xmlns:a16="http://schemas.microsoft.com/office/drawing/2014/main" id="{728495D8-51F8-21BD-6B2F-D8A517323A4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5828" y="3716010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Text7">
                <a:extLst>
                  <a:ext uri="{FF2B5EF4-FFF2-40B4-BE49-F238E27FC236}">
                    <a16:creationId xmlns:a16="http://schemas.microsoft.com/office/drawing/2014/main" id="{2059FCD7-90B2-702E-05BC-7D9240A3FC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4307065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确保数据传输安全可靠</a:t>
                </a:r>
                <a:endParaRPr lang="en-US" dirty="0"/>
              </a:p>
            </p:txBody>
          </p:sp>
          <p:sp>
            <p:nvSpPr>
              <p:cNvPr id="166" name="Bullet7">
                <a:extLst>
                  <a:ext uri="{FF2B5EF4-FFF2-40B4-BE49-F238E27FC236}">
                    <a16:creationId xmlns:a16="http://schemas.microsoft.com/office/drawing/2014/main" id="{9F33F5BB-EEF0-5C8C-E0FF-45684BAD6B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3829315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安全认证模块</a:t>
                </a:r>
                <a:endParaRPr lang="en-US" dirty="0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EDB563D-16D6-AAF4-9A73-0AD6B14BD245}"/>
                </a:ext>
              </a:extLst>
            </p:cNvPr>
            <p:cNvGrpSpPr/>
            <p:nvPr/>
          </p:nvGrpSpPr>
          <p:grpSpPr>
            <a:xfrm>
              <a:off x="7865828" y="5008865"/>
              <a:ext cx="3653072" cy="1125235"/>
              <a:chOff x="7865828" y="5008865"/>
              <a:chExt cx="3653072" cy="1125235"/>
            </a:xfrm>
          </p:grpSpPr>
          <p:sp>
            <p:nvSpPr>
              <p:cNvPr id="168" name="ComponentBackground8">
                <a:extLst>
                  <a:ext uri="{FF2B5EF4-FFF2-40B4-BE49-F238E27FC236}">
                    <a16:creationId xmlns:a16="http://schemas.microsoft.com/office/drawing/2014/main" id="{712EA641-CB00-39E1-8727-7356027970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865828" y="5008865"/>
                <a:ext cx="3653072" cy="1125235"/>
              </a:xfrm>
              <a:prstGeom prst="roundRect">
                <a:avLst>
                  <a:gd name="adj" fmla="val 11490"/>
                </a:avLst>
              </a:prstGeom>
              <a:solidFill>
                <a:schemeClr val="tx1">
                  <a:alpha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0" rIns="180000" rtlCol="0" anchor="ctr"/>
              <a:lstStyle/>
              <a:p>
                <a:endParaRPr kumimoji="1" lang="zh-CN" alt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Text8">
                <a:extLst>
                  <a:ext uri="{FF2B5EF4-FFF2-40B4-BE49-F238E27FC236}">
                    <a16:creationId xmlns:a16="http://schemas.microsoft.com/office/drawing/2014/main" id="{58DB7371-9414-5ED9-FAE7-3FC2A2BB2A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5599920"/>
                <a:ext cx="3496484" cy="420875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20000"/>
                  </a:lnSpc>
                </a:pPr>
                <a:r>
                  <a:rPr lang="zh-CN" altLang="en-US" sz="12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持续优化系统性能稳定性</a:t>
                </a:r>
                <a:endParaRPr lang="en-US" dirty="0"/>
              </a:p>
            </p:txBody>
          </p:sp>
          <p:sp>
            <p:nvSpPr>
              <p:cNvPr id="171" name="Bullet8">
                <a:extLst>
                  <a:ext uri="{FF2B5EF4-FFF2-40B4-BE49-F238E27FC236}">
                    <a16:creationId xmlns:a16="http://schemas.microsoft.com/office/drawing/2014/main" id="{EB5AB1CC-2CA6-399B-962C-2F613EB229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44122" y="5122170"/>
                <a:ext cx="3496484" cy="440974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zh-CN" altLang="en-US" b="1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系统维护与升级</a:t>
                </a:r>
                <a:endParaRPr lang="en-US" dirty="0"/>
              </a:p>
            </p:txBody>
          </p:sp>
        </p:grpSp>
      </p:grpSp>
      <p:pic>
        <p:nvPicPr>
          <p:cNvPr id="13" name="Picture 5">
            <a:extLst>
              <a:ext uri="{FF2B5EF4-FFF2-40B4-BE49-F238E27FC236}">
                <a16:creationId xmlns:a16="http://schemas.microsoft.com/office/drawing/2014/main" id="{C6549525-0CAF-3581-A7AA-7C1B1B97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5751" y="122586"/>
            <a:ext cx="1643213" cy="547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8D7DB"/>
      </a:accent1>
      <a:accent2>
        <a:srgbClr val="054A9D"/>
      </a:accent2>
      <a:accent3>
        <a:srgbClr val="5BA3EB"/>
      </a:accent3>
      <a:accent4>
        <a:srgbClr val="06BB9A"/>
      </a:accent4>
      <a:accent5>
        <a:srgbClr val="28D7DB"/>
      </a:accent5>
      <a:accent6>
        <a:srgbClr val="5BA3EB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232</TotalTime>
  <Words>962</Words>
  <Application>Microsoft Office PowerPoint</Application>
  <PresentationFormat>宽屏</PresentationFormat>
  <Paragraphs>171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微软雅黑</vt:lpstr>
      <vt:lpstr>Arial</vt:lpstr>
      <vt:lpstr>Designed by iSlide</vt:lpstr>
      <vt:lpstr>某区域温度 / 湿度 / 气压数据发布订阅及分析处理系统</vt:lpstr>
      <vt:lpstr>PowerPoint 演示文稿</vt:lpstr>
      <vt:lpstr>项目背景与目标 Project Background and Objectives</vt:lpstr>
      <vt:lpstr>环境数据的重要性</vt:lpstr>
      <vt:lpstr>项目的技术手段</vt:lpstr>
      <vt:lpstr>系统的功能</vt:lpstr>
      <vt:lpstr>系统架构 System Architecture</vt:lpstr>
      <vt:lpstr>发布端</vt:lpstr>
      <vt:lpstr>MQTT代理/服务端</vt:lpstr>
      <vt:lpstr>订阅端</vt:lpstr>
      <vt:lpstr>数据处理端</vt:lpstr>
      <vt:lpstr>系统搭建 System Setup</vt:lpstr>
      <vt:lpstr>MQTT代理/服务器搭建</vt:lpstr>
      <vt:lpstr>服务端订阅</vt:lpstr>
      <vt:lpstr>界面设计</vt:lpstr>
      <vt:lpstr>项目展示 Project Demonstration</vt:lpstr>
      <vt:lpstr>项目展示</vt:lpstr>
      <vt:lpstr>项目展示</vt:lpstr>
      <vt:lpstr>某区域温度 / 湿度 / 气压数据发布订阅及分析处理系统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某区域温度 / 湿度 / 气压数据发布订阅及分析处理系统</dc:title>
  <dc:creator>iSlide</dc:creator>
  <cp:lastModifiedBy>Lin Minmus</cp:lastModifiedBy>
  <cp:revision>5</cp:revision>
  <cp:lastPrinted>2024-01-14T16:00:00Z</cp:lastPrinted>
  <dcterms:created xsi:type="dcterms:W3CDTF">2024-01-14T16:00:00Z</dcterms:created>
  <dcterms:modified xsi:type="dcterms:W3CDTF">2024-12-25T05:57:58Z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bc7f092d-7903-4f5b-80c2-2a8b8629be9a</vt:lpwstr>
  </property>
</Properties>
</file>