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126.xml" ContentType="application/vnd.openxmlformats-officedocument.presentationml.tags+xml"/>
  <Override PartName="/ppt/notesSlides/notesSlide1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2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handoutMasterIdLst>
    <p:handoutMasterId r:id="rId24"/>
  </p:handoutMasterIdLst>
  <p:sldIdLst>
    <p:sldId id="2293" r:id="rId4"/>
    <p:sldId id="2289" r:id="rId5"/>
    <p:sldId id="2337" r:id="rId6"/>
    <p:sldId id="2347" r:id="rId7"/>
    <p:sldId id="2348" r:id="rId8"/>
    <p:sldId id="2346" r:id="rId9"/>
    <p:sldId id="2349" r:id="rId10"/>
    <p:sldId id="2338" r:id="rId11"/>
    <p:sldId id="2339" r:id="rId12"/>
    <p:sldId id="2343" r:id="rId13"/>
    <p:sldId id="2345" r:id="rId14"/>
    <p:sldId id="2354" r:id="rId15"/>
    <p:sldId id="2340" r:id="rId16"/>
    <p:sldId id="2344" r:id="rId17"/>
    <p:sldId id="2350" r:id="rId18"/>
    <p:sldId id="2352" r:id="rId19"/>
    <p:sldId id="2353" r:id="rId20"/>
    <p:sldId id="2342" r:id="rId21"/>
    <p:sldId id="2304" r:id="rId22"/>
  </p:sldIdLst>
  <p:sldSz cx="12192000" cy="6858000"/>
  <p:notesSz cx="6784975" cy="99187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7" userDrawn="1">
          <p15:clr>
            <a:srgbClr val="A4A3A4"/>
          </p15:clr>
        </p15:guide>
        <p15:guide id="2" pos="7520" userDrawn="1">
          <p15:clr>
            <a:srgbClr val="A4A3A4"/>
          </p15:clr>
        </p15:guide>
        <p15:guide id="3" orient="horz" pos="4119" userDrawn="1">
          <p15:clr>
            <a:srgbClr val="A4A3A4"/>
          </p15:clr>
        </p15:guide>
        <p15:guide id="4" pos="1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xp" initials="cx" lastIdx="1" clrIdx="0"/>
  <p:cmAuthor id="2" name="Fengxian WU" initials="F" lastIdx="2" clrIdx="1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87"/>
    <a:srgbClr val="C00000"/>
    <a:srgbClr val="F2F5F9"/>
    <a:srgbClr val="9B0000"/>
    <a:srgbClr val="2E75B6"/>
    <a:srgbClr val="C4D4B9"/>
    <a:srgbClr val="FAFAFA"/>
    <a:srgbClr val="FFBFBF"/>
    <a:srgbClr val="0F3D8B"/>
    <a:srgbClr val="D7E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8" autoAdjust="0"/>
    <p:restoredTop sz="88288" autoAdjust="0"/>
  </p:normalViewPr>
  <p:slideViewPr>
    <p:cSldViewPr snapToGrid="0" showGuides="1">
      <p:cViewPr varScale="1">
        <p:scale>
          <a:sx n="111" d="100"/>
          <a:sy n="111" d="100"/>
        </p:scale>
        <p:origin x="1240" y="208"/>
      </p:cViewPr>
      <p:guideLst>
        <p:guide orient="horz" pos="2147"/>
        <p:guide pos="7520"/>
        <p:guide orient="horz" pos="4119"/>
        <p:guide pos="1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0"/>
    </p:cViewPr>
  </p:sorterViewPr>
  <p:notesViewPr>
    <p:cSldViewPr snapToGrid="0">
      <p:cViewPr varScale="1">
        <p:scale>
          <a:sx n="113" d="100"/>
          <a:sy n="113" d="100"/>
        </p:scale>
        <p:origin x="4986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3249" y="0"/>
            <a:ext cx="2940156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7F54C-37C4-4BF4-BFE3-C27AF4B991CA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40156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3249" y="9421044"/>
            <a:ext cx="2940156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49DDB-6E2D-4EBF-BA11-33B598197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3249" y="0"/>
            <a:ext cx="2940156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1F4A4-A522-43EE-BB05-ADEFB8783349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1239838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8498" y="4773374"/>
            <a:ext cx="5427980" cy="3905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40156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3249" y="9421044"/>
            <a:ext cx="2940156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0470A-4597-4319-87FD-3AB9665446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8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0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4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20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3056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研究背景及意义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056255" y="0"/>
            <a:ext cx="3056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IQEPSO</a:t>
            </a:r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算法介绍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6112510" y="0"/>
            <a:ext cx="3056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具体应用过程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9168765" y="0"/>
            <a:ext cx="3056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结论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91669" y="6356350"/>
            <a:ext cx="2743200" cy="365125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5E2EABFD-C142-48D2-8272-3C2D8BEF2F3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实验背景与目标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2444115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实验方法介绍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4888230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实验过程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7332345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实验结果与分析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91669" y="6356350"/>
            <a:ext cx="2743200" cy="365125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5E2EABFD-C142-48D2-8272-3C2D8BEF2F38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9776460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困难与解决方案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2025/6/19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实验背景与目标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2444115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实验方法介绍</a:t>
            </a:r>
            <a:endParaRPr lang="zh-CN" sz="20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888230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实验过程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7332345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实验结果与分析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91669" y="6356350"/>
            <a:ext cx="2743200" cy="365125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5E2EABFD-C142-48D2-8272-3C2D8BEF2F38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9776460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困难与解决方案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2025/6/19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实验背景与目标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2444115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实验方法介绍</a:t>
            </a:r>
            <a:endParaRPr lang="zh-CN" sz="20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4888230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实验过程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7332345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实验结果与分析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91669" y="6356350"/>
            <a:ext cx="2743200" cy="365125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5E2EABFD-C142-48D2-8272-3C2D8BEF2F38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9776460" y="0"/>
            <a:ext cx="2444400" cy="6540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困难与解决方案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725" y="2302510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14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22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ags" Target="../tags/tag6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ags" Target="../tags/tag66.xml"/><Relationship Id="rId2" Type="http://schemas.openxmlformats.org/officeDocument/2006/relationships/slideLayout" Target="../slideLayouts/slideLayout26.xml"/><Relationship Id="rId16" Type="http://schemas.openxmlformats.org/officeDocument/2006/relationships/tags" Target="../tags/tag65.xml"/><Relationship Id="rId20" Type="http://schemas.openxmlformats.org/officeDocument/2006/relationships/tags" Target="../tags/tag69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ags" Target="../tags/tag64.xml"/><Relationship Id="rId10" Type="http://schemas.openxmlformats.org/officeDocument/2006/relationships/slideLayout" Target="../slideLayouts/slideLayout34.xml"/><Relationship Id="rId19" Type="http://schemas.openxmlformats.org/officeDocument/2006/relationships/tags" Target="../tags/tag68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7AA5570-5C36-4F12-A1EB-4155A99A166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10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4.gi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4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4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4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slideLayout" Target="../slideLayouts/slideLayout9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" y="1847849"/>
            <a:ext cx="12192000" cy="2667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zh-CN" altLang="zh-CN" sz="4000" dirty="0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3" y="2238301"/>
            <a:ext cx="12192000" cy="1678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基于强化学习的多智能体路径规划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Reinforcement Learning-Based Multi-Agent Path Finding</a:t>
            </a:r>
          </a:p>
        </p:txBody>
      </p:sp>
      <p:graphicFrame>
        <p:nvGraphicFramePr>
          <p:cNvPr id="10" name="表格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1920394"/>
              </p:ext>
            </p:extLst>
          </p:nvPr>
        </p:nvGraphicFramePr>
        <p:xfrm>
          <a:off x="1189581" y="5024096"/>
          <a:ext cx="3046754" cy="1277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3165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小组成员：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2252750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赵卓冰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</a:p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2251941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王成威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2250758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林继申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352"/>
    </mc:Choice>
    <mc:Fallback xmlns="">
      <p:transition advTm="213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4"/>
          <p:cNvSpPr/>
          <p:nvPr/>
        </p:nvSpPr>
        <p:spPr>
          <a:xfrm>
            <a:off x="6345555" y="1256665"/>
            <a:ext cx="4591050" cy="3540760"/>
          </a:xfrm>
          <a:prstGeom prst="roundRect">
            <a:avLst>
              <a:gd name="adj" fmla="val 5160"/>
            </a:avLst>
          </a:prstGeom>
          <a:solidFill>
            <a:schemeClr val="bg1">
              <a:alpha val="30196"/>
            </a:schemeClr>
          </a:solidFill>
          <a:ln w="19050">
            <a:solidFill>
              <a:schemeClr val="accent1">
                <a:alpha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: 圆角 4"/>
          <p:cNvSpPr/>
          <p:nvPr/>
        </p:nvSpPr>
        <p:spPr>
          <a:xfrm>
            <a:off x="463550" y="1256665"/>
            <a:ext cx="4591050" cy="3540760"/>
          </a:xfrm>
          <a:prstGeom prst="roundRect">
            <a:avLst>
              <a:gd name="adj" fmla="val 5160"/>
            </a:avLst>
          </a:prstGeom>
          <a:solidFill>
            <a:schemeClr val="bg1">
              <a:alpha val="30196"/>
            </a:schemeClr>
          </a:solidFill>
          <a:ln w="19050">
            <a:solidFill>
              <a:schemeClr val="accent1">
                <a:alpha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greedy_trajectories_DQN"/>
          <p:cNvPicPr/>
          <p:nvPr/>
        </p:nvPicPr>
        <p:blipFill>
          <a:blip r:embed="rId2"/>
          <a:stretch>
            <a:fillRect/>
          </a:stretch>
        </p:blipFill>
        <p:spPr>
          <a:xfrm>
            <a:off x="7211695" y="1304290"/>
            <a:ext cx="3100070" cy="30327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算法迭代介绍</a:t>
            </a:r>
          </a:p>
        </p:txBody>
      </p:sp>
      <p:pic>
        <p:nvPicPr>
          <p:cNvPr id="7" name="图片 6" descr="greedy_trajectories_BaselineASta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525" y="1304290"/>
            <a:ext cx="3053715" cy="2840990"/>
          </a:xfrm>
          <a:prstGeom prst="rect">
            <a:avLst/>
          </a:prstGeom>
        </p:spPr>
      </p:pic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4300" imgH="215900" progId="Equation.KSEE3">
                  <p:embed/>
                </p:oleObj>
              </mc:Choice>
              <mc:Fallback>
                <p:oleObj r:id="rId4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740" y="4182745"/>
            <a:ext cx="3836035" cy="259080"/>
          </a:xfrm>
          <a:prstGeom prst="rect">
            <a:avLst/>
          </a:prstGeom>
        </p:spPr>
      </p:pic>
      <p:sp>
        <p:nvSpPr>
          <p:cNvPr id="296" name="文本框 295"/>
          <p:cNvSpPr txBox="1"/>
          <p:nvPr/>
        </p:nvSpPr>
        <p:spPr>
          <a:xfrm>
            <a:off x="1900555" y="979805"/>
            <a:ext cx="17176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算法</a:t>
            </a:r>
          </a:p>
        </p:txBody>
      </p:sp>
      <p:sp>
        <p:nvSpPr>
          <p:cNvPr id="14" name="矩形: 圆角 359"/>
          <p:cNvSpPr/>
          <p:nvPr/>
        </p:nvSpPr>
        <p:spPr>
          <a:xfrm>
            <a:off x="463550" y="5066665"/>
            <a:ext cx="4591050" cy="1583690"/>
          </a:xfrm>
          <a:prstGeom prst="roundRect">
            <a:avLst>
              <a:gd name="adj" fmla="val 1988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indent="457200"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A*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算法是一个经典的启发式搜索算法，通过结合实际代价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g(n)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和估计代价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h(n)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来寻找最优路径。无需训练，但最终得到的结果不尽人意，易导致死锁或路径冗长</a:t>
            </a: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782560" y="1043305"/>
            <a:ext cx="17176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DQN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算法</a:t>
            </a:r>
          </a:p>
        </p:txBody>
      </p:sp>
      <p:sp>
        <p:nvSpPr>
          <p:cNvPr id="22" name="矩形: 圆角 359"/>
          <p:cNvSpPr/>
          <p:nvPr/>
        </p:nvSpPr>
        <p:spPr>
          <a:xfrm>
            <a:off x="6301105" y="5066665"/>
            <a:ext cx="4591050" cy="1583690"/>
          </a:xfrm>
          <a:prstGeom prst="roundRect">
            <a:avLst>
              <a:gd name="adj" fmla="val 1988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indent="457200" algn="l" defTabSz="2400300">
              <a:lnSpc>
                <a:spcPct val="125000"/>
              </a:lnSpc>
              <a:spcAft>
                <a:spcPct val="35000"/>
              </a:spcAft>
              <a:buClrTx/>
              <a:buSzTx/>
              <a:buFontTx/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DQN是一个基础的深度强化学习算法，它使用深度神经网络来近似Q值函数。在本项目中，DQN使用经验回放和ε-贪心策略进行探索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并加入潜力塑形项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已经基本可以实现四智能体的无拥堵调度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0090" y="4086225"/>
            <a:ext cx="3029585" cy="606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8" name="矩形: 圆角 4"/>
          <p:cNvSpPr/>
          <p:nvPr/>
        </p:nvSpPr>
        <p:spPr>
          <a:xfrm>
            <a:off x="6301105" y="889233"/>
            <a:ext cx="4635500" cy="3908191"/>
          </a:xfrm>
          <a:prstGeom prst="roundRect">
            <a:avLst>
              <a:gd name="adj" fmla="val 5160"/>
            </a:avLst>
          </a:prstGeom>
          <a:solidFill>
            <a:schemeClr val="bg1">
              <a:alpha val="30196"/>
            </a:schemeClr>
          </a:solidFill>
          <a:ln w="19050">
            <a:solidFill>
              <a:schemeClr val="accent1">
                <a:alpha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greedy_trajectories_DoubleDQN.gif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4300" imgH="215900" progId="Equation.KSEE3">
                  <p:embed/>
                </p:oleObj>
              </mc:Choice>
              <mc:Fallback>
                <p:oleObj r:id="rId2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7015483" y="662473"/>
            <a:ext cx="31622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Double-Dueling DQN</a:t>
            </a:r>
          </a:p>
        </p:txBody>
      </p:sp>
      <p:sp>
        <p:nvSpPr>
          <p:cNvPr id="22" name="矩形: 圆角 359"/>
          <p:cNvSpPr/>
          <p:nvPr/>
        </p:nvSpPr>
        <p:spPr>
          <a:xfrm>
            <a:off x="6301105" y="5066665"/>
            <a:ext cx="5292480" cy="1583690"/>
          </a:xfrm>
          <a:prstGeom prst="roundRect">
            <a:avLst>
              <a:gd name="adj" fmla="val 1988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indent="457200" algn="l" defTabSz="2400300">
              <a:lnSpc>
                <a:spcPct val="125000"/>
              </a:lnSpc>
              <a:spcAft>
                <a:spcPct val="35000"/>
              </a:spcAft>
              <a:buClrTx/>
              <a:buSzTx/>
              <a:buFontTx/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Double DQN: 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解决了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值过估计的问题。</a:t>
            </a:r>
            <a:endParaRPr lang="en-US" altLang="zh-CN" sz="1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 algn="l" defTabSz="2400300">
              <a:lnSpc>
                <a:spcPct val="125000"/>
              </a:lnSpc>
              <a:spcAft>
                <a:spcPct val="35000"/>
              </a:spcAft>
              <a:buClrTx/>
              <a:buSzTx/>
              <a:buFontTx/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Dueling DQN: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 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Q(</a:t>
            </a:r>
            <a:r>
              <a:rPr lang="en-US" altLang="zh-CN" sz="16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s,a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分解为“状态价值 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V(s)”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和“动作优势 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A(</a:t>
            </a:r>
            <a:r>
              <a:rPr lang="en-US" altLang="zh-CN" sz="16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s,a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)”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两部分，更专注地学习“全局好坏”与“动作差异”。收敛更快、估计更稳定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716915" y="889233"/>
            <a:ext cx="4591050" cy="3996457"/>
          </a:xfrm>
          <a:prstGeom prst="roundRect">
            <a:avLst>
              <a:gd name="adj" fmla="val 5160"/>
            </a:avLst>
          </a:prstGeom>
          <a:solidFill>
            <a:schemeClr val="bg1">
              <a:alpha val="30196"/>
            </a:schemeClr>
          </a:solidFill>
          <a:ln w="19050">
            <a:solidFill>
              <a:schemeClr val="accent1">
                <a:alpha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0210" y="340931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4300" imgH="215900" progId="Equation.KSEE3">
                  <p:embed/>
                </p:oleObj>
              </mc:Choice>
              <mc:Fallback>
                <p:oleObj r:id="rId2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0210" y="3409315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818267" y="705083"/>
            <a:ext cx="190881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DQN Obstacle</a:t>
            </a:r>
          </a:p>
        </p:txBody>
      </p:sp>
      <p:sp>
        <p:nvSpPr>
          <p:cNvPr id="13" name="矩形: 圆角 359"/>
          <p:cNvSpPr/>
          <p:nvPr/>
        </p:nvSpPr>
        <p:spPr>
          <a:xfrm>
            <a:off x="672465" y="5154930"/>
            <a:ext cx="4591050" cy="1583690"/>
          </a:xfrm>
          <a:prstGeom prst="roundRect">
            <a:avLst>
              <a:gd name="adj" fmla="val 1988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indent="457200" algn="l" defTabSz="2400300">
              <a:lnSpc>
                <a:spcPct val="125000"/>
              </a:lnSpc>
              <a:spcAft>
                <a:spcPct val="35000"/>
              </a:spcAft>
              <a:buClrTx/>
              <a:buSzTx/>
              <a:buFontTx/>
            </a:pP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DQNObstacle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在基础</a:t>
            </a:r>
            <a:r>
              <a:rPr lang="en-US" altLang="zh-CN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DQN</a:t>
            </a:r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的基础上增加了对静态障碍物的处理。增加了障碍物的位置信息不仅考虑智能体之间的碰撞，还要考虑与障碍物的碰撞，加入了障碍之后模型的性能会受到一定的影响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935" y="4322445"/>
            <a:ext cx="4098925" cy="35877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25" y="4276943"/>
            <a:ext cx="4075430" cy="535305"/>
          </a:xfrm>
          <a:prstGeom prst="rect">
            <a:avLst/>
          </a:prstGeom>
        </p:spPr>
      </p:pic>
      <p:pic>
        <p:nvPicPr>
          <p:cNvPr id="3" name="图片 2" descr="图示, 箱线图&#10;&#10;AI 生成的内容可能不正确。">
            <a:extLst>
              <a:ext uri="{FF2B5EF4-FFF2-40B4-BE49-F238E27FC236}">
                <a16:creationId xmlns:a16="http://schemas.microsoft.com/office/drawing/2014/main" id="{19B9F0F8-7B39-0350-F3B3-EB599530FE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4372" y="1031805"/>
            <a:ext cx="3325367" cy="3325367"/>
          </a:xfrm>
          <a:prstGeom prst="rect">
            <a:avLst/>
          </a:prstGeom>
        </p:spPr>
      </p:pic>
      <p:pic>
        <p:nvPicPr>
          <p:cNvPr id="7" name="图片 6" descr="图示&#10;&#10;AI 生成的内容可能不正确。">
            <a:extLst>
              <a:ext uri="{FF2B5EF4-FFF2-40B4-BE49-F238E27FC236}">
                <a16:creationId xmlns:a16="http://schemas.microsoft.com/office/drawing/2014/main" id="{2B0EFE82-FCB0-3C55-B002-724724C191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6344" y="1112032"/>
            <a:ext cx="3164911" cy="316491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DE7B57F-2E8A-9249-93DB-B3DC339530EF}"/>
              </a:ext>
            </a:extLst>
          </p:cNvPr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算法迭代介绍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AE4A-5338-59CC-F2C0-B1D5DF93D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80BA03-7DDF-2D5C-C8EF-748F1443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E022272-A110-5A74-75AC-689B24A9C8D4}"/>
              </a:ext>
            </a:extLst>
          </p:cNvPr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结果分析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7C83B6-5CA5-7841-E506-F6B670E1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40" y="906451"/>
            <a:ext cx="9774341" cy="572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79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072255" y="1007745"/>
            <a:ext cx="7492280" cy="5443460"/>
            <a:chOff x="4982" y="1599"/>
            <a:chExt cx="11799" cy="8572"/>
          </a:xfrm>
        </p:grpSpPr>
        <p:pic>
          <p:nvPicPr>
            <p:cNvPr id="7" name="图片 6" descr="DQN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710" y="1599"/>
              <a:ext cx="9071" cy="2976"/>
            </a:xfrm>
            <a:prstGeom prst="rect">
              <a:avLst/>
            </a:prstGeom>
          </p:spPr>
        </p:pic>
        <p:pic>
          <p:nvPicPr>
            <p:cNvPr id="8" name="图片 7" descr="DoubleDQN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710" y="7195"/>
              <a:ext cx="9071" cy="2976"/>
            </a:xfrm>
            <a:prstGeom prst="rect">
              <a:avLst/>
            </a:prstGeom>
          </p:spPr>
        </p:pic>
        <p:pic>
          <p:nvPicPr>
            <p:cNvPr id="9" name="图片 8" descr="DQNObstacl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0" y="4355"/>
              <a:ext cx="9071" cy="297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4982" y="8097"/>
              <a:ext cx="2656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Double-Dueling DQN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170" y="2797"/>
              <a:ext cx="22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DQN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170" y="5447"/>
              <a:ext cx="241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DQN Obstacle</a:t>
              </a:r>
            </a:p>
          </p:txBody>
        </p:sp>
      </p:grpSp>
      <p:sp>
        <p:nvSpPr>
          <p:cNvPr id="292" name="矩形: 圆角 291"/>
          <p:cNvSpPr/>
          <p:nvPr/>
        </p:nvSpPr>
        <p:spPr>
          <a:xfrm>
            <a:off x="4132580" y="908050"/>
            <a:ext cx="7770495" cy="5542915"/>
          </a:xfrm>
          <a:prstGeom prst="roundRect">
            <a:avLst>
              <a:gd name="adj" fmla="val 5160"/>
            </a:avLst>
          </a:prstGeom>
          <a:noFill/>
          <a:ln w="19050">
            <a:solidFill>
              <a:schemeClr val="accent1">
                <a:alpha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结果分析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93595715"/>
              </p:ext>
            </p:extLst>
          </p:nvPr>
        </p:nvGraphicFramePr>
        <p:xfrm>
          <a:off x="355600" y="2136775"/>
          <a:ext cx="3512820" cy="3709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indent="0"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1" i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指标</a:t>
                      </a:r>
                    </a:p>
                  </a:txBody>
                  <a:tcPr marL="76517" marR="76517" marT="51117" marB="51117"/>
                </a:tc>
                <a:tc>
                  <a:txBody>
                    <a:bodyPr/>
                    <a:lstStyle/>
                    <a:p>
                      <a:pPr marL="0" indent="0"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1" i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76517" marR="76517" marT="51117" marB="51117"/>
                </a:tc>
                <a:tc>
                  <a:txBody>
                    <a:bodyPr/>
                    <a:lstStyle/>
                    <a:p>
                      <a:pPr marL="0" indent="0" algn="l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altLang="en-US" sz="1600" b="1" i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目的</a:t>
                      </a:r>
                    </a:p>
                  </a:txBody>
                  <a:tcPr marL="76517" marR="76517" marT="51117" marB="511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95">
                <a:tc>
                  <a:txBody>
                    <a:bodyPr/>
                    <a:lstStyle/>
                    <a:p>
                      <a:pPr algn="l" fontAlgn="base">
                        <a:buClrTx/>
                        <a:buSzTx/>
                        <a:buFontTx/>
                      </a:pPr>
                      <a:r>
                        <a:rPr lang="en-US" altLang="zh-CN" sz="10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Total_reward</a:t>
                      </a:r>
                      <a:endParaRPr lang="en-US" altLang="zh-CN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tc>
                  <a:txBody>
                    <a:bodyPr/>
                    <a:lstStyle/>
                    <a:p>
                      <a:pPr algn="l" fontAlgn="base">
                        <a:buClrTx/>
                        <a:buSzTx/>
                        <a:buFontTx/>
                      </a:pPr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训练过程中每一集（</a:t>
                      </a:r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episode</a:t>
                      </a:r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）的总奖励的序列</a:t>
                      </a:r>
                      <a:endParaRPr lang="en-US" altLang="zh-CN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tc>
                  <a:txBody>
                    <a:bodyPr/>
                    <a:lstStyle/>
                    <a:p>
                      <a:pPr algn="l" fontAlgn="base">
                        <a:buClrTx/>
                        <a:buSzTx/>
                        <a:buFontTx/>
                      </a:pPr>
                      <a:r>
                        <a:rPr lang="en-US" altLang="zh-CN" sz="10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衡量最终策略效果</a:t>
                      </a:r>
                      <a:endParaRPr lang="en-US" altLang="zh-CN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330">
                <a:tc>
                  <a:txBody>
                    <a:bodyPr/>
                    <a:lstStyle/>
                    <a:p>
                      <a:pPr algn="l" fontAlgn="base">
                        <a:buClrTx/>
                        <a:buSzTx/>
                        <a:buFontTx/>
                      </a:pPr>
                      <a:r>
                        <a:rPr lang="en-US" altLang="zh-CN" sz="1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收敛速度</a:t>
                      </a:r>
                    </a:p>
                  </a:txBody>
                  <a:tcPr marL="36195" marR="0" marT="0" marB="0" anchor="ctr"/>
                </a:tc>
                <a:tc>
                  <a:txBody>
                    <a:bodyPr/>
                    <a:lstStyle/>
                    <a:p>
                      <a:pPr algn="l" fontAlgn="base">
                        <a:buClrTx/>
                        <a:buSzTx/>
                        <a:buFontTx/>
                      </a:pPr>
                      <a:r>
                        <a:rPr lang="en-US" altLang="zh-CN" sz="1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Total Reward 从负值变为稳定正值所需的episode数</a:t>
                      </a:r>
                    </a:p>
                  </a:txBody>
                  <a:tcPr marL="36195" marR="0" marT="0" marB="0" anchor="ctr"/>
                </a:tc>
                <a:tc>
                  <a:txBody>
                    <a:bodyPr/>
                    <a:lstStyle/>
                    <a:p>
                      <a:pPr algn="l" fontAlgn="base">
                        <a:buClrTx/>
                        <a:buSzTx/>
                        <a:buFontTx/>
                      </a:pPr>
                      <a:r>
                        <a:rPr lang="en-US" altLang="zh-CN" sz="1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评估学习速度</a:t>
                      </a:r>
                    </a:p>
                  </a:txBody>
                  <a:tcPr marL="36195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algn="l" fontAlgn="base">
                        <a:buClrTx/>
                        <a:buSzTx/>
                        <a:buFontTx/>
                      </a:pPr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loss</a:t>
                      </a:r>
                    </a:p>
                  </a:txBody>
                  <a:tcPr marL="36195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训练损失，衡量的是网络预测的 </a:t>
                      </a:r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 </a:t>
                      </a:r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值和基于经验回放算出的目标 </a:t>
                      </a:r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 </a:t>
                      </a:r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值之间的误差</a:t>
                      </a:r>
                      <a:endParaRPr lang="en-US" altLang="zh-CN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tc>
                  <a:txBody>
                    <a:bodyPr/>
                    <a:lstStyle/>
                    <a:p>
                      <a:pPr algn="l" fontAlgn="base">
                        <a:buClrTx/>
                        <a:buSzTx/>
                        <a:buFontTx/>
                      </a:pPr>
                      <a:r>
                        <a:rPr lang="en-US" altLang="zh-CN" sz="10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判断训练是否平稳、是否过拟合</a:t>
                      </a:r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sz="10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欠拟合</a:t>
                      </a:r>
                      <a:endParaRPr lang="en-US" altLang="zh-CN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l" fontAlgn="base">
                        <a:buClrTx/>
                        <a:buSzTx/>
                        <a:buFontTx/>
                      </a:pPr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Collision</a:t>
                      </a:r>
                      <a:r>
                        <a:rPr lang="zh-CN" altLang="en-US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count</a:t>
                      </a:r>
                      <a:endParaRPr lang="zh-CN" altLang="en-US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tc>
                  <a:txBody>
                    <a:bodyPr/>
                    <a:lstStyle/>
                    <a:p>
                      <a:pPr algn="l" fontAlgn="base">
                        <a:buClrTx/>
                        <a:buSzTx/>
                        <a:buFontTx/>
                      </a:pPr>
                      <a:r>
                        <a:rPr lang="en-US" altLang="zh-CN" sz="10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</a:t>
                      </a:r>
                      <a:r>
                        <a:rPr lang="en-US" altLang="zh-CN" sz="1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episode </a:t>
                      </a:r>
                      <a:r>
                        <a:rPr lang="en-US" altLang="zh-CN" sz="10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中碰撞次数</a:t>
                      </a:r>
                      <a:endParaRPr lang="en-US" altLang="zh-CN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tc>
                  <a:txBody>
                    <a:bodyPr/>
                    <a:lstStyle/>
                    <a:p>
                      <a:pPr algn="l" fontAlgn="base">
                        <a:buClrTx/>
                        <a:buSzTx/>
                        <a:buFontTx/>
                      </a:pPr>
                      <a:r>
                        <a:rPr lang="en-US" altLang="zh-CN" sz="1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衡量策略的安全性</a:t>
                      </a:r>
                    </a:p>
                  </a:txBody>
                  <a:tcPr marL="36195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0260">
                <a:tc>
                  <a:txBody>
                    <a:bodyPr/>
                    <a:lstStyle/>
                    <a:p>
                      <a:pPr algn="l" fontAlgn="base">
                        <a:buClrTx/>
                        <a:buSzTx/>
                        <a:buFontTx/>
                      </a:pPr>
                      <a:r>
                        <a:rPr lang="en-US" altLang="zh-CN" sz="1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稳定性（波动性）</a:t>
                      </a:r>
                    </a:p>
                  </a:txBody>
                  <a:tcPr marL="36195" marR="0" marT="0" marB="0" anchor="ctr"/>
                </a:tc>
                <a:tc>
                  <a:txBody>
                    <a:bodyPr/>
                    <a:lstStyle/>
                    <a:p>
                      <a:pPr algn="l" fontAlgn="base">
                        <a:buClrTx/>
                        <a:buSzTx/>
                        <a:buFontTx/>
                      </a:pPr>
                      <a:r>
                        <a:rPr lang="en-US" altLang="zh-CN" sz="10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Total Reward 与 Collision Count 的曲线是否平滑、方差是否小</a:t>
                      </a:r>
                    </a:p>
                  </a:txBody>
                  <a:tcPr marL="36195" marR="0" marT="0" marB="0" anchor="ctr"/>
                </a:tc>
                <a:tc>
                  <a:txBody>
                    <a:bodyPr/>
                    <a:lstStyle/>
                    <a:p>
                      <a:pPr algn="l" fontAlgn="base">
                        <a:buClrTx/>
                        <a:buSzTx/>
                        <a:buFontTx/>
                      </a:pPr>
                      <a:r>
                        <a:rPr lang="en-US" altLang="zh-CN" sz="10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反映策略可靠性与执行一致性</a:t>
                      </a:r>
                      <a:endParaRPr lang="en-US" altLang="zh-CN" sz="1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6195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370965" y="1680845"/>
            <a:ext cx="1482725" cy="3371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评价指标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4"/>
              <p:cNvSpPr/>
              <p:nvPr/>
            </p:nvSpPr>
            <p:spPr>
              <a:xfrm>
                <a:off x="693420" y="1412875"/>
                <a:ext cx="10813415" cy="1833880"/>
              </a:xfrm>
              <a:prstGeom prst="roundRect">
                <a:avLst>
                  <a:gd name="adj" fmla="val 5160"/>
                </a:avLst>
              </a:prstGeom>
              <a:solidFill>
                <a:schemeClr val="bg1">
                  <a:alpha val="30196"/>
                </a:schemeClr>
              </a:solidFill>
              <a:ln w="19050">
                <a:solidFill>
                  <a:schemeClr val="accent1">
                    <a:alpha val="8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zh-CN" altLang="en-US" i="1" dirty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a:t>在此处键入公式。</a:t>
                      </a:fld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矩形: 圆角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" y="1412875"/>
                <a:ext cx="10813415" cy="1833880"/>
              </a:xfrm>
              <a:prstGeom prst="roundRect">
                <a:avLst>
                  <a:gd name="adj" fmla="val 5160"/>
                </a:avLst>
              </a:prstGeom>
              <a:blipFill rotWithShape="1">
                <a:blip r:embed="rId3"/>
                <a:stretch>
                  <a:fillRect l="-88" t="-519" r="-88" b="-519"/>
                </a:stretch>
              </a:blipFill>
              <a:ln w="19050">
                <a:solidFill>
                  <a:schemeClr val="accent1">
                    <a:alpha val="8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内容占位符 4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4628675"/>
              </p:ext>
            </p:extLst>
          </p:nvPr>
        </p:nvGraphicFramePr>
        <p:xfrm>
          <a:off x="838200" y="1584325"/>
          <a:ext cx="10515600" cy="147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最终效果 </a:t>
                      </a:r>
                      <a:r>
                        <a:rPr lang="en-US" altLang="zh-CN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Total Reward</a:t>
                      </a: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收敛速度</a:t>
                      </a: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损失下降情况</a:t>
                      </a: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碰撞控制</a:t>
                      </a: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稳定性（波动性）</a:t>
                      </a:r>
                    </a:p>
                  </a:txBody>
                  <a:tcPr marL="71755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r>
                        <a:rPr lang="en-US" altLang="zh-CN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DQN</a:t>
                      </a: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中（约 </a:t>
                      </a:r>
                      <a:r>
                        <a:rPr lang="en-US" altLang="zh-CN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+30~40</a:t>
                      </a:r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，波动大）</a:t>
                      </a: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中（</a:t>
                      </a:r>
                      <a:r>
                        <a:rPr lang="en-US" altLang="zh-CN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~80</a:t>
                      </a:r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）</a:t>
                      </a: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中（震荡但能收敛）</a:t>
                      </a: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差（偶有大幅 </a:t>
                      </a:r>
                      <a:r>
                        <a:rPr lang="en-US" altLang="zh-CN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spike</a:t>
                      </a:r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）</a:t>
                      </a: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中（</a:t>
                      </a:r>
                      <a:r>
                        <a:rPr lang="en-US" altLang="zh-CN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reward </a:t>
                      </a:r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波动明显）</a:t>
                      </a:r>
                    </a:p>
                  </a:txBody>
                  <a:tcPr marL="71755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DQN Obstacle</a:t>
                      </a: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中（略低于 </a:t>
                      </a:r>
                      <a:r>
                        <a:rPr lang="en-US" altLang="zh-CN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+40</a:t>
                      </a:r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）</a:t>
                      </a: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慢（</a:t>
                      </a:r>
                      <a:r>
                        <a:rPr lang="en-US" altLang="zh-CN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~100</a:t>
                      </a:r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）</a:t>
                      </a: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一般（高初值，下降慢）</a:t>
                      </a: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差（高频大幅震荡）</a:t>
                      </a: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差（碰撞波动大）</a:t>
                      </a:r>
                    </a:p>
                  </a:txBody>
                  <a:tcPr marL="71755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r>
                        <a:rPr lang="en-US" altLang="zh-CN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Double-Dueling DQN</a:t>
                      </a: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高（接近 </a:t>
                      </a:r>
                      <a:r>
                        <a:rPr lang="en-US" altLang="zh-CN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+40</a:t>
                      </a:r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，平稳）</a:t>
                      </a: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快（</a:t>
                      </a:r>
                      <a:r>
                        <a:rPr lang="en-US" altLang="zh-CN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~70</a:t>
                      </a:r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）</a:t>
                      </a: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好（收敛快且平滑）</a:t>
                      </a: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好（最终接近 </a:t>
                      </a:r>
                      <a:r>
                        <a:rPr lang="en-US" altLang="zh-CN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1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）</a:t>
                      </a:r>
                    </a:p>
                  </a:txBody>
                  <a:tcPr marL="71755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高（各曲线平滑）</a:t>
                      </a:r>
                    </a:p>
                  </a:txBody>
                  <a:tcPr marL="71755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结果分析</a:t>
            </a:r>
          </a:p>
        </p:txBody>
      </p:sp>
      <p:sp>
        <p:nvSpPr>
          <p:cNvPr id="9" name="矩形: 圆角 359"/>
          <p:cNvSpPr/>
          <p:nvPr/>
        </p:nvSpPr>
        <p:spPr>
          <a:xfrm>
            <a:off x="697230" y="3428365"/>
            <a:ext cx="10809605" cy="3093085"/>
          </a:xfrm>
          <a:prstGeom prst="roundRect">
            <a:avLst>
              <a:gd name="adj" fmla="val 1988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障碍物会显著降低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DQN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</a:t>
            </a:r>
            <a:endParaRPr lang="en-US" altLang="zh-CN" sz="1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DQN Obstacle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损失持续高位，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轮未收敛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频繁出现损失尖峰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环境复杂性导致梯度爆炸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经过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Double-Dueling DQN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改进后：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损失迅速降至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0.5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以下（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150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轮后）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平滑收敛，无剧烈震荡</a:t>
            </a:r>
          </a:p>
          <a:p>
            <a:pPr marL="285750" indent="-285750"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2D351-5D40-6AED-A261-4DC1CAC6B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31F70D-1F55-EF59-C967-3C72E931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542C556-CFF4-8334-B317-E0B4F75F5C2F}"/>
              </a:ext>
            </a:extLst>
          </p:cNvPr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过程问题总结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F39838-1B86-87E0-D0A2-C7EB5AA3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80" y="1310642"/>
            <a:ext cx="5012895" cy="48114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CE2485-257F-AB4E-79D7-84AD4FCFD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779" y="2323082"/>
            <a:ext cx="5369741" cy="27866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97A796A-8D76-5732-6B92-069C513BF080}"/>
              </a:ext>
            </a:extLst>
          </p:cNvPr>
          <p:cNvSpPr txBox="1"/>
          <p:nvPr/>
        </p:nvSpPr>
        <p:spPr>
          <a:xfrm>
            <a:off x="3216927" y="328903"/>
            <a:ext cx="6096000" cy="406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智能体到达不了目的地，乱走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56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122D9-9D00-CE1E-A6D3-F4EF37222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5C71E-2108-EFEC-A1E6-75EF0CB9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5CD7B6-A0C2-C989-8762-100B4942C433}"/>
              </a:ext>
            </a:extLst>
          </p:cNvPr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过程问题总结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817B0D4-0851-D44C-29D2-778B2521C540}"/>
              </a:ext>
            </a:extLst>
          </p:cNvPr>
          <p:cNvSpPr txBox="1"/>
          <p:nvPr/>
        </p:nvSpPr>
        <p:spPr>
          <a:xfrm>
            <a:off x="3216927" y="328903"/>
            <a:ext cx="6096000" cy="4069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收敛速度慢，网络结构简单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FA86F2-4F3D-F43B-7C01-B45BFD9CB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67" y="2189266"/>
            <a:ext cx="4546918" cy="233788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DDAA66C-24F5-3A07-8849-6A6BAB507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9065"/>
            <a:ext cx="5654921" cy="437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81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BF967-CB57-1D1D-590F-C0B76F83A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8F6BCE-17D4-A52C-7184-F784AE03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5B3DBDD-146D-045E-189B-F3B0B4CB316E}"/>
              </a:ext>
            </a:extLst>
          </p:cNvPr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未来工作展望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242071B-8E3F-0B24-523D-60B2798FE0A2}"/>
              </a:ext>
            </a:extLst>
          </p:cNvPr>
          <p:cNvSpPr txBox="1"/>
          <p:nvPr/>
        </p:nvSpPr>
        <p:spPr>
          <a:xfrm>
            <a:off x="2659578" y="1530686"/>
            <a:ext cx="6702536" cy="1985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不同超参数下模型的效果，如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hidden_dim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考虑大参数情况，智能体数量，空间规模上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加入注意力机制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，在状态输入中引入一个消息向量，用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Transformer/Graph Attention Network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）让各智能体学会关注彼此附近的行动意图，减少冲突或拥堵。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264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项目分工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760025" y="3857025"/>
            <a:ext cx="4269740" cy="2291080"/>
            <a:chOff x="1329" y="1780"/>
            <a:chExt cx="6898" cy="4259"/>
          </a:xfrm>
        </p:grpSpPr>
        <p:grpSp>
          <p:nvGrpSpPr>
            <p:cNvPr id="26" name="组合 25"/>
            <p:cNvGrpSpPr/>
            <p:nvPr/>
          </p:nvGrpSpPr>
          <p:grpSpPr>
            <a:xfrm>
              <a:off x="1329" y="2187"/>
              <a:ext cx="6898" cy="3852"/>
              <a:chOff x="1327" y="2890"/>
              <a:chExt cx="6898" cy="6253"/>
            </a:xfrm>
          </p:grpSpPr>
          <p:sp>
            <p:nvSpPr>
              <p:cNvPr id="27" name="矩形: 圆角 29"/>
              <p:cNvSpPr/>
              <p:nvPr/>
            </p:nvSpPr>
            <p:spPr>
              <a:xfrm>
                <a:off x="1327" y="2890"/>
                <a:ext cx="6898" cy="6253"/>
              </a:xfrm>
              <a:prstGeom prst="roundRect">
                <a:avLst>
                  <a:gd name="adj" fmla="val 11956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683" y="3934"/>
                <a:ext cx="6133" cy="455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b="0" i="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PPT</a:t>
                </a:r>
                <a:r>
                  <a:rPr lang="zh-CN" altLang="en-US" b="0" i="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制作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b="0" i="0" dirty="0" err="1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DQNObstacle</a:t>
                </a:r>
                <a:r>
                  <a:rPr lang="zh-CN" altLang="en-US" b="0" i="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代码编写</a:t>
                </a:r>
              </a:p>
              <a:p>
                <a:pPr marL="0" indent="0">
                  <a:lnSpc>
                    <a:spcPct val="100000"/>
                  </a:lnSpc>
                  <a:spcBef>
                    <a:spcPct val="0"/>
                  </a:spcBef>
                  <a:spcAft>
                    <a:spcPts val="100"/>
                  </a:spcAft>
                  <a:buFont typeface="Arial" panose="020B0604020202020204"/>
                  <a:buNone/>
                </a:pPr>
                <a:endParaRPr lang="zh-CN" altLang="en-US" b="0" i="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29" name="矩形 28"/>
            <p:cNvSpPr/>
            <p:nvPr>
              <p:custDataLst>
                <p:tags r:id="rId3"/>
              </p:custDataLst>
            </p:nvPr>
          </p:nvSpPr>
          <p:spPr>
            <a:xfrm>
              <a:off x="2542" y="1780"/>
              <a:ext cx="4419" cy="758"/>
            </a:xfrm>
            <a:prstGeom prst="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indent="0" algn="ctr">
                <a:buFont typeface="Wingdings" panose="05000000000000000000" charset="0"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王成威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26774" y="3857025"/>
            <a:ext cx="4269740" cy="2291080"/>
            <a:chOff x="1329" y="1780"/>
            <a:chExt cx="6898" cy="4259"/>
          </a:xfrm>
        </p:grpSpPr>
        <p:grpSp>
          <p:nvGrpSpPr>
            <p:cNvPr id="36" name="组合 35"/>
            <p:cNvGrpSpPr/>
            <p:nvPr/>
          </p:nvGrpSpPr>
          <p:grpSpPr>
            <a:xfrm>
              <a:off x="1329" y="2187"/>
              <a:ext cx="6898" cy="3852"/>
              <a:chOff x="1327" y="2890"/>
              <a:chExt cx="6898" cy="6253"/>
            </a:xfrm>
          </p:grpSpPr>
          <p:sp>
            <p:nvSpPr>
              <p:cNvPr id="37" name="矩形: 圆角 29"/>
              <p:cNvSpPr/>
              <p:nvPr/>
            </p:nvSpPr>
            <p:spPr>
              <a:xfrm>
                <a:off x="1327" y="2890"/>
                <a:ext cx="6898" cy="6253"/>
              </a:xfrm>
              <a:prstGeom prst="roundRect">
                <a:avLst>
                  <a:gd name="adj" fmla="val 11956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683" y="3934"/>
                <a:ext cx="6133" cy="455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Bef>
                    <a:spcPct val="0"/>
                  </a:spcBef>
                  <a:spcAft>
                    <a:spcPts val="100"/>
                  </a:spcAft>
                  <a:buFont typeface="Arial" panose="020B0604020202020204"/>
                  <a:buNone/>
                </a:pPr>
                <a:endParaRPr lang="zh-CN" altLang="en-US" sz="1600" b="0" i="0">
                  <a:solidFill>
                    <a:srgbClr val="404040"/>
                  </a:solidFill>
                  <a:latin typeface="quote-cjk-patch"/>
                  <a:ea typeface="quote-cjk-patch"/>
                </a:endParaRPr>
              </a:p>
            </p:txBody>
          </p:sp>
        </p:grpSp>
        <p:sp>
          <p:nvSpPr>
            <p:cNvPr id="39" name="矩形 38"/>
            <p:cNvSpPr/>
            <p:nvPr>
              <p:custDataLst>
                <p:tags r:id="rId2"/>
              </p:custDataLst>
            </p:nvPr>
          </p:nvSpPr>
          <p:spPr>
            <a:xfrm>
              <a:off x="2542" y="1780"/>
              <a:ext cx="4419" cy="758"/>
            </a:xfrm>
            <a:prstGeom prst="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indent="0" algn="ctr">
                <a:buFont typeface="Wingdings" panose="05000000000000000000" charset="0"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林继申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1BA6358-59C2-DF29-EBDB-19608554C8ED}"/>
              </a:ext>
            </a:extLst>
          </p:cNvPr>
          <p:cNvGrpSpPr/>
          <p:nvPr/>
        </p:nvGrpSpPr>
        <p:grpSpPr>
          <a:xfrm>
            <a:off x="3722737" y="906736"/>
            <a:ext cx="4269740" cy="2291080"/>
            <a:chOff x="1329" y="1780"/>
            <a:chExt cx="6898" cy="425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29AA71F-4A4D-07B2-52FA-C84FFFAF93BC}"/>
                </a:ext>
              </a:extLst>
            </p:cNvPr>
            <p:cNvGrpSpPr/>
            <p:nvPr/>
          </p:nvGrpSpPr>
          <p:grpSpPr>
            <a:xfrm>
              <a:off x="1329" y="2187"/>
              <a:ext cx="6898" cy="3852"/>
              <a:chOff x="1327" y="2890"/>
              <a:chExt cx="6898" cy="6253"/>
            </a:xfrm>
          </p:grpSpPr>
          <p:sp>
            <p:nvSpPr>
              <p:cNvPr id="11" name="矩形: 圆角 29">
                <a:extLst>
                  <a:ext uri="{FF2B5EF4-FFF2-40B4-BE49-F238E27FC236}">
                    <a16:creationId xmlns:a16="http://schemas.microsoft.com/office/drawing/2014/main" id="{0CAD52E3-BA46-963B-766B-ACDF29A51A0C}"/>
                  </a:ext>
                </a:extLst>
              </p:cNvPr>
              <p:cNvSpPr/>
              <p:nvPr/>
            </p:nvSpPr>
            <p:spPr>
              <a:xfrm>
                <a:off x="1327" y="2890"/>
                <a:ext cx="6898" cy="6253"/>
              </a:xfrm>
              <a:prstGeom prst="roundRect">
                <a:avLst>
                  <a:gd name="adj" fmla="val 11956"/>
                </a:avLst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defTabSz="2400300">
                  <a:lnSpc>
                    <a:spcPct val="125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C6F0C66-E267-6140-1851-8414619AA641}"/>
                  </a:ext>
                </a:extLst>
              </p:cNvPr>
              <p:cNvSpPr txBox="1"/>
              <p:nvPr/>
            </p:nvSpPr>
            <p:spPr>
              <a:xfrm>
                <a:off x="1683" y="3934"/>
                <a:ext cx="6133" cy="455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b="0" i="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PPT</a:t>
                </a:r>
                <a:r>
                  <a:rPr lang="zh-CN" altLang="en-US" b="0" i="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制作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A</a:t>
                </a:r>
                <a:r>
                  <a:rPr lang="zh-CN" altLang="en-US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*</a:t>
                </a:r>
                <a:r>
                  <a:rPr lang="zh-CN" altLang="en-US" b="0" i="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代码编写</a:t>
                </a:r>
                <a:endParaRPr lang="en-US" altLang="zh-CN" b="0" i="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DQN</a:t>
                </a:r>
                <a:r>
                  <a:rPr lang="zh-CN" altLang="en-US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代码编写</a:t>
                </a:r>
                <a:endParaRPr lang="en-US" altLang="zh-CN" b="0" i="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50000"/>
                  </a:lnSpc>
                  <a:spcBef>
                    <a:spcPct val="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</a:pPr>
                <a:endParaRPr lang="zh-CN" altLang="en-US" b="0" i="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>
                  <a:lnSpc>
                    <a:spcPct val="100000"/>
                  </a:lnSpc>
                  <a:spcBef>
                    <a:spcPct val="0"/>
                  </a:spcBef>
                  <a:spcAft>
                    <a:spcPts val="100"/>
                  </a:spcAft>
                  <a:buFont typeface="Arial" panose="020B0604020202020204"/>
                  <a:buNone/>
                </a:pPr>
                <a:endParaRPr lang="zh-CN" altLang="en-US" b="0" i="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BD8D707-3799-5E38-8375-02FD4D145E8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2542" y="1780"/>
              <a:ext cx="4419" cy="758"/>
            </a:xfrm>
            <a:prstGeom prst="rect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indent="0" algn="ctr">
                <a:buFont typeface="Wingdings" panose="05000000000000000000" charset="0"/>
                <a:buNone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赵卓冰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A53989C3-71BF-FA70-9198-A45CDC0743F9}"/>
              </a:ext>
            </a:extLst>
          </p:cNvPr>
          <p:cNvSpPr txBox="1"/>
          <p:nvPr/>
        </p:nvSpPr>
        <p:spPr>
          <a:xfrm>
            <a:off x="6921381" y="4526053"/>
            <a:ext cx="3796219" cy="15094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文档撰写</a:t>
            </a:r>
            <a:endParaRPr lang="zh-CN" altLang="en-US" b="0" i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Double-Dueling DQN</a:t>
            </a:r>
            <a:r>
              <a:rPr lang="zh-CN" altLang="en-US" b="0" i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代码编写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100"/>
              </a:spcAft>
              <a:buFont typeface="Arial" panose="020B0604020202020204"/>
              <a:buNone/>
            </a:pPr>
            <a:endParaRPr lang="zh-CN" altLang="en-US" b="0" i="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" y="1847849"/>
            <a:ext cx="12192000" cy="2667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感谢观看与聆听！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THANKS</a:t>
            </a:r>
            <a:endParaRPr lang="en-US" altLang="zh-CN" sz="4800" b="1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2"/>
          <p:cNvGraphicFramePr>
            <a:graphicFrameLocks noGrp="1"/>
          </p:cNvGraphicFramePr>
          <p:nvPr/>
        </p:nvGraphicFramePr>
        <p:xfrm>
          <a:off x="3844450" y="4829446"/>
          <a:ext cx="4683234" cy="1319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8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7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9530">
                <a:tc>
                  <a:txBody>
                    <a:bodyPr/>
                    <a:lstStyle/>
                    <a:p>
                      <a:pPr marL="0" algn="dist" defTabSz="457200" rtl="0" eaLnBrk="1" latinLnBrk="0" hangingPunct="1">
                        <a:lnSpc>
                          <a:spcPct val="150000"/>
                        </a:lnSpc>
                      </a:pP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</a:pP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352"/>
    </mc:Choice>
    <mc:Fallback xmlns="">
      <p:transition advTm="2135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1532254" y="1392555"/>
            <a:ext cx="2023534" cy="1682948"/>
            <a:chOff x="1153322" y="498160"/>
            <a:chExt cx="1711264" cy="1419210"/>
          </a:xfrm>
        </p:grpSpPr>
        <p:sp>
          <p:nvSpPr>
            <p:cNvPr id="18" name="矩形 17"/>
            <p:cNvSpPr/>
            <p:nvPr/>
          </p:nvSpPr>
          <p:spPr>
            <a:xfrm>
              <a:off x="1153322" y="498160"/>
              <a:ext cx="1091199" cy="1250900"/>
            </a:xfrm>
            <a:prstGeom prst="rect">
              <a:avLst/>
            </a:prstGeom>
            <a:solidFill>
              <a:srgbClr val="F2F5F9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424586" y="906369"/>
              <a:ext cx="1440000" cy="1011001"/>
              <a:chOff x="1424586" y="906369"/>
              <a:chExt cx="1440000" cy="1011001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565656" y="998443"/>
                <a:ext cx="1157887" cy="82698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424586" y="906369"/>
                <a:ext cx="1440000" cy="101100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sz="3600" b="1" dirty="0">
                    <a:solidFill>
                      <a:schemeClr val="bg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目录</a:t>
                </a:r>
                <a:endPara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710135" y="590096"/>
            <a:ext cx="292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2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MAPG</a:t>
            </a:r>
            <a:r>
              <a: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问题描述</a:t>
            </a: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4763538" y="460928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5710136" y="1625268"/>
            <a:ext cx="2941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/>
            <a:r>
              <a: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4763538" y="1496100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5710136" y="2675045"/>
            <a:ext cx="2926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算法迭代介绍</a:t>
            </a:r>
          </a:p>
        </p:txBody>
      </p: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4763538" y="2545877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4763538" y="3633119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5726263" y="3786621"/>
            <a:ext cx="2926080" cy="4749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结果分析</a:t>
            </a:r>
            <a:endParaRPr lang="zh-CN" altLang="en-US" sz="2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endParaRPr lang="zh-CN" altLang="en-US" sz="2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>
            <p:custDataLst>
              <p:tags r:id="rId9"/>
            </p:custDataLst>
          </p:nvPr>
        </p:nvSpPr>
        <p:spPr>
          <a:xfrm>
            <a:off x="4763538" y="4720239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5726263" y="4913111"/>
            <a:ext cx="248346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/>
            <a:r>
              <a: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过程问题总结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CFCA89-4B66-F767-F06E-0D1720F03BB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763538" y="5742535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117284-88F5-7D55-91C0-9AFD44993ED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726263" y="5935407"/>
            <a:ext cx="248346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/>
            <a:r>
              <a: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未来工作展望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352"/>
    </mc:Choice>
    <mc:Fallback xmlns="">
      <p:transition advTm="213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文本框 297"/>
          <p:cNvSpPr txBox="1"/>
          <p:nvPr/>
        </p:nvSpPr>
        <p:spPr>
          <a:xfrm>
            <a:off x="568057" y="4570765"/>
            <a:ext cx="4170680" cy="143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endParaRPr kumimoji="1" lang="zh-CN" altLang="en-US" b="1" dirty="0">
              <a:ln w="12700">
                <a:noFill/>
              </a:ln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ource Han Sans" panose="020B0400000000000000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MAPF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问题描述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ACC9EE-8668-556B-0227-53631164F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11" y="1365134"/>
            <a:ext cx="8920377" cy="38044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F99E5-32E1-CCBF-C3FA-4A663F3AC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文本框 297">
            <a:extLst>
              <a:ext uri="{FF2B5EF4-FFF2-40B4-BE49-F238E27FC236}">
                <a16:creationId xmlns:a16="http://schemas.microsoft.com/office/drawing/2014/main" id="{3A960662-606D-53DA-6266-0FE83861E34C}"/>
              </a:ext>
            </a:extLst>
          </p:cNvPr>
          <p:cNvSpPr txBox="1"/>
          <p:nvPr/>
        </p:nvSpPr>
        <p:spPr>
          <a:xfrm>
            <a:off x="568057" y="4570765"/>
            <a:ext cx="4170680" cy="143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endParaRPr kumimoji="1" lang="zh-CN" altLang="en-US" b="1" dirty="0">
              <a:ln w="12700">
                <a:noFill/>
              </a:ln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ource Han Sans" panose="020B0400000000000000" charset="-122"/>
              <a:sym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C5A09E-840F-4728-BA41-0EFADCDD5BE4}"/>
              </a:ext>
            </a:extLst>
          </p:cNvPr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MAPF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问题描述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02DB80-3A1E-0B13-BE06-A13E04A71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03" y="1404800"/>
            <a:ext cx="6467170" cy="33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6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70286-B1E1-D537-C6E8-CCDB93443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文本框 297">
            <a:extLst>
              <a:ext uri="{FF2B5EF4-FFF2-40B4-BE49-F238E27FC236}">
                <a16:creationId xmlns:a16="http://schemas.microsoft.com/office/drawing/2014/main" id="{59A8850E-ED4A-9D60-54BA-419CE701A87A}"/>
              </a:ext>
            </a:extLst>
          </p:cNvPr>
          <p:cNvSpPr txBox="1"/>
          <p:nvPr/>
        </p:nvSpPr>
        <p:spPr>
          <a:xfrm>
            <a:off x="568057" y="4570765"/>
            <a:ext cx="4170680" cy="143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endParaRPr kumimoji="1" lang="zh-CN" altLang="en-US" b="1" dirty="0">
              <a:ln w="12700">
                <a:noFill/>
              </a:ln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ource Han Sans" panose="020B0400000000000000" charset="-122"/>
              <a:sym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C7F645-5E04-A6E4-45E5-2DABA5FD5D17}"/>
              </a:ext>
            </a:extLst>
          </p:cNvPr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MAPF</a:t>
            </a:r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问题描述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6EF61F-72B3-8876-14A3-2FE108A43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33" y="1127201"/>
            <a:ext cx="8103755" cy="460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FE0D4-1F9E-0EA9-252B-68C023B17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文本框 297">
            <a:extLst>
              <a:ext uri="{FF2B5EF4-FFF2-40B4-BE49-F238E27FC236}">
                <a16:creationId xmlns:a16="http://schemas.microsoft.com/office/drawing/2014/main" id="{2889FF32-CF4E-5D5E-31F8-133914E97D03}"/>
              </a:ext>
            </a:extLst>
          </p:cNvPr>
          <p:cNvSpPr txBox="1"/>
          <p:nvPr/>
        </p:nvSpPr>
        <p:spPr>
          <a:xfrm>
            <a:off x="584835" y="4528820"/>
            <a:ext cx="4170680" cy="143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endParaRPr kumimoji="1" lang="zh-CN" altLang="en-US" b="1" dirty="0">
              <a:ln w="12700">
                <a:noFill/>
              </a:ln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ource Han Sans" panose="020B0400000000000000" charset="-122"/>
              <a:sym typeface="+mn-ea"/>
            </a:endParaRPr>
          </a:p>
        </p:txBody>
      </p:sp>
      <p:sp>
        <p:nvSpPr>
          <p:cNvPr id="360" name="矩形: 圆角 359">
            <a:extLst>
              <a:ext uri="{FF2B5EF4-FFF2-40B4-BE49-F238E27FC236}">
                <a16:creationId xmlns:a16="http://schemas.microsoft.com/office/drawing/2014/main" id="{3D71B5AB-ACB4-F3C6-7665-E13F3AB27DD0}"/>
              </a:ext>
            </a:extLst>
          </p:cNvPr>
          <p:cNvSpPr/>
          <p:nvPr/>
        </p:nvSpPr>
        <p:spPr>
          <a:xfrm>
            <a:off x="289560" y="2525085"/>
            <a:ext cx="11383645" cy="3154262"/>
          </a:xfrm>
          <a:prstGeom prst="roundRect">
            <a:avLst>
              <a:gd name="adj" fmla="val 1988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marL="285750" indent="-285750">
              <a:lnSpc>
                <a:spcPct val="125000"/>
              </a:lnSpc>
              <a:buClr>
                <a:srgbClr val="9B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多智能体路径规划在仓储物流、机器人集群协作和交通调度等领域具有巨大的应用价值。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rgbClr val="9B0000"/>
              </a:buClr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rgbClr val="9B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集中式规划算法：由一个中央控制器来为所有智能体规划路径，它的前提假设是中央规划器掌握了所有智能体的起始位置、目标位置和障碍物位置等信息。集中式规划算法是最经典和常用的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MAPF 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算法，在求解的速度和质量上都达到较好的效果。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rgbClr val="9B0000"/>
              </a:buClr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rgbClr val="9B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执行算法：主要是基于强化学习的算法，前提假设是每个智能体只掌握了视野内（一定范围内）智能体和障碍物的位置等信息，智能体根据当前策略不断和环境进行交互，获取环境下一到达状态和该动作奖励，计算并更新策略，目标是最大化累积奖励，最后找到一个最大化累积奖励的动作序列，完成多智能体路径规划任务。这类算法可以扩展到高密度和动态的部分可观察的环境中，高效解决现实世界中的多智能体路径实时再规划问题。</a:t>
            </a:r>
            <a:b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rgbClr val="9B0000"/>
              </a:buClr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81DC0B-47F0-74CA-D071-135AA10B80FB}"/>
              </a:ext>
            </a:extLst>
          </p:cNvPr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项目背景</a:t>
            </a:r>
          </a:p>
        </p:txBody>
      </p:sp>
    </p:spTree>
    <p:extLst>
      <p:ext uri="{BB962C8B-B14F-4D97-AF65-F5344CB8AC3E}">
        <p14:creationId xmlns:p14="http://schemas.microsoft.com/office/powerpoint/2010/main" val="97022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2939-BE44-3376-059D-FD3D3B278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BBE4375A-EFB0-980B-F484-A85114A4505F}"/>
                  </a:ext>
                </a:extLst>
              </p:cNvPr>
              <p:cNvSpPr/>
              <p:nvPr/>
            </p:nvSpPr>
            <p:spPr>
              <a:xfrm>
                <a:off x="584835" y="1014730"/>
                <a:ext cx="6571615" cy="5550535"/>
              </a:xfrm>
              <a:prstGeom prst="roundRect">
                <a:avLst>
                  <a:gd name="adj" fmla="val 5160"/>
                </a:avLst>
              </a:prstGeom>
              <a:solidFill>
                <a:schemeClr val="bg1">
                  <a:alpha val="30196"/>
                </a:schemeClr>
              </a:solidFill>
              <a:ln w="19050">
                <a:solidFill>
                  <a:schemeClr val="accent1">
                    <a:alpha val="8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zh-CN" altLang="en-US" i="1" dirty="0">
                          <a:latin typeface="Cambria Math" panose="02040503050406030204" charset="0"/>
                          <a:ea typeface="微软雅黑" panose="020B0503020204020204" pitchFamily="34" charset="-122"/>
                        </a:rPr>
                        <a:t>在此处键入公式。</a:t>
                      </a:fld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BBE4375A-EFB0-980B-F484-A85114A45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35" y="1014730"/>
                <a:ext cx="6571615" cy="5550535"/>
              </a:xfrm>
              <a:prstGeom prst="roundRect">
                <a:avLst>
                  <a:gd name="adj" fmla="val 5160"/>
                </a:avLst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1">
                    <a:alpha val="80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文本框 295">
            <a:extLst>
              <a:ext uri="{FF2B5EF4-FFF2-40B4-BE49-F238E27FC236}">
                <a16:creationId xmlns:a16="http://schemas.microsoft.com/office/drawing/2014/main" id="{86DF7C59-DF78-B729-60CD-492618835517}"/>
              </a:ext>
            </a:extLst>
          </p:cNvPr>
          <p:cNvSpPr txBox="1"/>
          <p:nvPr/>
        </p:nvSpPr>
        <p:spPr>
          <a:xfrm>
            <a:off x="2525712" y="1115735"/>
            <a:ext cx="21774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基准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——A*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算法</a:t>
            </a:r>
          </a:p>
        </p:txBody>
      </p:sp>
      <p:sp>
        <p:nvSpPr>
          <p:cNvPr id="298" name="文本框 297">
            <a:extLst>
              <a:ext uri="{FF2B5EF4-FFF2-40B4-BE49-F238E27FC236}">
                <a16:creationId xmlns:a16="http://schemas.microsoft.com/office/drawing/2014/main" id="{E5E0A275-4DDC-8B78-3499-3D3E48703B47}"/>
              </a:ext>
            </a:extLst>
          </p:cNvPr>
          <p:cNvSpPr txBox="1"/>
          <p:nvPr/>
        </p:nvSpPr>
        <p:spPr>
          <a:xfrm>
            <a:off x="584835" y="4528820"/>
            <a:ext cx="4170680" cy="1430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algn="l">
              <a:lnSpc>
                <a:spcPct val="150000"/>
              </a:lnSpc>
              <a:buFont typeface="Wingdings" panose="05000000000000000000" charset="0"/>
              <a:buChar char="Ø"/>
            </a:pPr>
            <a:endParaRPr kumimoji="1" lang="zh-CN" altLang="en-US" b="1" dirty="0">
              <a:ln w="12700">
                <a:noFill/>
              </a:ln>
              <a:solidFill>
                <a:schemeClr val="tx1">
                  <a:alpha val="10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ource Han Sans" panose="020B0400000000000000" charset="-122"/>
              <a:sym typeface="+mn-ea"/>
            </a:endParaRPr>
          </a:p>
        </p:txBody>
      </p:sp>
      <p:pic>
        <p:nvPicPr>
          <p:cNvPr id="7" name="图片 6" descr="greedy_trajectories_BaselineAStar">
            <a:extLst>
              <a:ext uri="{FF2B5EF4-FFF2-40B4-BE49-F238E27FC236}">
                <a16:creationId xmlns:a16="http://schemas.microsoft.com/office/drawing/2014/main" id="{9FC37EF2-90B0-02D1-2004-076C9F4A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200" y="1586072"/>
            <a:ext cx="4828750" cy="449237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2F06D0C-B8BD-E350-2670-8F27FF3B57BA}"/>
              </a:ext>
            </a:extLst>
          </p:cNvPr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算法迭代介绍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585B57-5C09-53C7-9C85-C4CC1185D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007" y="2225926"/>
            <a:ext cx="3955322" cy="120307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D473373-B3BA-DD64-0307-91FBAD598E7D}"/>
              </a:ext>
            </a:extLst>
          </p:cNvPr>
          <p:cNvSpPr txBox="1"/>
          <p:nvPr/>
        </p:nvSpPr>
        <p:spPr>
          <a:xfrm>
            <a:off x="7651843" y="3744260"/>
            <a:ext cx="41367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因为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A*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必须沿着最优路径扩展所有的节点，因此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A*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算法在解决大规模智能体的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MAPF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问题时效率和质量都不高。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46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29"/>
          <p:cNvSpPr/>
          <p:nvPr/>
        </p:nvSpPr>
        <p:spPr>
          <a:xfrm>
            <a:off x="5823585" y="1180465"/>
            <a:ext cx="5777865" cy="5170805"/>
          </a:xfrm>
          <a:prstGeom prst="roundRect">
            <a:avLst>
              <a:gd name="adj" fmla="val 11956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训练结束后，</a:t>
            </a:r>
            <a:r>
              <a:rPr lang="en-US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⽤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ε = 0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（完全贪</a:t>
            </a:r>
            <a:r>
              <a:rPr lang="en-US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⼼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）策略，让所有智能体再跑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次，收集它们的移动轨迹并在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⽹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格图</a:t>
            </a:r>
            <a:r>
              <a:rPr lang="en-US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⾥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绘制出来。</a:t>
            </a: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29"/>
          <p:cNvSpPr/>
          <p:nvPr/>
        </p:nvSpPr>
        <p:spPr>
          <a:xfrm>
            <a:off x="587375" y="1261745"/>
            <a:ext cx="4808220" cy="5170805"/>
          </a:xfrm>
          <a:prstGeom prst="roundRect">
            <a:avLst>
              <a:gd name="adj" fmla="val 11956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2400300">
              <a:lnSpc>
                <a:spcPct val="125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857375" y="1018540"/>
            <a:ext cx="2098040" cy="48133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算法框架</a:t>
            </a:r>
          </a:p>
        </p:txBody>
      </p:sp>
      <p:sp>
        <p:nvSpPr>
          <p:cNvPr id="23" name="矩形: 圆角 359" descr="7b0a202020202262756c6c6574223a20227b5c2263617465676f727949645c223a5c225c222c5c2274656d706c61746549645c223a32303233313637367d220a7d0a"/>
          <p:cNvSpPr/>
          <p:nvPr/>
        </p:nvSpPr>
        <p:spPr>
          <a:xfrm>
            <a:off x="967740" y="1854835"/>
            <a:ext cx="3930015" cy="4219575"/>
          </a:xfrm>
          <a:prstGeom prst="roundRect">
            <a:avLst>
              <a:gd name="adj" fmla="val 1988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indent="0">
              <a:lnSpc>
                <a:spcPct val="125000"/>
              </a:lnSpc>
              <a:buClr>
                <a:srgbClr val="9B0000"/>
              </a:buClr>
              <a:buFont typeface="Wingdings" panose="05000000000000000000" charset="0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多智能体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DQN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</a:p>
          <a:p>
            <a:pPr marL="342900" indent="-342900">
              <a:lnSpc>
                <a:spcPct val="125000"/>
              </a:lnSpc>
              <a:buClr>
                <a:srgbClr val="9B0000"/>
              </a:buClr>
              <a:buFont typeface="Wingdings" panose="05000000000000000000" charset="0"/>
              <a:buAutoNum type="arabicPeriod"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独立学习单元（每个智能体拥有）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Clr>
                <a:srgbClr val="9B0000"/>
              </a:buClr>
              <a:buFont typeface="Wingdings" panose="05000000000000000000" charset="0"/>
              <a:buAutoNum type="arabicPeriod"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策略网络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目标网络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Clr>
                <a:srgbClr val="9B0000"/>
              </a:buClr>
              <a:buFont typeface="Wingdings" panose="05000000000000000000" charset="0"/>
              <a:buAutoNum type="arabicPeriod"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独立经验回放池（存储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(s,a,r,s',done)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lnSpc>
                <a:spcPct val="125000"/>
              </a:lnSpc>
              <a:buClr>
                <a:srgbClr val="9B0000"/>
              </a:buClr>
              <a:buFont typeface="Wingdings" panose="05000000000000000000" charset="0"/>
              <a:buAutoNum type="arabicPeriod"/>
            </a:pP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25000"/>
              </a:lnSpc>
              <a:buClr>
                <a:srgbClr val="9B0000"/>
              </a:buClr>
              <a:buFont typeface="Wingdings" panose="05000000000000000000" charset="0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状态表示（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维向量）：</a:t>
            </a:r>
          </a:p>
          <a:p>
            <a:pPr marL="800100" lvl="1" indent="-342900">
              <a:lnSpc>
                <a:spcPct val="125000"/>
              </a:lnSpc>
              <a:buClr>
                <a:srgbClr val="9B0000"/>
              </a:buClr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自身坐标（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目标坐标（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800100" lvl="1" indent="-342900">
              <a:lnSpc>
                <a:spcPct val="125000"/>
              </a:lnSpc>
              <a:buClr>
                <a:srgbClr val="9B0000"/>
              </a:buClr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邻居占据矩阵（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网格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9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维）</a:t>
            </a:r>
          </a:p>
          <a:p>
            <a:pPr marL="800100" lvl="1" indent="-342900">
              <a:lnSpc>
                <a:spcPct val="125000"/>
              </a:lnSpc>
              <a:buClr>
                <a:srgbClr val="9B0000"/>
              </a:buClr>
              <a:buFont typeface="+mj-ea"/>
              <a:buAutoNum type="circleNumDbPlain"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归一化曼哈顿距离（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800100" lvl="1" indent="-342900">
              <a:lnSpc>
                <a:spcPct val="125000"/>
              </a:lnSpc>
              <a:buClr>
                <a:srgbClr val="9B0000"/>
              </a:buClr>
              <a:buFont typeface="+mj-ea"/>
              <a:buAutoNum type="circleNumDbPlain"/>
            </a:pP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0" indent="0">
              <a:lnSpc>
                <a:spcPct val="125000"/>
              </a:lnSpc>
              <a:buClr>
                <a:srgbClr val="9B0000"/>
              </a:buClr>
              <a:buFont typeface="Wingdings" panose="05000000000000000000" charset="0"/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动作空间：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停留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类）</a:t>
            </a: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7309485" y="1039495"/>
            <a:ext cx="2806065" cy="48133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indent="0" algn="ctr">
              <a:buFont typeface="Wingdings" panose="05000000000000000000" charset="0"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训练流程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531610" y="2022475"/>
            <a:ext cx="1591945" cy="4495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ε-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贪心选动作</a:t>
            </a:r>
          </a:p>
        </p:txBody>
      </p:sp>
      <p:sp>
        <p:nvSpPr>
          <p:cNvPr id="56" name="箭头: 右 55"/>
          <p:cNvSpPr/>
          <p:nvPr/>
        </p:nvSpPr>
        <p:spPr>
          <a:xfrm rot="1020000">
            <a:off x="8409940" y="2099310"/>
            <a:ext cx="519430" cy="28765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30975" y="3252470"/>
            <a:ext cx="1591945" cy="4495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存储经验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9182100" y="2604135"/>
            <a:ext cx="1591945" cy="4495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环境交互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182100" y="3891915"/>
            <a:ext cx="1640840" cy="4495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独立网络更新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530975" y="4482465"/>
            <a:ext cx="1664970" cy="48895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定期同步目标网络</a:t>
            </a:r>
          </a:p>
        </p:txBody>
      </p:sp>
      <p:sp>
        <p:nvSpPr>
          <p:cNvPr id="12" name="箭头: 右 55"/>
          <p:cNvSpPr/>
          <p:nvPr/>
        </p:nvSpPr>
        <p:spPr>
          <a:xfrm rot="9360000">
            <a:off x="8392795" y="2965450"/>
            <a:ext cx="519430" cy="28765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右 55"/>
          <p:cNvSpPr/>
          <p:nvPr/>
        </p:nvSpPr>
        <p:spPr>
          <a:xfrm rot="1020000">
            <a:off x="8409940" y="3831590"/>
            <a:ext cx="519430" cy="28765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箭头: 右 55"/>
          <p:cNvSpPr/>
          <p:nvPr/>
        </p:nvSpPr>
        <p:spPr>
          <a:xfrm rot="8580000">
            <a:off x="8406130" y="4469130"/>
            <a:ext cx="519430" cy="28765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算法迭代介绍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6167755" y="4666615"/>
            <a:ext cx="5619750" cy="1252220"/>
            <a:chOff x="863" y="1886"/>
            <a:chExt cx="8850" cy="1972"/>
          </a:xfrm>
        </p:grpSpPr>
        <p:sp>
          <p:nvSpPr>
            <p:cNvPr id="16" name="矩形: 圆角 4"/>
            <p:cNvSpPr/>
            <p:nvPr/>
          </p:nvSpPr>
          <p:spPr>
            <a:xfrm>
              <a:off x="863" y="1886"/>
              <a:ext cx="8850" cy="1972"/>
            </a:xfrm>
            <a:prstGeom prst="roundRect">
              <a:avLst>
                <a:gd name="adj" fmla="val 5160"/>
              </a:avLst>
            </a:prstGeom>
            <a:solidFill>
              <a:schemeClr val="bg1">
                <a:alpha val="30196"/>
              </a:schemeClr>
            </a:solidFill>
            <a:ln w="19050">
              <a:solidFill>
                <a:schemeClr val="accent1">
                  <a:alpha val="8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rcRect l="3614" r="7783"/>
            <a:stretch>
              <a:fillRect/>
            </a:stretch>
          </p:blipFill>
          <p:spPr>
            <a:xfrm>
              <a:off x="971" y="2052"/>
              <a:ext cx="8629" cy="1744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814705" y="1502410"/>
            <a:ext cx="4650105" cy="4338221"/>
            <a:chOff x="1300" y="4722"/>
            <a:chExt cx="6898" cy="6044"/>
          </a:xfrm>
        </p:grpSpPr>
        <p:sp>
          <p:nvSpPr>
            <p:cNvPr id="13" name="矩形: 圆角 29"/>
            <p:cNvSpPr/>
            <p:nvPr/>
          </p:nvSpPr>
          <p:spPr>
            <a:xfrm>
              <a:off x="1300" y="4722"/>
              <a:ext cx="6898" cy="6044"/>
            </a:xfrm>
            <a:prstGeom prst="roundRect">
              <a:avLst>
                <a:gd name="adj" fmla="val 11956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683" y="4978"/>
              <a:ext cx="6133" cy="5305"/>
            </a:xfrm>
            <a:prstGeom prst="rect">
              <a:avLst/>
            </a:prstGeom>
          </p:spPr>
          <p:txBody>
            <a:bodyPr>
              <a:noAutofit/>
            </a:bodyPr>
            <a:lstStyle/>
            <a:p>
              <a:pPr indent="0" algn="l">
                <a:lnSpc>
                  <a:spcPct val="125000"/>
                </a:lnSpc>
                <a:spcBef>
                  <a:spcPts val="600"/>
                </a:spcBef>
                <a:buClr>
                  <a:srgbClr val="9B0000"/>
                </a:buClr>
                <a:buSzTx/>
                <a:buNone/>
              </a:pPr>
              <a:r>
                <a:rPr lang="zh-CN" altLang="en-US" sz="16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奖励塑形的目的：</a:t>
              </a:r>
            </a:p>
            <a:p>
              <a:pPr lvl="1" indent="0" algn="l">
                <a:lnSpc>
                  <a:spcPct val="125000"/>
                </a:lnSpc>
                <a:spcBef>
                  <a:spcPts val="600"/>
                </a:spcBef>
                <a:buClr>
                  <a:srgbClr val="9B0000"/>
                </a:buClr>
                <a:buSzTx/>
                <a:buNone/>
              </a:pPr>
              <a:r>
                <a:rPr lang="zh-CN" altLang="en-US" sz="16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• 通过引入额外的奖励信号，引导智能体更快地学习到期望行为</a:t>
              </a:r>
            </a:p>
            <a:p>
              <a:pPr lvl="1" indent="0" algn="l">
                <a:lnSpc>
                  <a:spcPct val="125000"/>
                </a:lnSpc>
                <a:spcBef>
                  <a:spcPts val="600"/>
                </a:spcBef>
                <a:buClr>
                  <a:srgbClr val="9B0000"/>
                </a:buClr>
                <a:buSzTx/>
                <a:buNone/>
              </a:pPr>
              <a:r>
                <a:rPr lang="zh-CN" altLang="en-US" sz="16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• 减少探索空间，</a:t>
              </a:r>
              <a:r>
                <a:rPr lang="zh-CN" altLang="en-US" sz="16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加速算法收敛</a:t>
              </a:r>
              <a:endParaRPr lang="zh-CN" altLang="en-US" sz="16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1" indent="0" algn="l">
                <a:lnSpc>
                  <a:spcPct val="125000"/>
                </a:lnSpc>
                <a:spcBef>
                  <a:spcPts val="600"/>
                </a:spcBef>
                <a:buClr>
                  <a:srgbClr val="9B0000"/>
                </a:buClr>
                <a:buSzTx/>
                <a:buNone/>
              </a:pPr>
              <a:r>
                <a:rPr lang="zh-CN" altLang="en-US" sz="16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• 解决稀疏奖励问题</a:t>
              </a:r>
            </a:p>
            <a:p>
              <a:pPr indent="0" algn="l">
                <a:lnSpc>
                  <a:spcPct val="125000"/>
                </a:lnSpc>
                <a:spcBef>
                  <a:spcPts val="600"/>
                </a:spcBef>
                <a:buClr>
                  <a:srgbClr val="9B0000"/>
                </a:buClr>
                <a:buSzTx/>
                <a:buNone/>
              </a:pPr>
              <a:r>
                <a:rPr lang="zh-CN" altLang="en-US" sz="16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实现方式：</a:t>
              </a:r>
            </a:p>
            <a:p>
              <a:pPr lvl="1" indent="0" algn="l">
                <a:lnSpc>
                  <a:spcPct val="125000"/>
                </a:lnSpc>
                <a:spcBef>
                  <a:spcPts val="600"/>
                </a:spcBef>
                <a:buClr>
                  <a:srgbClr val="9B0000"/>
                </a:buClr>
                <a:buSzTx/>
                <a:buNone/>
              </a:pPr>
              <a:r>
                <a:rPr lang="zh-CN" altLang="en-US" sz="16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• 基于曼哈顿距离设计潜力函数</a:t>
              </a:r>
            </a:p>
            <a:p>
              <a:pPr lvl="1" indent="0" algn="l">
                <a:lnSpc>
                  <a:spcPct val="125000"/>
                </a:lnSpc>
                <a:spcBef>
                  <a:spcPts val="600"/>
                </a:spcBef>
                <a:buClr>
                  <a:srgbClr val="9B0000"/>
                </a:buClr>
                <a:buSzTx/>
                <a:buNone/>
              </a:pPr>
              <a:r>
                <a:rPr lang="zh-CN" altLang="en-US" sz="16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• 每步计算距离变化带来的奖励调整</a:t>
              </a:r>
            </a:p>
            <a:p>
              <a:pPr lvl="1" indent="0" algn="l">
                <a:lnSpc>
                  <a:spcPct val="125000"/>
                </a:lnSpc>
                <a:spcBef>
                  <a:spcPts val="600"/>
                </a:spcBef>
                <a:buClr>
                  <a:srgbClr val="9B0000"/>
                </a:buClr>
                <a:buSzTx/>
                <a:buNone/>
              </a:pPr>
              <a:r>
                <a:rPr lang="zh-CN" altLang="en-US" sz="16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• 保持策略不变性的同时提供更密集的反馈</a:t>
              </a:r>
            </a:p>
            <a:p>
              <a:pPr marL="0" indent="0">
                <a:lnSpc>
                  <a:spcPct val="100000"/>
                </a:lnSpc>
                <a:spcBef>
                  <a:spcPct val="0"/>
                </a:spcBef>
                <a:spcAft>
                  <a:spcPts val="100"/>
                </a:spcAft>
                <a:buFont typeface="Arial" panose="020B0604020202020204"/>
                <a:buNone/>
              </a:pPr>
              <a:endParaRPr lang="zh-CN" altLang="en-US" sz="1600" b="0" i="0">
                <a:solidFill>
                  <a:srgbClr val="404040"/>
                </a:solidFill>
                <a:latin typeface="quote-cjk-patch"/>
                <a:ea typeface="quote-cjk-patch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680835" y="984250"/>
            <a:ext cx="4144645" cy="3209458"/>
            <a:chOff x="9519" y="3417"/>
            <a:chExt cx="6966" cy="5553"/>
          </a:xfrm>
        </p:grpSpPr>
        <p:sp>
          <p:nvSpPr>
            <p:cNvPr id="36" name="矩形: 圆角 29"/>
            <p:cNvSpPr/>
            <p:nvPr/>
          </p:nvSpPr>
          <p:spPr>
            <a:xfrm>
              <a:off x="9519" y="3417"/>
              <a:ext cx="6966" cy="5553"/>
            </a:xfrm>
            <a:prstGeom prst="roundRect">
              <a:avLst>
                <a:gd name="adj" fmla="val 11956"/>
              </a:avLst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2400300">
                <a:lnSpc>
                  <a:spcPct val="125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133" y="3504"/>
              <a:ext cx="6179" cy="5465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marL="0" algn="l">
                <a:lnSpc>
                  <a:spcPct val="125000"/>
                </a:lnSpc>
                <a:spcBef>
                  <a:spcPts val="600"/>
                </a:spcBef>
                <a:buClr>
                  <a:srgbClr val="9B0000"/>
                </a:buClr>
                <a:buSzTx/>
                <a:buFont typeface="Arial" panose="020B0604020202020204"/>
                <a:buNone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原始奖励：R(s,a,s')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algn="l">
                <a:lnSpc>
                  <a:spcPct val="125000"/>
                </a:lnSpc>
                <a:spcBef>
                  <a:spcPts val="600"/>
                </a:spcBef>
                <a:buClr>
                  <a:srgbClr val="9B0000"/>
                </a:buClr>
                <a:buSzTx/>
                <a:buFont typeface="Arial" panose="020B0604020202020204"/>
                <a:buNone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• 到达目标：+10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algn="l">
                <a:lnSpc>
                  <a:spcPct val="125000"/>
                </a:lnSpc>
                <a:spcBef>
                  <a:spcPts val="600"/>
                </a:spcBef>
                <a:buClr>
                  <a:srgbClr val="9B0000"/>
                </a:buClr>
                <a:buSzTx/>
                <a:buFont typeface="Arial" panose="020B0604020202020204"/>
                <a:buNone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• 未到达：-1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algn="l">
                <a:lnSpc>
                  <a:spcPct val="125000"/>
                </a:lnSpc>
                <a:spcBef>
                  <a:spcPts val="600"/>
                </a:spcBef>
                <a:buClr>
                  <a:srgbClr val="9B0000"/>
                </a:buClr>
                <a:buSzTx/>
                <a:buFont typeface="Arial" panose="020B0604020202020204"/>
                <a:buNone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潜力函数：φ(s) = -曼哈顿距离(s,目标)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algn="l">
                <a:lnSpc>
                  <a:spcPct val="125000"/>
                </a:lnSpc>
                <a:spcBef>
                  <a:spcPts val="600"/>
                </a:spcBef>
                <a:buClr>
                  <a:srgbClr val="9B0000"/>
                </a:buClr>
                <a:buSzTx/>
                <a:buFont typeface="Arial" panose="020B0604020202020204"/>
                <a:buNone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塑形后奖励函数如下图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algn="l">
                <a:lnSpc>
                  <a:spcPct val="125000"/>
                </a:lnSpc>
                <a:spcBef>
                  <a:spcPts val="600"/>
                </a:spcBef>
                <a:buClr>
                  <a:srgbClr val="9B0000"/>
                </a:buClr>
                <a:buSzTx/>
                <a:buFont typeface="Arial" panose="020B0604020202020204"/>
                <a:buNone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• γ 为折扣因子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algn="l">
                <a:lnSpc>
                  <a:spcPct val="125000"/>
                </a:lnSpc>
                <a:spcBef>
                  <a:spcPts val="600"/>
                </a:spcBef>
                <a:buClr>
                  <a:srgbClr val="9B0000"/>
                </a:buClr>
                <a:buSzTx/>
                <a:buFont typeface="Arial" panose="020B0604020202020204"/>
                <a:buNone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• s' 为下一状态</a:t>
              </a:r>
              <a:endParaRPr lang="zh-CN" altLang="en-US" sz="1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algn="l">
                <a:lnSpc>
                  <a:spcPct val="125000"/>
                </a:lnSpc>
                <a:spcBef>
                  <a:spcPts val="600"/>
                </a:spcBef>
                <a:buClr>
                  <a:srgbClr val="9B0000"/>
                </a:buClr>
                <a:buSzTx/>
                <a:buFont typeface="Arial" panose="020B0604020202020204"/>
                <a:buNone/>
              </a:pP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• s 为当前状态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289560" y="153035"/>
            <a:ext cx="2444400" cy="66421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算法迭代介绍</a:t>
            </a: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91055" y="1034415"/>
            <a:ext cx="2098040" cy="48133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奖励塑形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13&quot;:[4364957,4364912]}"/>
  <p:tag name="COMMONDATA" val="eyJoZGlkIjoiYzM0MmZmMjI2ODYwYmM4MDVlMWU3MTEyMTBhOWZkN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8*112"/>
  <p:tag name="TABLE_ENDDRAG_RECT" val="210*380*508*11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6.5717322834646,&quot;left&quot;:350.34488188976377,&quot;top&quot;:68.78440944881889,&quot;width&quot;:388.9762992125985}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8.3,&quot;left&quot;:51.65,&quot;top&quot;:0,&quot;width&quot;:806.4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8.3,&quot;left&quot;:51.65,&quot;top&quot;:0,&quot;width&quot;:806.4}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8.3,&quot;left&quot;:51.65,&quot;top&quot;:0,&quot;width&quot;:806.4}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76*273"/>
  <p:tag name="TABLE_ENDDRAG_RECT" val="28*160*276*27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28*117"/>
  <p:tag name="TABLE_ENDDRAG_RECT" val="66*125*828*117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8.3,&quot;left&quot;:51.65,&quot;top&quot;:0,&quot;width&quot;:806.4}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8.3,&quot;left&quot;:51.65,&quot;top&quot;:0,&quot;width&quot;:806.4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08.3,&quot;left&quot;:51.65,&quot;top&quot;:0,&quot;width&quot;:806.4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浙大蓝色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003E8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</TotalTime>
  <Words>1223</Words>
  <Application>Microsoft Macintosh PowerPoint</Application>
  <PresentationFormat>宽屏</PresentationFormat>
  <Paragraphs>250</Paragraphs>
  <Slides>19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-apple-system</vt:lpstr>
      <vt:lpstr>等线</vt:lpstr>
      <vt:lpstr>微软雅黑</vt:lpstr>
      <vt:lpstr>quote-cjk-patch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自定义设计方案</vt:lpstr>
      <vt:lpstr>1_自定义设计方案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博士学长的百宝箱</dc:creator>
  <cp:lastModifiedBy>HC1241</cp:lastModifiedBy>
  <cp:revision>1134</cp:revision>
  <cp:lastPrinted>2023-12-14T09:48:00Z</cp:lastPrinted>
  <dcterms:created xsi:type="dcterms:W3CDTF">2019-10-11T01:48:00Z</dcterms:created>
  <dcterms:modified xsi:type="dcterms:W3CDTF">2025-06-19T11:01:59Z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14026B0AF37E457D880B9E94B8EFAF16_13</vt:lpwstr>
  </property>
  <property fmtid="{D5CDD505-2E9C-101B-9397-08002B2CF9AE}" pid="3" name="KSOProductBuildVer">
    <vt:lpwstr>2052-12.1.0.21541</vt:lpwstr>
  </property>
</Properties>
</file>