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2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3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handoutMasterIdLst>
    <p:handoutMasterId r:id="rId23"/>
  </p:handoutMasterIdLst>
  <p:sldIdLst>
    <p:sldId id="2293" r:id="rId4"/>
    <p:sldId id="2289" r:id="rId5"/>
    <p:sldId id="2337" r:id="rId6"/>
    <p:sldId id="2347" r:id="rId7"/>
    <p:sldId id="2348" r:id="rId8"/>
    <p:sldId id="2346" r:id="rId9"/>
    <p:sldId id="2349" r:id="rId10"/>
    <p:sldId id="2358" r:id="rId11"/>
    <p:sldId id="2339" r:id="rId12"/>
    <p:sldId id="2356" r:id="rId13"/>
    <p:sldId id="2357" r:id="rId14"/>
    <p:sldId id="2354" r:id="rId15"/>
    <p:sldId id="2340" r:id="rId16"/>
    <p:sldId id="2344" r:id="rId17"/>
    <p:sldId id="2350" r:id="rId18"/>
    <p:sldId id="2352" r:id="rId19"/>
    <p:sldId id="2353" r:id="rId20"/>
    <p:sldId id="2355" r:id="rId21"/>
  </p:sldIdLst>
  <p:sldSz cx="12192000" cy="6858000"/>
  <p:notesSz cx="6784975" cy="99187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7520" userDrawn="1">
          <p15:clr>
            <a:srgbClr val="A4A3A4"/>
          </p15:clr>
        </p15:guide>
        <p15:guide id="3" orient="horz" pos="4119" userDrawn="1">
          <p15:clr>
            <a:srgbClr val="A4A3A4"/>
          </p15:clr>
        </p15:guide>
        <p15:guide id="4" pos="1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p" initials="cx" lastIdx="1" clrIdx="0"/>
  <p:cmAuthor id="2" name="Fengxian WU" initials="F" lastIdx="2" clrIdx="1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87"/>
    <a:srgbClr val="C00000"/>
    <a:srgbClr val="F2F5F9"/>
    <a:srgbClr val="9B0000"/>
    <a:srgbClr val="2E75B6"/>
    <a:srgbClr val="C4D4B9"/>
    <a:srgbClr val="FAFAFA"/>
    <a:srgbClr val="FFBFBF"/>
    <a:srgbClr val="0F3D8B"/>
    <a:srgbClr val="D7E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1" autoAdjust="0"/>
    <p:restoredTop sz="88274" autoAdjust="0"/>
  </p:normalViewPr>
  <p:slideViewPr>
    <p:cSldViewPr snapToGrid="0" showGuides="1">
      <p:cViewPr>
        <p:scale>
          <a:sx n="130" d="100"/>
          <a:sy n="130" d="100"/>
        </p:scale>
        <p:origin x="1000" y="400"/>
      </p:cViewPr>
      <p:guideLst>
        <p:guide orient="horz" pos="2147"/>
        <p:guide pos="7520"/>
        <p:guide orient="horz" pos="4119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0"/>
    </p:cViewPr>
  </p:sorterViewPr>
  <p:notesViewPr>
    <p:cSldViewPr snapToGrid="0">
      <p:cViewPr varScale="1">
        <p:scale>
          <a:sx n="113" d="100"/>
          <a:sy n="113" d="100"/>
        </p:scale>
        <p:origin x="4986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F54C-37C4-4BF4-BFE3-C27AF4B991CA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9DDB-6E2D-4EBF-BA11-33B598197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F4A4-A522-43EE-BB05-ADEFB8783349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498" y="4773374"/>
            <a:ext cx="542798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0470A-4597-4319-87FD-3AB9665446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29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6EA62-7BC3-4D22-E43B-F0EB4AA07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5522EA-01B7-130B-9990-0917F5D7F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0B5F24-6B85-9BD9-5212-218A44EE9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01601-A187-6C5A-4D36-FAF61E633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5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056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研究背景及意义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056255" y="0"/>
            <a:ext cx="3056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IQEPSO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算法介绍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6112510" y="0"/>
            <a:ext cx="3056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具体应用过程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9168765" y="0"/>
            <a:ext cx="3056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结论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91669" y="635635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5E2EABFD-C142-48D2-8272-3C2D8BEF2F3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实验背景与目标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4411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实验方法介绍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488823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实验过程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33234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实验结果与分析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91669" y="635635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5E2EABFD-C142-48D2-8272-3C2D8BEF2F3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977646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困难与解决方案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实验背景与目标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4411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实验方法介绍</a:t>
            </a:r>
            <a:endParaRPr lang="zh-CN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88823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实验过程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33234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实验结果与分析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91669" y="635635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5E2EABFD-C142-48D2-8272-3C2D8BEF2F3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977646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困难与解决方案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实验背景与目标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4411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实验方法介绍</a:t>
            </a:r>
            <a:endParaRPr lang="zh-CN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88823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实验过程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33234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实验结果与分析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91669" y="635635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5E2EABFD-C142-48D2-8272-3C2D8BEF2F3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977646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困难与解决方案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725" y="230251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64.xml"/><Relationship Id="rId10" Type="http://schemas.openxmlformats.org/officeDocument/2006/relationships/slideLayout" Target="../slideLayouts/slideLayout34.xml"/><Relationship Id="rId19" Type="http://schemas.openxmlformats.org/officeDocument/2006/relationships/tags" Target="../tags/tag68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AA5570-5C36-4F12-A1EB-4155A99A166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6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0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6" Type="http://schemas.openxmlformats.org/officeDocument/2006/relationships/image" Target="../media/image2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image" Target="../media/image1.png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" y="1847849"/>
            <a:ext cx="12192000" cy="2667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zh-CN" altLang="zh-CN" sz="400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" y="2238301"/>
            <a:ext cx="12192000" cy="167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基于强化学习的多智能体路径规划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Learning-Based Multi-Agent Path Finding</a:t>
            </a:r>
          </a:p>
        </p:txBody>
      </p:sp>
      <p:graphicFrame>
        <p:nvGraphicFramePr>
          <p:cNvPr id="10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3121761"/>
              </p:ext>
            </p:extLst>
          </p:nvPr>
        </p:nvGraphicFramePr>
        <p:xfrm>
          <a:off x="912490" y="4996386"/>
          <a:ext cx="3046754" cy="127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3165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小组成员：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2252750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赵卓冰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2251941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王成威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2250758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林继申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745693ED-556F-FFFC-4CE5-D6A888B7602F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066C28-5E80-38D8-5C2A-CCF5F239C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EDD7544A-93B4-AC1B-5737-9FD768219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F7963C27-5DC4-CC17-76BC-1919F2D18465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4881828"/>
              </p:ext>
            </p:extLst>
          </p:nvPr>
        </p:nvGraphicFramePr>
        <p:xfrm>
          <a:off x="8232758" y="4996387"/>
          <a:ext cx="3046754" cy="454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汇报时间：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2025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352"/>
    </mc:Choice>
    <mc:Fallback xmlns="">
      <p:transition advTm="21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46AC-621F-1B8D-884B-C959E066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greedy_trajectories_DQN">
            <a:extLst>
              <a:ext uri="{FF2B5EF4-FFF2-40B4-BE49-F238E27FC236}">
                <a16:creationId xmlns:a16="http://schemas.microsoft.com/office/drawing/2014/main" id="{D9E27D86-52A0-C843-CBDB-6EF2DC9415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67336" y="1106428"/>
            <a:ext cx="3016166" cy="2950677"/>
          </a:xfrm>
          <a:prstGeom prst="rect">
            <a:avLst/>
          </a:prstGeom>
        </p:spPr>
      </p:pic>
      <p:pic>
        <p:nvPicPr>
          <p:cNvPr id="15" name="图片 14" descr="greedy_trajectories_BaselineAStar">
            <a:extLst>
              <a:ext uri="{FF2B5EF4-FFF2-40B4-BE49-F238E27FC236}">
                <a16:creationId xmlns:a16="http://schemas.microsoft.com/office/drawing/2014/main" id="{C843928B-6F7B-D28E-CAD4-C7561524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98" y="1203216"/>
            <a:ext cx="3450364" cy="32100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88287-0EC1-A0F8-4820-4B6CD0D77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809" y="3829002"/>
            <a:ext cx="3593221" cy="883333"/>
          </a:xfrm>
          <a:prstGeom prst="rect">
            <a:avLst/>
          </a:prstGeom>
        </p:spPr>
      </p:pic>
      <p:sp>
        <p:nvSpPr>
          <p:cNvPr id="16" name="矩形: 圆角 4">
            <a:extLst>
              <a:ext uri="{FF2B5EF4-FFF2-40B4-BE49-F238E27FC236}">
                <a16:creationId xmlns:a16="http://schemas.microsoft.com/office/drawing/2014/main" id="{6E31B030-4289-4C31-E840-8922FFDD00B2}"/>
              </a:ext>
            </a:extLst>
          </p:cNvPr>
          <p:cNvSpPr/>
          <p:nvPr/>
        </p:nvSpPr>
        <p:spPr>
          <a:xfrm>
            <a:off x="289560" y="1171575"/>
            <a:ext cx="5654040" cy="3540760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C81A27-22A9-A84E-200C-0B65C6AF43A6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98ECBF96-8D46-DF1C-AF90-DB10D862A381}"/>
              </a:ext>
            </a:extLst>
          </p:cNvPr>
          <p:cNvSpPr txBox="1"/>
          <p:nvPr/>
        </p:nvSpPr>
        <p:spPr>
          <a:xfrm>
            <a:off x="2575560" y="992275"/>
            <a:ext cx="10820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A*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</a:t>
            </a:r>
          </a:p>
        </p:txBody>
      </p:sp>
      <p:sp>
        <p:nvSpPr>
          <p:cNvPr id="14" name="矩形: 圆角 359">
            <a:extLst>
              <a:ext uri="{FF2B5EF4-FFF2-40B4-BE49-F238E27FC236}">
                <a16:creationId xmlns:a16="http://schemas.microsoft.com/office/drawing/2014/main" id="{EFD4B617-09C9-1B31-E55E-5003459D1E9D}"/>
              </a:ext>
            </a:extLst>
          </p:cNvPr>
          <p:cNvSpPr/>
          <p:nvPr/>
        </p:nvSpPr>
        <p:spPr>
          <a:xfrm>
            <a:off x="429309" y="5066665"/>
            <a:ext cx="5374542" cy="1573046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just" defTabSz="2400300">
              <a:lnSpc>
                <a:spcPct val="125000"/>
              </a:lnSpc>
              <a:spcBef>
                <a:spcPct val="0"/>
              </a:spcBef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A*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算法是一个经典的启发式搜索算法，通过结合实际代价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g(n)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和估计代价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h(n)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来寻找最优路径。无需训练，但最终得到的结果不尽人意，易导致死锁或路径冗长。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: 圆角 359">
            <a:extLst>
              <a:ext uri="{FF2B5EF4-FFF2-40B4-BE49-F238E27FC236}">
                <a16:creationId xmlns:a16="http://schemas.microsoft.com/office/drawing/2014/main" id="{AEA5E94A-D38B-AA00-5FA9-3E3194AB8DAD}"/>
              </a:ext>
            </a:extLst>
          </p:cNvPr>
          <p:cNvSpPr/>
          <p:nvPr/>
        </p:nvSpPr>
        <p:spPr>
          <a:xfrm>
            <a:off x="6388151" y="5066665"/>
            <a:ext cx="5374540" cy="1573046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just" defTabSz="2400300">
              <a:lnSpc>
                <a:spcPct val="125000"/>
              </a:lnSpc>
              <a:buClrTx/>
              <a:buSzTx/>
              <a:buFontTx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DQN 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是一个基础的深度强化学习算法，它使用深度神经网络来近似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Q 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值函数。在本项目中，DQN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使用经验回放和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ε-贪心策略进行探索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并加入潜力塑形项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已经基本可以实现四智能体的无拥堵调度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40357B5-CD4D-D1F6-E2AE-DC28DE723763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D333B1-06BD-EE0F-6D29-E607D1511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69C25331-3E15-25AB-294F-31950176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984827-6EA4-FD88-C3A5-EA02E34363E5}"/>
              </a:ext>
            </a:extLst>
          </p:cNvPr>
          <p:cNvSpPr/>
          <p:nvPr/>
        </p:nvSpPr>
        <p:spPr>
          <a:xfrm>
            <a:off x="6248400" y="1171575"/>
            <a:ext cx="5654040" cy="3540760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A65D32-3EA2-E519-CDC0-EBCB52514400}"/>
              </a:ext>
            </a:extLst>
          </p:cNvPr>
          <p:cNvSpPr txBox="1"/>
          <p:nvPr/>
        </p:nvSpPr>
        <p:spPr>
          <a:xfrm>
            <a:off x="8398647" y="992275"/>
            <a:ext cx="1353546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DQN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AB9AE9D-0E0E-342C-4961-9993F09C6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620" y="4271546"/>
            <a:ext cx="4195494" cy="2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6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B409A-03A4-F658-7E13-382ED2B5E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示, 箱线图&#10;&#10;AI 生成的内容可能不正确。">
            <a:extLst>
              <a:ext uri="{FF2B5EF4-FFF2-40B4-BE49-F238E27FC236}">
                <a16:creationId xmlns:a16="http://schemas.microsoft.com/office/drawing/2014/main" id="{33491F2A-3991-5B4D-DDAE-84424C20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682" y="1221696"/>
            <a:ext cx="3135476" cy="3135476"/>
          </a:xfrm>
          <a:prstGeom prst="rect">
            <a:avLst/>
          </a:prstGeom>
        </p:spPr>
      </p:pic>
      <p:pic>
        <p:nvPicPr>
          <p:cNvPr id="9" name="图片 8" descr="图示&#10;&#10;AI 生成的内容可能不正确。">
            <a:extLst>
              <a:ext uri="{FF2B5EF4-FFF2-40B4-BE49-F238E27FC236}">
                <a16:creationId xmlns:a16="http://schemas.microsoft.com/office/drawing/2014/main" id="{FB717538-4549-8CD3-2868-F3CB76318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97" y="1221696"/>
            <a:ext cx="2916366" cy="2916366"/>
          </a:xfrm>
          <a:prstGeom prst="rect">
            <a:avLst/>
          </a:prstGeom>
        </p:spPr>
      </p:pic>
      <p:sp>
        <p:nvSpPr>
          <p:cNvPr id="16" name="矩形: 圆角 4">
            <a:extLst>
              <a:ext uri="{FF2B5EF4-FFF2-40B4-BE49-F238E27FC236}">
                <a16:creationId xmlns:a16="http://schemas.microsoft.com/office/drawing/2014/main" id="{598A9285-F002-B607-68F1-576260A0BE12}"/>
              </a:ext>
            </a:extLst>
          </p:cNvPr>
          <p:cNvSpPr/>
          <p:nvPr/>
        </p:nvSpPr>
        <p:spPr>
          <a:xfrm>
            <a:off x="289560" y="1171575"/>
            <a:ext cx="5654040" cy="3540760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0F5FE3-465A-6800-15AA-30FC84A88A4C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ACE018DA-FA98-C091-E3F5-E7B0198C8590}"/>
              </a:ext>
            </a:extLst>
          </p:cNvPr>
          <p:cNvSpPr txBox="1"/>
          <p:nvPr/>
        </p:nvSpPr>
        <p:spPr>
          <a:xfrm>
            <a:off x="2183674" y="992277"/>
            <a:ext cx="1865812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DQN Obstacle</a:t>
            </a:r>
          </a:p>
        </p:txBody>
      </p:sp>
      <p:sp>
        <p:nvSpPr>
          <p:cNvPr id="14" name="矩形: 圆角 359">
            <a:extLst>
              <a:ext uri="{FF2B5EF4-FFF2-40B4-BE49-F238E27FC236}">
                <a16:creationId xmlns:a16="http://schemas.microsoft.com/office/drawing/2014/main" id="{C7511F30-B5C5-3D41-B07A-19357D04E884}"/>
              </a:ext>
            </a:extLst>
          </p:cNvPr>
          <p:cNvSpPr/>
          <p:nvPr/>
        </p:nvSpPr>
        <p:spPr>
          <a:xfrm>
            <a:off x="429309" y="5066665"/>
            <a:ext cx="5374542" cy="1573046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just" defTabSz="2400300">
              <a:lnSpc>
                <a:spcPct val="125000"/>
              </a:lnSpc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DQNObstacle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在基础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DQN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的基础上增加了对静态障碍物的处理。增加了障碍物的位置信息不仅考虑智能体之间的碰撞，还要考虑与障碍物的碰撞，加入了障碍之后模型的性能会受到一定的影响。</a:t>
            </a:r>
          </a:p>
        </p:txBody>
      </p:sp>
      <p:sp>
        <p:nvSpPr>
          <p:cNvPr id="22" name="矩形: 圆角 359">
            <a:extLst>
              <a:ext uri="{FF2B5EF4-FFF2-40B4-BE49-F238E27FC236}">
                <a16:creationId xmlns:a16="http://schemas.microsoft.com/office/drawing/2014/main" id="{E2BB42B4-1F4C-190C-3F9F-59243D50E8F7}"/>
              </a:ext>
            </a:extLst>
          </p:cNvPr>
          <p:cNvSpPr/>
          <p:nvPr/>
        </p:nvSpPr>
        <p:spPr>
          <a:xfrm>
            <a:off x="6388151" y="5066665"/>
            <a:ext cx="5374540" cy="1573046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just" defTabSz="2400300">
              <a:lnSpc>
                <a:spcPct val="125000"/>
              </a:lnSpc>
              <a:buClrTx/>
              <a:buSzTx/>
              <a:buFontTx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Double DQN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：解决了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值过估计的问题。</a:t>
            </a:r>
          </a:p>
          <a:p>
            <a:pPr algn="just" defTabSz="2400300">
              <a:lnSpc>
                <a:spcPct val="125000"/>
              </a:lnSpc>
              <a:buClrTx/>
              <a:buSzTx/>
              <a:buFontTx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Dueling DQN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：把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Q(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s,a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分解为“状态价值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V(s)”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和“动作优势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A(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s,a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)”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两部分，更专注地学习“全局好坏”与“动作差异”。收敛更快、估计更稳定。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0A2ECA-FBD8-A892-24E2-141EA3CB52CC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2D3C7B-1919-1C44-CA11-126C53371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1D5E7DA-9917-A14A-B53F-A27C87F0E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B77C61-4CBC-05FB-F419-D6D5F2714E68}"/>
              </a:ext>
            </a:extLst>
          </p:cNvPr>
          <p:cNvSpPr/>
          <p:nvPr/>
        </p:nvSpPr>
        <p:spPr>
          <a:xfrm>
            <a:off x="6248400" y="1171575"/>
            <a:ext cx="5654040" cy="3540760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18118B-196A-BDF7-770B-912EA5BF2DAB}"/>
              </a:ext>
            </a:extLst>
          </p:cNvPr>
          <p:cNvSpPr txBox="1"/>
          <p:nvPr/>
        </p:nvSpPr>
        <p:spPr>
          <a:xfrm>
            <a:off x="7707086" y="992277"/>
            <a:ext cx="2736668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Double-Dueling DQN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11687C-6D24-0637-FAE7-90EB3A26F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65" y="4086543"/>
            <a:ext cx="4075430" cy="535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45A140-267E-33A7-51BC-EAD414480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340" y="4241997"/>
            <a:ext cx="4492336" cy="3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9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AE4A-5338-59CC-F2C0-B1D5DF93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E022272-A110-5A74-75AC-689B24A9C8D4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结果分析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7C83B6-5CA5-7841-E506-F6B670E1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85"/>
          <a:stretch>
            <a:fillRect/>
          </a:stretch>
        </p:blipFill>
        <p:spPr>
          <a:xfrm>
            <a:off x="993865" y="973431"/>
            <a:ext cx="10204269" cy="569893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3262B15-2272-C021-60CC-4CC1AD8F4815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9373CDD-894C-1AB8-BF7A-84D82355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F35665-3A52-500E-BEFA-C339E716E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807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QN"/>
          <p:cNvPicPr/>
          <p:nvPr/>
        </p:nvPicPr>
        <p:blipFill>
          <a:blip r:embed="rId3"/>
          <a:stretch>
            <a:fillRect/>
          </a:stretch>
        </p:blipFill>
        <p:spPr>
          <a:xfrm>
            <a:off x="6047720" y="918599"/>
            <a:ext cx="5760020" cy="1889843"/>
          </a:xfrm>
          <a:prstGeom prst="rect">
            <a:avLst/>
          </a:prstGeom>
        </p:spPr>
      </p:pic>
      <p:pic>
        <p:nvPicPr>
          <p:cNvPr id="8" name="图片 7" descr="DoubleDQN"/>
          <p:cNvPicPr/>
          <p:nvPr/>
        </p:nvPicPr>
        <p:blipFill>
          <a:blip r:embed="rId4"/>
          <a:stretch>
            <a:fillRect/>
          </a:stretch>
        </p:blipFill>
        <p:spPr>
          <a:xfrm>
            <a:off x="6047720" y="4697650"/>
            <a:ext cx="5760020" cy="1889843"/>
          </a:xfrm>
          <a:prstGeom prst="rect">
            <a:avLst/>
          </a:prstGeom>
        </p:spPr>
      </p:pic>
      <p:pic>
        <p:nvPicPr>
          <p:cNvPr id="9" name="图片 8" descr="DQNObstac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20" y="2808442"/>
            <a:ext cx="5760020" cy="188920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09440" y="5380961"/>
            <a:ext cx="163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Double-Dueling DQN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09440" y="1709525"/>
            <a:ext cx="1638280" cy="30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09441" y="3589600"/>
            <a:ext cx="1638280" cy="30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DQN Obstacle</a:t>
            </a:r>
          </a:p>
        </p:txBody>
      </p:sp>
      <p:sp>
        <p:nvSpPr>
          <p:cNvPr id="292" name="矩形: 圆角 291"/>
          <p:cNvSpPr/>
          <p:nvPr/>
        </p:nvSpPr>
        <p:spPr>
          <a:xfrm>
            <a:off x="4409440" y="847479"/>
            <a:ext cx="7487920" cy="5792232"/>
          </a:xfrm>
          <a:prstGeom prst="roundRect">
            <a:avLst>
              <a:gd name="adj" fmla="val 5160"/>
            </a:avLst>
          </a:prstGeom>
          <a:noFill/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结果分析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7444666"/>
              </p:ext>
            </p:extLst>
          </p:nvPr>
        </p:nvGraphicFramePr>
        <p:xfrm>
          <a:off x="289560" y="1378585"/>
          <a:ext cx="3835401" cy="52611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044"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指标</a:t>
                      </a:r>
                      <a:endParaRPr lang="zh-CN" altLang="en-US" sz="1400" b="1" i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517" marR="76517" marT="51117" marB="51117" anchor="ctr"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400" b="1" dirty="0"/>
                        <a:t>说明</a:t>
                      </a:r>
                      <a:endParaRPr lang="zh-CN" altLang="en-US" sz="1400" b="1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517" marR="76517" marT="51117" marB="51117" anchor="ctr"/>
                </a:tc>
                <a:tc>
                  <a:txBody>
                    <a:bodyPr/>
                    <a:lstStyle/>
                    <a:p>
                      <a:pPr marL="0" indent="0" algn="ctr" fontAlgn="base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400" b="1" dirty="0"/>
                        <a:t>目的</a:t>
                      </a:r>
                      <a:endParaRPr lang="zh-CN" altLang="en-US" sz="1400" b="1" i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6517" marR="76517" marT="51117" marB="5111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5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/>
                        <a:t>Total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Reward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zh-CN" altLang="en-US" sz="1400" b="0" dirty="0"/>
                        <a:t>训练过程中每一集（</a:t>
                      </a:r>
                      <a:r>
                        <a:rPr lang="en-US" altLang="zh-CN" sz="1400" b="0" dirty="0"/>
                        <a:t>Episode</a:t>
                      </a:r>
                      <a:r>
                        <a:rPr lang="zh-CN" altLang="en-US" sz="1400" b="0" dirty="0"/>
                        <a:t>）的总奖励的序列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 err="1"/>
                        <a:t>衡量最终策略效果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5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 err="1"/>
                        <a:t>收敛速度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/>
                        <a:t>Total Reward </a:t>
                      </a:r>
                      <a:r>
                        <a:rPr lang="en-US" altLang="zh-CN" sz="1400" b="0" dirty="0" err="1"/>
                        <a:t>从负值变为稳定正值所需的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Episode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 err="1"/>
                        <a:t>数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/>
                        <a:t>评估学习速度</a:t>
                      </a:r>
                      <a:endParaRPr lang="en-US" altLang="zh-CN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207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/>
                        <a:t>Loss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/>
                        <a:t>训练损失，衡量的是网络预测的 </a:t>
                      </a:r>
                      <a:r>
                        <a:rPr lang="en-US" altLang="zh-CN" sz="1400" b="0" dirty="0"/>
                        <a:t>Q </a:t>
                      </a:r>
                      <a:r>
                        <a:rPr lang="zh-CN" altLang="en-US" sz="1400" b="0" dirty="0"/>
                        <a:t>值和基于经验回放算出的目标 </a:t>
                      </a:r>
                      <a:r>
                        <a:rPr lang="en-US" altLang="zh-CN" sz="1400" b="0" dirty="0"/>
                        <a:t>Q </a:t>
                      </a:r>
                      <a:r>
                        <a:rPr lang="zh-CN" altLang="en-US" sz="1400" b="0" dirty="0"/>
                        <a:t>值之间的误差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 err="1"/>
                        <a:t>判断训练是否平稳、是否过拟合</a:t>
                      </a:r>
                      <a:r>
                        <a:rPr lang="en-US" altLang="zh-CN" sz="1400" b="0" dirty="0"/>
                        <a:t>/</a:t>
                      </a:r>
                      <a:r>
                        <a:rPr lang="en-US" altLang="zh-CN" sz="1400" b="0" dirty="0" err="1"/>
                        <a:t>欠拟合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718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/>
                        <a:t>Collision</a:t>
                      </a:r>
                      <a:r>
                        <a:rPr lang="zh-CN" altLang="en-US" sz="1400" b="0" dirty="0"/>
                        <a:t> </a:t>
                      </a:r>
                      <a:r>
                        <a:rPr lang="en-US" altLang="zh-CN" sz="1400" b="0" dirty="0"/>
                        <a:t>Count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 err="1"/>
                        <a:t>每个</a:t>
                      </a:r>
                      <a:r>
                        <a:rPr lang="en-US" altLang="zh-CN" sz="1400" b="0" dirty="0"/>
                        <a:t> Episode </a:t>
                      </a:r>
                      <a:r>
                        <a:rPr lang="en-US" altLang="zh-CN" sz="1400" b="0" dirty="0" err="1"/>
                        <a:t>中碰撞次数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 err="1"/>
                        <a:t>衡量策略的安全性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528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 err="1"/>
                        <a:t>稳定性</a:t>
                      </a:r>
                      <a:endParaRPr lang="en-US" altLang="zh-CN" sz="1400" b="0" dirty="0"/>
                    </a:p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/>
                        <a:t>（</a:t>
                      </a:r>
                      <a:r>
                        <a:rPr lang="en-US" altLang="zh-CN" sz="1400" b="0" dirty="0" err="1"/>
                        <a:t>波动性</a:t>
                      </a:r>
                      <a:r>
                        <a:rPr lang="en-US" altLang="zh-CN" sz="1400" b="0" dirty="0"/>
                        <a:t>）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/>
                        <a:t>Total Reward 与 Collision Count 的曲线是否平滑、方差是否小</a:t>
                      </a:r>
                      <a:endParaRPr lang="en-US" altLang="zh-CN" sz="1400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25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b="0" dirty="0" err="1"/>
                        <a:t>反映策略可靠性与执行一致性</a:t>
                      </a:r>
                      <a:endParaRPr lang="en-US" altLang="zh-CN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89559" y="1000760"/>
            <a:ext cx="3835401" cy="3371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评价指标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F0EB5F8-028C-6E34-193B-48FF523A5E94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ECEA2B-08EA-55D4-81C1-B5AAE7B74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948EFCAF-ADEF-EE4A-1F48-71D50016A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: 圆角 4"/>
              <p:cNvSpPr/>
              <p:nvPr/>
            </p:nvSpPr>
            <p:spPr>
              <a:xfrm>
                <a:off x="289560" y="1124208"/>
                <a:ext cx="11612880" cy="2134558"/>
              </a:xfrm>
              <a:prstGeom prst="roundRect">
                <a:avLst>
                  <a:gd name="adj" fmla="val 5160"/>
                </a:avLst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accent1">
                    <a:alpha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 dirty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: 圆角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1124208"/>
                <a:ext cx="11612880" cy="2134558"/>
              </a:xfrm>
              <a:prstGeom prst="roundRect">
                <a:avLst>
                  <a:gd name="adj" fmla="val 5160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>
                    <a:alpha val="8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0784869"/>
              </p:ext>
            </p:extLst>
          </p:nvPr>
        </p:nvGraphicFramePr>
        <p:xfrm>
          <a:off x="458821" y="1302223"/>
          <a:ext cx="11272734" cy="181062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78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8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8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6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模型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最终效果 </a:t>
                      </a:r>
                      <a:r>
                        <a:rPr lang="en-US" altLang="zh-CN" sz="1100" b="1" dirty="0"/>
                        <a:t>Total Reward</a:t>
                      </a:r>
                      <a:endPara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收敛速度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/>
                        <a:t>损失下降情况</a:t>
                      </a:r>
                      <a:endParaRPr lang="zh-CN" altLang="en-US" sz="11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/>
                        <a:t>碰撞控制</a:t>
                      </a:r>
                      <a:endParaRPr lang="zh-CN" altLang="en-US" sz="11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/>
                        <a:t>稳定性（波动性）</a:t>
                      </a:r>
                      <a:endParaRPr lang="zh-CN" altLang="en-US" sz="11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/>
                        <a:t>DQN</a:t>
                      </a:r>
                      <a:endParaRPr lang="en-US" altLang="zh-CN" sz="11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中（约 </a:t>
                      </a:r>
                      <a:r>
                        <a:rPr lang="en-US" altLang="zh-CN" sz="1100" b="1" dirty="0"/>
                        <a:t>+30~40</a:t>
                      </a:r>
                      <a:r>
                        <a:rPr lang="zh-CN" altLang="en-US" sz="1100" b="1" dirty="0"/>
                        <a:t>，波动大）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/>
                        <a:t>中（</a:t>
                      </a:r>
                      <a:r>
                        <a:rPr lang="en-US" altLang="zh-CN" sz="1100" b="1"/>
                        <a:t>~80</a:t>
                      </a:r>
                      <a:r>
                        <a:rPr lang="zh-CN" altLang="en-US" sz="1100" b="1"/>
                        <a:t>）</a:t>
                      </a:r>
                      <a:endParaRPr lang="zh-CN" altLang="en-US" sz="11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中（震荡但能收敛）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差（偶有大幅 </a:t>
                      </a:r>
                      <a:r>
                        <a:rPr lang="en-US" altLang="zh-CN" sz="1100" b="1" dirty="0"/>
                        <a:t>Spike</a:t>
                      </a:r>
                      <a:r>
                        <a:rPr lang="zh-CN" altLang="en-US" sz="1100" b="1" dirty="0"/>
                        <a:t>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中（</a:t>
                      </a:r>
                      <a:r>
                        <a:rPr lang="en-US" altLang="zh-CN" sz="1100" b="1" dirty="0"/>
                        <a:t>Reward </a:t>
                      </a:r>
                      <a:r>
                        <a:rPr lang="zh-CN" altLang="en-US" sz="1100" b="1" dirty="0"/>
                        <a:t>波动明显）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DQN Obstacle</a:t>
                      </a:r>
                      <a:endPara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中（略低于 </a:t>
                      </a:r>
                      <a:r>
                        <a:rPr lang="en-US" altLang="zh-CN" sz="1100" b="1" dirty="0"/>
                        <a:t>+40</a:t>
                      </a:r>
                      <a:r>
                        <a:rPr lang="zh-CN" altLang="en-US" sz="1100" b="1" dirty="0"/>
                        <a:t>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慢（</a:t>
                      </a:r>
                      <a:r>
                        <a:rPr lang="en-US" altLang="zh-CN" sz="1100" b="1" dirty="0"/>
                        <a:t>~100</a:t>
                      </a:r>
                      <a:r>
                        <a:rPr lang="zh-CN" altLang="en-US" sz="1100" b="1" dirty="0"/>
                        <a:t>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一般（高初值，下降慢）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/>
                        <a:t>差（高频大幅震荡）</a:t>
                      </a:r>
                      <a:endParaRPr lang="zh-CN" altLang="en-US" sz="11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差（碰撞波动大）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/>
                        <a:t>Double-Dueling DQN</a:t>
                      </a:r>
                      <a:endPara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/>
                        <a:t>高（接近 </a:t>
                      </a:r>
                      <a:r>
                        <a:rPr lang="en-US" altLang="zh-CN" sz="1100" b="1"/>
                        <a:t>+40</a:t>
                      </a:r>
                      <a:r>
                        <a:rPr lang="zh-CN" altLang="en-US" sz="1100" b="1"/>
                        <a:t>，平稳）</a:t>
                      </a:r>
                      <a:endParaRPr lang="zh-CN" altLang="en-US" sz="11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快（</a:t>
                      </a:r>
                      <a:r>
                        <a:rPr lang="en-US" altLang="zh-CN" sz="1100" b="1" dirty="0"/>
                        <a:t>~70</a:t>
                      </a:r>
                      <a:r>
                        <a:rPr lang="zh-CN" altLang="en-US" sz="1100" b="1" dirty="0"/>
                        <a:t>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好（收敛快且平滑）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好（最终接近 </a:t>
                      </a:r>
                      <a:r>
                        <a:rPr lang="en-US" altLang="zh-CN" sz="1100" b="1" dirty="0"/>
                        <a:t>0</a:t>
                      </a:r>
                      <a:r>
                        <a:rPr lang="zh-CN" altLang="en-US" sz="1100" b="1" dirty="0"/>
                        <a:t>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/>
                        <a:t>高（各曲线平滑）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1755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结果分析</a:t>
            </a:r>
          </a:p>
        </p:txBody>
      </p:sp>
      <p:sp>
        <p:nvSpPr>
          <p:cNvPr id="9" name="矩形: 圆角 359"/>
          <p:cNvSpPr/>
          <p:nvPr/>
        </p:nvSpPr>
        <p:spPr>
          <a:xfrm>
            <a:off x="289560" y="3565729"/>
            <a:ext cx="11612880" cy="2971511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障碍物会显著降低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DQN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DQN Obstacle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损失持续高位，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轮未收敛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频繁出现损失尖峰，环境复杂性导致梯度爆炸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经过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Double-Dueling DQN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改进后：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损失迅速降至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0.5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轮后）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平滑收敛，无剧烈震荡</a:t>
            </a: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862924F-751B-08BE-769C-97DCD2B4809B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C64B0B1-CF00-ABC8-D5A1-DC966DDFA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6688FD3-347B-9163-C483-0CD6242A8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2D351-5D40-6AED-A261-4DC1CAC6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542C556-CFF4-8334-B317-E0B4F75F5C2F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过程问题总结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F39838-1B86-87E0-D0A2-C7EB5AA3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310641"/>
            <a:ext cx="5491808" cy="52711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CE2485-257F-AB4E-79D7-84AD4FCF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632" y="3679147"/>
            <a:ext cx="5491808" cy="28499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7A796A-8D76-5732-6B92-069C513BF080}"/>
              </a:ext>
            </a:extLst>
          </p:cNvPr>
          <p:cNvSpPr txBox="1"/>
          <p:nvPr/>
        </p:nvSpPr>
        <p:spPr>
          <a:xfrm>
            <a:off x="6410632" y="1310641"/>
            <a:ext cx="5491808" cy="406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智能体到达不了目的地，乱走。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10109C-560A-FDB3-C606-7A12CF87F207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1EC94C-B9C1-BDF1-1048-F00A4C816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B0B399-EB9F-5FB9-B553-E25FC1C0C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856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22D9-9D00-CE1E-A6D3-F4EF3722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65CD7B6-A0C2-C989-8762-100B4942C433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过程问题总结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17B0D4-0851-D44C-29D2-778B2521C540}"/>
              </a:ext>
            </a:extLst>
          </p:cNvPr>
          <p:cNvSpPr txBox="1"/>
          <p:nvPr/>
        </p:nvSpPr>
        <p:spPr>
          <a:xfrm>
            <a:off x="289558" y="1396301"/>
            <a:ext cx="4881039" cy="406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收敛速度慢，网络结构简单。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FA86F2-4F3D-F43B-7C01-B45BFD9C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8" y="3733802"/>
            <a:ext cx="4881039" cy="2509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DAA66C-24F5-3A07-8849-6A6BAB50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909" y="1396301"/>
            <a:ext cx="6260532" cy="484718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1A2F1A4-F654-8E01-155E-02ADE58CD04D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AB034C-3C77-5832-4AF9-E3B6FDE94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E8E5C0B2-7597-7293-28D1-389815A63A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418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BF967-CB57-1D1D-590F-C0B76F83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5B3DBDD-146D-045E-189B-F3B0B4CB316E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未来工作展望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2071B-8E3F-0B24-523D-60B2798FE0A2}"/>
              </a:ext>
            </a:extLst>
          </p:cNvPr>
          <p:cNvSpPr txBox="1"/>
          <p:nvPr/>
        </p:nvSpPr>
        <p:spPr>
          <a:xfrm>
            <a:off x="1319372" y="2219662"/>
            <a:ext cx="9553256" cy="2418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24003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不同超参数下模型的效果，如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hidden_dim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24003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考虑大参数情况（智能体数量、空间规模上）。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24003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加入注意力机制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，在状态输入中引入一个消息向量，用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Transformer/Graph Attention Network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）让各智能体学会关注彼此附近的行动意图，减少冲突或拥堵。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42E110-EBFC-C895-E1F8-CFA306B35314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912326-B7C5-5CC7-0F96-38038F472B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0A2F61-2FDC-8A5C-25CF-9555F51A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264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77654-0695-0504-AA72-3E76F86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D356C02-B977-4388-CDB0-8CA0C83014F2}"/>
              </a:ext>
            </a:extLst>
          </p:cNvPr>
          <p:cNvSpPr/>
          <p:nvPr/>
        </p:nvSpPr>
        <p:spPr>
          <a:xfrm>
            <a:off x="-3" y="1847849"/>
            <a:ext cx="12192000" cy="2667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zh-CN" altLang="zh-CN" sz="400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C35216-ED46-8121-8587-D93D72766707}"/>
              </a:ext>
            </a:extLst>
          </p:cNvPr>
          <p:cNvSpPr txBox="1"/>
          <p:nvPr/>
        </p:nvSpPr>
        <p:spPr>
          <a:xfrm>
            <a:off x="-3" y="2238301"/>
            <a:ext cx="12192000" cy="167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感谢观看与聆听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listening!</a:t>
            </a: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E6E63646-97D2-FB15-4C72-C5D907B1E1E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12490" y="4996386"/>
          <a:ext cx="3046754" cy="127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3165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小组成员：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2252750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赵卓冰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2251941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王成威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2250758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林继申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362D663B-F927-D84B-A2D7-1689CFC5030E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21A04-5F7D-48FE-8468-346ADCD03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711D18D-F3EE-A92B-A905-5E1D730EC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EDC2D2FB-5780-A19A-2A06-020A65C3499D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232758" y="4996387"/>
          <a:ext cx="3046754" cy="454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汇报时间：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2025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5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352"/>
    </mc:Choice>
    <mc:Fallback xmlns="">
      <p:transition advTm="213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587672" y="2587526"/>
            <a:ext cx="2023534" cy="1682948"/>
            <a:chOff x="1153322" y="498160"/>
            <a:chExt cx="1711264" cy="1419210"/>
          </a:xfrm>
        </p:grpSpPr>
        <p:sp>
          <p:nvSpPr>
            <p:cNvPr id="18" name="矩形 17"/>
            <p:cNvSpPr/>
            <p:nvPr/>
          </p:nvSpPr>
          <p:spPr>
            <a:xfrm>
              <a:off x="1153322" y="498160"/>
              <a:ext cx="1091199" cy="1250900"/>
            </a:xfrm>
            <a:prstGeom prst="rect">
              <a:avLst/>
            </a:prstGeom>
            <a:solidFill>
              <a:srgbClr val="F2F5F9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24586" y="906369"/>
              <a:ext cx="1440000" cy="1011001"/>
              <a:chOff x="1424586" y="906369"/>
              <a:chExt cx="1440000" cy="101100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65656" y="998443"/>
                <a:ext cx="1157887" cy="82698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424586" y="906369"/>
                <a:ext cx="1440000" cy="10110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目录</a:t>
                </a:r>
                <a:endPara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3D58C09-33E8-3AF7-2F52-844A574B9456}"/>
              </a:ext>
            </a:extLst>
          </p:cNvPr>
          <p:cNvGrpSpPr/>
          <p:nvPr/>
        </p:nvGrpSpPr>
        <p:grpSpPr>
          <a:xfrm>
            <a:off x="5054483" y="428196"/>
            <a:ext cx="3888805" cy="6001607"/>
            <a:chOff x="4763538" y="392098"/>
            <a:chExt cx="3888805" cy="600160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F50ECC2-F006-A333-9776-585E43C18A4A}"/>
                </a:ext>
              </a:extLst>
            </p:cNvPr>
            <p:cNvGrpSpPr/>
            <p:nvPr/>
          </p:nvGrpSpPr>
          <p:grpSpPr>
            <a:xfrm>
              <a:off x="4763538" y="392098"/>
              <a:ext cx="3872676" cy="720000"/>
              <a:chOff x="4763538" y="460928"/>
              <a:chExt cx="3872676" cy="720000"/>
            </a:xfrm>
          </p:grpSpPr>
          <p:sp>
            <p:nvSpPr>
              <p:cNvPr id="2" name="文本框 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710135" y="590096"/>
                <a:ext cx="2926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altLang="zh-CN" sz="24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MAPG </a:t>
                </a:r>
                <a:r>
                  <a:rPr lang="zh-CN" altLang="en-US" sz="24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问题描述</a:t>
                </a:r>
              </a:p>
            </p:txBody>
          </p:sp>
          <p:sp>
            <p:nvSpPr>
              <p:cNvPr id="3" name="矩形 2"/>
              <p:cNvSpPr/>
              <p:nvPr>
                <p:custDataLst>
                  <p:tags r:id="rId12"/>
                </p:custDataLst>
              </p:nvPr>
            </p:nvSpPr>
            <p:spPr>
              <a:xfrm>
                <a:off x="4763538" y="46092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2F28F19-BCA6-68B9-B992-491FCE0A369E}"/>
                </a:ext>
              </a:extLst>
            </p:cNvPr>
            <p:cNvGrpSpPr/>
            <p:nvPr/>
          </p:nvGrpSpPr>
          <p:grpSpPr>
            <a:xfrm>
              <a:off x="4763538" y="1448419"/>
              <a:ext cx="3888553" cy="720000"/>
              <a:chOff x="4763538" y="1496100"/>
              <a:chExt cx="3888553" cy="720000"/>
            </a:xfrm>
          </p:grpSpPr>
          <p:sp>
            <p:nvSpPr>
              <p:cNvPr id="11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710136" y="1625268"/>
                <a:ext cx="29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defTabSz="914400"/>
                <a:r>
                  <a:rPr lang="zh-CN" altLang="en-US" sz="24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项目背景</a:t>
                </a:r>
              </a:p>
            </p:txBody>
          </p:sp>
          <p:sp>
            <p:nvSpPr>
              <p:cNvPr id="12" name="矩形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4763538" y="1496100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57B7834-A356-D174-BF09-AF12EBF2775E}"/>
                </a:ext>
              </a:extLst>
            </p:cNvPr>
            <p:cNvGrpSpPr/>
            <p:nvPr/>
          </p:nvGrpSpPr>
          <p:grpSpPr>
            <a:xfrm>
              <a:off x="4763538" y="2504740"/>
              <a:ext cx="3872678" cy="720000"/>
              <a:chOff x="4763538" y="2545877"/>
              <a:chExt cx="3872678" cy="720000"/>
            </a:xfrm>
          </p:grpSpPr>
          <p:sp>
            <p:nvSpPr>
              <p:cNvPr id="22" name="文本框 2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10136" y="2675045"/>
                <a:ext cx="292608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zh-CN" altLang="en-US" sz="24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算法迭代介绍</a:t>
                </a:r>
              </a:p>
            </p:txBody>
          </p:sp>
          <p:sp>
            <p:nvSpPr>
              <p:cNvPr id="23" name="矩形 22"/>
              <p:cNvSpPr/>
              <p:nvPr>
                <p:custDataLst>
                  <p:tags r:id="rId8"/>
                </p:custDataLst>
              </p:nvPr>
            </p:nvSpPr>
            <p:spPr>
              <a:xfrm>
                <a:off x="4763538" y="2545877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DD995FD-6D95-DFAF-347E-65572B463744}"/>
                </a:ext>
              </a:extLst>
            </p:cNvPr>
            <p:cNvGrpSpPr/>
            <p:nvPr/>
          </p:nvGrpSpPr>
          <p:grpSpPr>
            <a:xfrm>
              <a:off x="4763538" y="3561061"/>
              <a:ext cx="3888805" cy="720000"/>
              <a:chOff x="4763538" y="3633119"/>
              <a:chExt cx="3888805" cy="720000"/>
            </a:xfrm>
          </p:grpSpPr>
          <p:sp>
            <p:nvSpPr>
              <p:cNvPr id="5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4763538" y="3633119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726263" y="3786621"/>
                <a:ext cx="2926080" cy="4749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defTabSz="914400"/>
                <a:r>
                  <a:rPr lang="zh-CN" altLang="en-US" sz="24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结果分析</a:t>
                </a:r>
                <a:endPara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914400"/>
                <a:endPara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85340DD-F33A-0A7B-0E0F-8917CF803626}"/>
                </a:ext>
              </a:extLst>
            </p:cNvPr>
            <p:cNvGrpSpPr/>
            <p:nvPr/>
          </p:nvGrpSpPr>
          <p:grpSpPr>
            <a:xfrm>
              <a:off x="4763538" y="4617382"/>
              <a:ext cx="3446187" cy="720000"/>
              <a:chOff x="4763538" y="4720239"/>
              <a:chExt cx="3446187" cy="720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4763538" y="4720239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5726263" y="4913111"/>
                <a:ext cx="248346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914400"/>
                <a:r>
                  <a:rPr lang="zh-CN" altLang="en-US" sz="24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过程问题总结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753411B-F55C-00FE-5FE7-C2DE58FBA052}"/>
                </a:ext>
              </a:extLst>
            </p:cNvPr>
            <p:cNvGrpSpPr/>
            <p:nvPr/>
          </p:nvGrpSpPr>
          <p:grpSpPr>
            <a:xfrm>
              <a:off x="4763538" y="5673705"/>
              <a:ext cx="3446187" cy="720000"/>
              <a:chOff x="4763538" y="5742535"/>
              <a:chExt cx="3446187" cy="72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9CFCA89-4B66-F767-F06E-0D1720F03BB3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4763538" y="5742535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117284-88F5-7D55-91C0-9AFD44993ED0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26263" y="5935407"/>
                <a:ext cx="248346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914400"/>
                <a:r>
                  <a:rPr lang="zh-CN" altLang="en-US" sz="2400" b="1" spc="3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未来工作展望</a:t>
                </a: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E99892-037A-40E7-FC67-9BDDDB2510C3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1980BD65-16AC-1C76-CCA3-2A9A69707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>
              <a:extLst>
                <a:ext uri="{FF2B5EF4-FFF2-40B4-BE49-F238E27FC236}">
                  <a16:creationId xmlns:a16="http://schemas.microsoft.com/office/drawing/2014/main" id="{C4235CE2-C445-2D78-3830-252634102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352"/>
    </mc:Choice>
    <mc:Fallback xmlns="">
      <p:transition advTm="213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 297"/>
          <p:cNvSpPr txBox="1"/>
          <p:nvPr/>
        </p:nvSpPr>
        <p:spPr>
          <a:xfrm>
            <a:off x="568057" y="4570765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MAPF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问题描述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ACC9EE-8668-556B-0227-53631164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8" y="1323570"/>
            <a:ext cx="11325584" cy="483024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D45E553-7793-BD07-C1D2-1378BD1F3625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1765D254-6BF3-72C3-D794-E4010E1B8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637F9E0E-4820-5633-FE89-901F309E0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F99E5-32E1-CCBF-C3FA-4A663F3A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 297">
            <a:extLst>
              <a:ext uri="{FF2B5EF4-FFF2-40B4-BE49-F238E27FC236}">
                <a16:creationId xmlns:a16="http://schemas.microsoft.com/office/drawing/2014/main" id="{3A960662-606D-53DA-6266-0FE83861E34C}"/>
              </a:ext>
            </a:extLst>
          </p:cNvPr>
          <p:cNvSpPr txBox="1"/>
          <p:nvPr/>
        </p:nvSpPr>
        <p:spPr>
          <a:xfrm>
            <a:off x="568057" y="4570765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C5A09E-840F-4728-BA41-0EFADCDD5BE4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MAPF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问题描述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2DB80-3A1E-0B13-BE06-A13E04A7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28" y="1321673"/>
            <a:ext cx="9468143" cy="489187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157B389-F1C9-FA2F-0C64-226343C21EFF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5781430-09F9-64F6-EAAA-6EF1003C8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21379F-DD03-37D2-1C5F-8907C5FE5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00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70286-B1E1-D537-C6E8-CCDB93443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 297">
            <a:extLst>
              <a:ext uri="{FF2B5EF4-FFF2-40B4-BE49-F238E27FC236}">
                <a16:creationId xmlns:a16="http://schemas.microsoft.com/office/drawing/2014/main" id="{59A8850E-ED4A-9D60-54BA-419CE701A87A}"/>
              </a:ext>
            </a:extLst>
          </p:cNvPr>
          <p:cNvSpPr txBox="1"/>
          <p:nvPr/>
        </p:nvSpPr>
        <p:spPr>
          <a:xfrm>
            <a:off x="568057" y="4570765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C7F645-5E04-A6E4-45E5-2DABA5FD5D17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MAPF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问题描述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6EF61F-72B3-8876-14A3-2FE108A4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16" y="1206953"/>
            <a:ext cx="9490167" cy="5391193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1A6CCB9-4067-9BA7-5CE1-6CFD1E4D0B8F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4CAF1EF-663A-5205-2FA2-BB5D1EE46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E0E4806E-AB14-5C9A-4423-7B834A11A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5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FE0D4-1F9E-0EA9-252B-68C023B1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 297">
            <a:extLst>
              <a:ext uri="{FF2B5EF4-FFF2-40B4-BE49-F238E27FC236}">
                <a16:creationId xmlns:a16="http://schemas.microsoft.com/office/drawing/2014/main" id="{2889FF32-CF4E-5D5E-31F8-133914E97D03}"/>
              </a:ext>
            </a:extLst>
          </p:cNvPr>
          <p:cNvSpPr txBox="1"/>
          <p:nvPr/>
        </p:nvSpPr>
        <p:spPr>
          <a:xfrm>
            <a:off x="584835" y="4528820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sp>
        <p:nvSpPr>
          <p:cNvPr id="360" name="矩形: 圆角 359">
            <a:extLst>
              <a:ext uri="{FF2B5EF4-FFF2-40B4-BE49-F238E27FC236}">
                <a16:creationId xmlns:a16="http://schemas.microsoft.com/office/drawing/2014/main" id="{3D71B5AB-ACB4-F3C6-7665-E13F3AB27DD0}"/>
              </a:ext>
            </a:extLst>
          </p:cNvPr>
          <p:cNvSpPr/>
          <p:nvPr/>
        </p:nvSpPr>
        <p:spPr>
          <a:xfrm>
            <a:off x="289560" y="1260588"/>
            <a:ext cx="11612880" cy="5126355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5750" indent="-285750" algn="just">
              <a:lnSpc>
                <a:spcPct val="150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多智能体路径规划在仓储物流、机器人集群协作和交通调度等领域具有巨大的应用价值。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集中式规划算法：由一个中央控制器来为所有智能体规划路径，它的前提假设是中央规划器掌握了所有智能体的起始位置、目标位置和障碍物位置等信息。集中式规划算法是最经典和常用的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MAPF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算法，在求解的速度和质量上都达到较好的效果。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执行算法：主要是基于强化学习的算法，前提假设是每个智能体只掌握了视野内（一定范围内）智能体和障碍物的位置等信息，智能体根据当前策略不断和环境进行交互，获取环境下一到达状态和该动作奖励，计算并更新策略，目标是最大化累积奖励，最后找到一个最大化累积奖励的动作序列，完成多智能体路径规划任务。这类算法可以扩展到高密度和动态的部分可观察的环境中，高效解决现实世界中的多智能体路径实时再规划问题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81DC0B-47F0-74CA-D071-135AA10B80FB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项目背景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297B380-E4C2-B57A-917E-69575248DCB9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58AAD2C-0921-6579-6803-B2A46EDB5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20F1E082-0A5B-9563-785C-1A413B004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2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2939-BE44-3376-059D-FD3D3B27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585B57-5C09-53C7-9C85-C4CC1185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52" r="7861"/>
          <a:stretch>
            <a:fillRect/>
          </a:stretch>
        </p:blipFill>
        <p:spPr>
          <a:xfrm>
            <a:off x="6760879" y="2042158"/>
            <a:ext cx="5320145" cy="1456116"/>
          </a:xfrm>
          <a:prstGeom prst="rect">
            <a:avLst/>
          </a:prstGeom>
        </p:spPr>
      </p:pic>
      <p:pic>
        <p:nvPicPr>
          <p:cNvPr id="7" name="图片 6" descr="greedy_trajectories_BaselineAStar">
            <a:extLst>
              <a:ext uri="{FF2B5EF4-FFF2-40B4-BE49-F238E27FC236}">
                <a16:creationId xmlns:a16="http://schemas.microsoft.com/office/drawing/2014/main" id="{9FC37EF2-90B0-02D1-2004-076C9F4A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57" y="1684336"/>
            <a:ext cx="5230532" cy="4866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BBE4375A-EFB0-980B-F484-A85114A4505F}"/>
                  </a:ext>
                </a:extLst>
              </p:cNvPr>
              <p:cNvSpPr/>
              <p:nvPr/>
            </p:nvSpPr>
            <p:spPr>
              <a:xfrm>
                <a:off x="602367" y="1246909"/>
                <a:ext cx="6158515" cy="5318356"/>
              </a:xfrm>
              <a:prstGeom prst="roundRect">
                <a:avLst>
                  <a:gd name="adj" fmla="val 5160"/>
                </a:avLst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accent1">
                    <a:alpha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 dirty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BBE4375A-EFB0-980B-F484-A85114A4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67" y="1246909"/>
                <a:ext cx="6158515" cy="5318356"/>
              </a:xfrm>
              <a:prstGeom prst="roundRect">
                <a:avLst>
                  <a:gd name="adj" fmla="val 5160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alpha val="8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文本框 295">
            <a:extLst>
              <a:ext uri="{FF2B5EF4-FFF2-40B4-BE49-F238E27FC236}">
                <a16:creationId xmlns:a16="http://schemas.microsoft.com/office/drawing/2014/main" id="{86DF7C59-DF78-B729-60CD-492618835517}"/>
              </a:ext>
            </a:extLst>
          </p:cNvPr>
          <p:cNvSpPr txBox="1"/>
          <p:nvPr/>
        </p:nvSpPr>
        <p:spPr>
          <a:xfrm>
            <a:off x="2592893" y="1458561"/>
            <a:ext cx="2177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基准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—— A*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F06D0C-B8BD-E350-2670-8F27FF3B57BA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473373-B3BA-DD64-0307-91FBAD598E7D}"/>
              </a:ext>
            </a:extLst>
          </p:cNvPr>
          <p:cNvSpPr txBox="1"/>
          <p:nvPr/>
        </p:nvSpPr>
        <p:spPr>
          <a:xfrm>
            <a:off x="7313929" y="4326669"/>
            <a:ext cx="4218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因为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 A*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必须沿着最优路径扩展所有的节点，因此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 A*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算法在解决大规模智能体的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 MAPF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问题时效率和质量都不高。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894E58-594E-A1E9-9BAE-06AC853C470C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4C0994E-EA99-2E00-6320-9280C09B8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7A2E4AE-99E9-5819-F4C3-BCF3B52F3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54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6E3A-4F61-162B-CAA6-226101DA6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4">
            <a:extLst>
              <a:ext uri="{FF2B5EF4-FFF2-40B4-BE49-F238E27FC236}">
                <a16:creationId xmlns:a16="http://schemas.microsoft.com/office/drawing/2014/main" id="{978E365A-0EA1-CACD-9B28-78693E163169}"/>
              </a:ext>
            </a:extLst>
          </p:cNvPr>
          <p:cNvSpPr/>
          <p:nvPr/>
        </p:nvSpPr>
        <p:spPr>
          <a:xfrm>
            <a:off x="289560" y="1171574"/>
            <a:ext cx="5654040" cy="4151539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5A1725-8F47-1848-A5ED-63307344F7EC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67412B4E-8D47-61DC-DB5D-34EE99EDA55C}"/>
              </a:ext>
            </a:extLst>
          </p:cNvPr>
          <p:cNvSpPr txBox="1"/>
          <p:nvPr/>
        </p:nvSpPr>
        <p:spPr>
          <a:xfrm>
            <a:off x="2564674" y="992275"/>
            <a:ext cx="11038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算法框架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73F50B-DEC9-A074-07CA-308F868CABED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89404E6-7E12-2616-741B-1448FDD5D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466F5E04-6FA5-AB99-1706-CDB0CAB83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0AC7DF-F639-6FC4-E118-D6D0ADF55155}"/>
              </a:ext>
            </a:extLst>
          </p:cNvPr>
          <p:cNvSpPr/>
          <p:nvPr/>
        </p:nvSpPr>
        <p:spPr>
          <a:xfrm>
            <a:off x="6248400" y="1171575"/>
            <a:ext cx="5654040" cy="4151538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0F8191-C5E1-0500-370A-B6F68B93E38A}"/>
              </a:ext>
            </a:extLst>
          </p:cNvPr>
          <p:cNvSpPr txBox="1"/>
          <p:nvPr/>
        </p:nvSpPr>
        <p:spPr>
          <a:xfrm>
            <a:off x="8523514" y="992275"/>
            <a:ext cx="11038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训练流程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438E38-FA4C-4D0D-0204-139FDC665383}"/>
              </a:ext>
            </a:extLst>
          </p:cNvPr>
          <p:cNvSpPr txBox="1"/>
          <p:nvPr/>
        </p:nvSpPr>
        <p:spPr>
          <a:xfrm>
            <a:off x="1147898" y="1419621"/>
            <a:ext cx="3937364" cy="3757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多智能体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架构</a:t>
            </a: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独立学习单元（每个智能体拥有）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策略网络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目标网络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独立经验回放池（存储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s,a,r,s',done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AutoNum type="arabicPeriod"/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状态表示（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维向量）</a:t>
            </a: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自身坐标（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目标坐标（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邻居占据矩阵（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网格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维）</a:t>
            </a: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归一化曼哈顿距离（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+mj-ea"/>
              <a:buAutoNum type="arabicPeriod"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动作空间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25000"/>
              </a:lnSpc>
              <a:buClr>
                <a:srgbClr val="9B0000"/>
              </a:buClr>
              <a:buFont typeface="Wingdings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停留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类）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F2DD75F-979D-9789-4DD4-9F69A4EBACDA}"/>
              </a:ext>
            </a:extLst>
          </p:cNvPr>
          <p:cNvSpPr/>
          <p:nvPr/>
        </p:nvSpPr>
        <p:spPr>
          <a:xfrm>
            <a:off x="6520543" y="1573673"/>
            <a:ext cx="2120627" cy="4495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贪心选动作</a:t>
            </a:r>
          </a:p>
        </p:txBody>
      </p:sp>
      <p:sp>
        <p:nvSpPr>
          <p:cNvPr id="10" name="箭头: 右 55">
            <a:extLst>
              <a:ext uri="{FF2B5EF4-FFF2-40B4-BE49-F238E27FC236}">
                <a16:creationId xmlns:a16="http://schemas.microsoft.com/office/drawing/2014/main" id="{EE95F6C7-9FFF-B00A-551E-87770E8A567D}"/>
              </a:ext>
            </a:extLst>
          </p:cNvPr>
          <p:cNvSpPr/>
          <p:nvPr/>
        </p:nvSpPr>
        <p:spPr>
          <a:xfrm rot="1504916">
            <a:off x="8867763" y="2023750"/>
            <a:ext cx="519430" cy="287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581494D-6F47-51AB-E09B-318CA7674DBE}"/>
              </a:ext>
            </a:extLst>
          </p:cNvPr>
          <p:cNvSpPr/>
          <p:nvPr/>
        </p:nvSpPr>
        <p:spPr>
          <a:xfrm>
            <a:off x="6520543" y="3049038"/>
            <a:ext cx="2120628" cy="4495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存储经验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1694B01-8F0C-A613-F174-6B4FEE89EF19}"/>
              </a:ext>
            </a:extLst>
          </p:cNvPr>
          <p:cNvSpPr/>
          <p:nvPr/>
        </p:nvSpPr>
        <p:spPr>
          <a:xfrm>
            <a:off x="9554301" y="2311355"/>
            <a:ext cx="2120627" cy="4495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环境交互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7D9E332-8731-1160-BB9C-27F96FEA3027}"/>
              </a:ext>
            </a:extLst>
          </p:cNvPr>
          <p:cNvSpPr/>
          <p:nvPr/>
        </p:nvSpPr>
        <p:spPr>
          <a:xfrm>
            <a:off x="9554301" y="3786721"/>
            <a:ext cx="2120628" cy="4495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独立网络更新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3707081C-517B-FB19-D8BE-0680BEC74313}"/>
              </a:ext>
            </a:extLst>
          </p:cNvPr>
          <p:cNvSpPr/>
          <p:nvPr/>
        </p:nvSpPr>
        <p:spPr>
          <a:xfrm>
            <a:off x="6520543" y="4524403"/>
            <a:ext cx="2120628" cy="4889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定期同步目标网络</a:t>
            </a:r>
          </a:p>
        </p:txBody>
      </p:sp>
      <p:sp>
        <p:nvSpPr>
          <p:cNvPr id="23" name="箭头: 右 55">
            <a:extLst>
              <a:ext uri="{FF2B5EF4-FFF2-40B4-BE49-F238E27FC236}">
                <a16:creationId xmlns:a16="http://schemas.microsoft.com/office/drawing/2014/main" id="{3E42CE39-B2C1-CB3A-D870-BB74803368F3}"/>
              </a:ext>
            </a:extLst>
          </p:cNvPr>
          <p:cNvSpPr/>
          <p:nvPr/>
        </p:nvSpPr>
        <p:spPr>
          <a:xfrm rot="9164646">
            <a:off x="8868315" y="2762483"/>
            <a:ext cx="519430" cy="287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右 55">
            <a:extLst>
              <a:ext uri="{FF2B5EF4-FFF2-40B4-BE49-F238E27FC236}">
                <a16:creationId xmlns:a16="http://schemas.microsoft.com/office/drawing/2014/main" id="{23EED447-C9D1-F89C-B06A-D63395CA8BF8}"/>
              </a:ext>
            </a:extLst>
          </p:cNvPr>
          <p:cNvSpPr/>
          <p:nvPr/>
        </p:nvSpPr>
        <p:spPr>
          <a:xfrm rot="1504916">
            <a:off x="8867763" y="3514648"/>
            <a:ext cx="519430" cy="287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右 55">
            <a:extLst>
              <a:ext uri="{FF2B5EF4-FFF2-40B4-BE49-F238E27FC236}">
                <a16:creationId xmlns:a16="http://schemas.microsoft.com/office/drawing/2014/main" id="{F281670E-516C-02CD-B6CB-3CE3D3C96172}"/>
              </a:ext>
            </a:extLst>
          </p:cNvPr>
          <p:cNvSpPr/>
          <p:nvPr/>
        </p:nvSpPr>
        <p:spPr>
          <a:xfrm rot="9164646">
            <a:off x="8868315" y="4253381"/>
            <a:ext cx="519430" cy="287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359">
            <a:extLst>
              <a:ext uri="{FF2B5EF4-FFF2-40B4-BE49-F238E27FC236}">
                <a16:creationId xmlns:a16="http://schemas.microsoft.com/office/drawing/2014/main" id="{AF6EDCA0-AFC4-1F15-6D3C-63A648FFEC58}"/>
              </a:ext>
            </a:extLst>
          </p:cNvPr>
          <p:cNvSpPr/>
          <p:nvPr/>
        </p:nvSpPr>
        <p:spPr>
          <a:xfrm>
            <a:off x="289560" y="5588116"/>
            <a:ext cx="11612880" cy="998404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 defTabSz="2400300">
              <a:lnSpc>
                <a:spcPct val="125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训练结束后，用 </a:t>
            </a: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（完全贪心）策略，让所有智能体再跑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次，收集它们的移动轨迹并在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个网格图里绘制出来。</a:t>
            </a:r>
          </a:p>
        </p:txBody>
      </p:sp>
    </p:spTree>
    <p:extLst>
      <p:ext uri="{BB962C8B-B14F-4D97-AF65-F5344CB8AC3E}">
        <p14:creationId xmlns:p14="http://schemas.microsoft.com/office/powerpoint/2010/main" val="372996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572987" y="5322256"/>
            <a:ext cx="7046026" cy="1252220"/>
            <a:chOff x="863" y="1886"/>
            <a:chExt cx="8850" cy="1972"/>
          </a:xfrm>
        </p:grpSpPr>
        <p:sp>
          <p:nvSpPr>
            <p:cNvPr id="16" name="矩形: 圆角 4"/>
            <p:cNvSpPr/>
            <p:nvPr/>
          </p:nvSpPr>
          <p:spPr>
            <a:xfrm>
              <a:off x="863" y="1886"/>
              <a:ext cx="8850" cy="1972"/>
            </a:xfrm>
            <a:prstGeom prst="roundRect">
              <a:avLst>
                <a:gd name="adj" fmla="val 5160"/>
              </a:avLst>
            </a:prstGeom>
            <a:solidFill>
              <a:schemeClr val="bg1">
                <a:alpha val="30196"/>
              </a:schemeClr>
            </a:solidFill>
            <a:ln w="19050">
              <a:solidFill>
                <a:schemeClr val="accent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rcRect l="3614" r="7783"/>
            <a:stretch>
              <a:fillRect/>
            </a:stretch>
          </p:blipFill>
          <p:spPr>
            <a:xfrm>
              <a:off x="971" y="2035"/>
              <a:ext cx="8629" cy="1744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4F14229-E1F0-B5B8-9C25-9EDB24F7B706}"/>
              </a:ext>
            </a:extLst>
          </p:cNvPr>
          <p:cNvGrpSpPr/>
          <p:nvPr/>
        </p:nvGrpSpPr>
        <p:grpSpPr>
          <a:xfrm>
            <a:off x="9752193" y="218182"/>
            <a:ext cx="2150247" cy="533916"/>
            <a:chOff x="3008044" y="153035"/>
            <a:chExt cx="2150247" cy="533916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78E8A33-A550-5764-6DD8-10B155C26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8044" y="153142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96F622D5-B1B2-E1F5-33EB-23D00BBFD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03" y="153035"/>
              <a:ext cx="1546988" cy="53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矩形: 圆角 4">
            <a:extLst>
              <a:ext uri="{FF2B5EF4-FFF2-40B4-BE49-F238E27FC236}">
                <a16:creationId xmlns:a16="http://schemas.microsoft.com/office/drawing/2014/main" id="{02244D44-AB04-0EED-1C5C-9EE8A9FA8246}"/>
              </a:ext>
            </a:extLst>
          </p:cNvPr>
          <p:cNvSpPr/>
          <p:nvPr/>
        </p:nvSpPr>
        <p:spPr>
          <a:xfrm>
            <a:off x="289560" y="1171575"/>
            <a:ext cx="5654040" cy="3824632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59EDD0-4BB6-EC72-F4BA-044A3DDFACD4}"/>
              </a:ext>
            </a:extLst>
          </p:cNvPr>
          <p:cNvSpPr txBox="1"/>
          <p:nvPr/>
        </p:nvSpPr>
        <p:spPr>
          <a:xfrm>
            <a:off x="2564674" y="992275"/>
            <a:ext cx="11038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奖励塑形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BB3311-47A9-6C56-FDE8-08623523CD6F}"/>
              </a:ext>
            </a:extLst>
          </p:cNvPr>
          <p:cNvSpPr txBox="1"/>
          <p:nvPr/>
        </p:nvSpPr>
        <p:spPr>
          <a:xfrm>
            <a:off x="479259" y="1402566"/>
            <a:ext cx="5274641" cy="337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奖励塑形的目的：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通过引入额外的奖励信号，引导智能体更快地学习到期望行为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减少探索空间，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加速算法收敛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解决稀疏奖励问题</a:t>
            </a: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实现方式：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基于曼哈顿距离设计潜力函数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每步计算距离变化带来的奖励调整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保持策略不变性的同时提供更密集的反馈</a:t>
            </a:r>
          </a:p>
        </p:txBody>
      </p:sp>
      <p:sp>
        <p:nvSpPr>
          <p:cNvPr id="18" name="矩形: 圆角 4">
            <a:extLst>
              <a:ext uri="{FF2B5EF4-FFF2-40B4-BE49-F238E27FC236}">
                <a16:creationId xmlns:a16="http://schemas.microsoft.com/office/drawing/2014/main" id="{E6AC3B9A-E035-C3D5-56A7-A0A032973874}"/>
              </a:ext>
            </a:extLst>
          </p:cNvPr>
          <p:cNvSpPr/>
          <p:nvPr/>
        </p:nvSpPr>
        <p:spPr>
          <a:xfrm>
            <a:off x="6248400" y="1171575"/>
            <a:ext cx="5654040" cy="3841778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BB2C48-E5BD-9870-A4A7-0DF637064348}"/>
              </a:ext>
            </a:extLst>
          </p:cNvPr>
          <p:cNvSpPr txBox="1"/>
          <p:nvPr/>
        </p:nvSpPr>
        <p:spPr>
          <a:xfrm>
            <a:off x="7750625" y="1402566"/>
            <a:ext cx="2649589" cy="344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原始奖励：R(s,a,s')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到达目标：+10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未到达：-1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潜力函数：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φ(s) = -曼哈顿距离(s, 目标)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塑形后奖励函数如公式：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γ 为折扣因子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s' 为下一状态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为当前状态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4364957,4364912]}"/>
  <p:tag name="COMMONDATA" val="eyJoZGlkIjoiYzM0MmZmMjI2ODYwYmM4MDVlMWU3MTEyMTBhOWZkN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8*112"/>
  <p:tag name="TABLE_ENDDRAG_RECT" val="210*380*508*11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8*112"/>
  <p:tag name="TABLE_ENDDRAG_RECT" val="210*380*508*11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76*273"/>
  <p:tag name="TABLE_ENDDRAG_RECT" val="28*160*276*27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8*117"/>
  <p:tag name="TABLE_ENDDRAG_RECT" val="66*125*828*11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8*112"/>
  <p:tag name="TABLE_ENDDRAG_RECT" val="210*380*508*11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8*112"/>
  <p:tag name="TABLE_ENDDRAG_RECT" val="210*380*508*1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浙大蓝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03E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1209</Words>
  <Application>Microsoft Macintosh PowerPoint</Application>
  <PresentationFormat>宽屏</PresentationFormat>
  <Paragraphs>164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-apple-system</vt:lpstr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博士学长的百宝箱</dc:creator>
  <cp:lastModifiedBy>HC1241</cp:lastModifiedBy>
  <cp:revision>1135</cp:revision>
  <cp:lastPrinted>2023-12-14T09:48:00Z</cp:lastPrinted>
  <dcterms:created xsi:type="dcterms:W3CDTF">2019-10-11T01:48:00Z</dcterms:created>
  <dcterms:modified xsi:type="dcterms:W3CDTF">2025-06-19T13:05:16Z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14026B0AF37E457D880B9E94B8EFAF16_13</vt:lpwstr>
  </property>
  <property fmtid="{D5CDD505-2E9C-101B-9397-08002B2CF9AE}" pid="3" name="KSOProductBuildVer">
    <vt:lpwstr>2052-12.1.0.21541</vt:lpwstr>
  </property>
</Properties>
</file>