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embeddedFontLst>
    <p:embeddedFont>
      <p:font typeface="Microsoft YaHei UI" panose="020B0503020204020204" pitchFamily="34" charset="-122"/>
      <p:regular r:id="rId18"/>
      <p:bold r:id="rId19"/>
    </p:embeddedFont>
    <p:embeddedFont>
      <p:font typeface="等线" panose="02010600030101010101" pitchFamily="2" charset="-122"/>
      <p:regular r:id="rId20"/>
      <p:bold r:id="rId21"/>
    </p:embeddedFont>
    <p:embeddedFont>
      <p:font typeface="等线 Light" panose="02010600030101010101" pitchFamily="2" charset="-122"/>
      <p:regular r:id="rId22"/>
    </p:embeddedFont>
    <p:embeddedFont>
      <p:font typeface="Cascadia Code SemiBold" panose="020B0609020000020004" pitchFamily="49" charset="0"/>
      <p:bold r:id="rId23"/>
      <p:boldItalic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E5"/>
    <a:srgbClr val="FFCCCC"/>
    <a:srgbClr val="DF4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varScale="1">
        <p:scale>
          <a:sx n="74" d="100"/>
          <a:sy n="74" d="100"/>
        </p:scale>
        <p:origin x="9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D3DD2-13C6-4CBC-9E19-AEDB015EC6A4}" type="datetimeFigureOut">
              <a:rPr lang="zh-CN" altLang="en-US" smtClean="0"/>
              <a:t>2024/12/26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03F6A-5061-499D-9D84-95D0E2D4E590}" type="slidenum">
              <a:rPr lang="zh-CN" altLang="en-US" smtClean="0"/>
              <a:t>‹#›</a:t>
            </a:fld>
            <a:endParaRPr lang="zh-CN" altLang="en-US"/>
          </a:p>
        </p:txBody>
      </p:sp>
    </p:spTree>
    <p:extLst>
      <p:ext uri="{BB962C8B-B14F-4D97-AF65-F5344CB8AC3E}">
        <p14:creationId xmlns:p14="http://schemas.microsoft.com/office/powerpoint/2010/main" val="3987801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603F6A-5061-499D-9D84-95D0E2D4E590}" type="slidenum">
              <a:rPr lang="zh-CN" altLang="en-US" smtClean="0"/>
              <a:t>3</a:t>
            </a:fld>
            <a:endParaRPr lang="zh-CN" altLang="en-US"/>
          </a:p>
        </p:txBody>
      </p:sp>
    </p:spTree>
    <p:extLst>
      <p:ext uri="{BB962C8B-B14F-4D97-AF65-F5344CB8AC3E}">
        <p14:creationId xmlns:p14="http://schemas.microsoft.com/office/powerpoint/2010/main" val="368254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B2382-C813-5261-B1B6-F54787C53B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79BFBB-9806-49DD-CB3D-70605F58E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C5C9D9-D795-AEA8-4675-D5A05A92F908}"/>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5" name="页脚占位符 4">
            <a:extLst>
              <a:ext uri="{FF2B5EF4-FFF2-40B4-BE49-F238E27FC236}">
                <a16:creationId xmlns:a16="http://schemas.microsoft.com/office/drawing/2014/main" id="{C6EBEACB-D451-2A1C-E43B-EA94B68A1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E08D65-00F8-DA75-0BB8-A1B08D9C3B3B}"/>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86226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2C11-A4DA-CEAB-EF07-ED1D7D26FB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CA83CF-CDE2-7058-18B0-55A5A8DA1E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0C1769-98F7-433B-D9DC-A0075ED7D9F9}"/>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5" name="页脚占位符 4">
            <a:extLst>
              <a:ext uri="{FF2B5EF4-FFF2-40B4-BE49-F238E27FC236}">
                <a16:creationId xmlns:a16="http://schemas.microsoft.com/office/drawing/2014/main" id="{E68D901C-7E0D-A934-F942-8AE169BA8D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090642-1A67-4466-4BF6-55F97F13282A}"/>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414715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375FB8-539D-7758-9132-1EAFCAE7BC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FA8A52-B5D6-E376-0782-C6F4C277F7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D8F809-EB2D-360A-FCFF-73AEDC4218E8}"/>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5" name="页脚占位符 4">
            <a:extLst>
              <a:ext uri="{FF2B5EF4-FFF2-40B4-BE49-F238E27FC236}">
                <a16:creationId xmlns:a16="http://schemas.microsoft.com/office/drawing/2014/main" id="{0B57E99C-78F9-DE9A-0C8E-5C528973C4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AF9994-A9C1-F92B-E37D-4F26EB495211}"/>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338948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603EE-C643-41ED-F708-67919A2045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70EAE8-E8E3-31EE-C3B8-54D2AF4E23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A82D88-6C40-BAF7-CE65-B3203048F369}"/>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5" name="页脚占位符 4">
            <a:extLst>
              <a:ext uri="{FF2B5EF4-FFF2-40B4-BE49-F238E27FC236}">
                <a16:creationId xmlns:a16="http://schemas.microsoft.com/office/drawing/2014/main" id="{080409E5-E754-A180-1996-14AD650F78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498452-BFBA-8058-BD89-665A532572CA}"/>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289606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C0942-EA13-59CF-015A-97A15FE721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E09473-647C-1706-D9C0-20E135572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6A2C65-4F94-BEA6-5834-5DA2FCDC32DD}"/>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5" name="页脚占位符 4">
            <a:extLst>
              <a:ext uri="{FF2B5EF4-FFF2-40B4-BE49-F238E27FC236}">
                <a16:creationId xmlns:a16="http://schemas.microsoft.com/office/drawing/2014/main" id="{4FB4661F-FE01-A4F8-9E4A-CD315A49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248ED6-4D4F-1FDF-F7D8-50A55B21E0B4}"/>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405022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9CF71-BB75-41B0-B82D-E0D0737519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DA384C-271C-0DE3-530E-9FD0DD5F93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7FDD66-A64F-0472-A703-451A217336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E4036B7-6547-3FF8-232A-5132AF7E2B5A}"/>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6" name="页脚占位符 5">
            <a:extLst>
              <a:ext uri="{FF2B5EF4-FFF2-40B4-BE49-F238E27FC236}">
                <a16:creationId xmlns:a16="http://schemas.microsoft.com/office/drawing/2014/main" id="{57D7BCE9-FF85-92A2-AE50-FEB51C8696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E15DDC-4D2D-D829-0083-DC2C3DBEEBE5}"/>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216601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716E9-91CE-D261-258E-9BF99916C6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119C77-E9A5-F316-A54A-26E00BC71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73DD8A-AB2D-F1BD-F020-868C9EBE9F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86F0EF-494C-D1F2-9E17-C67D35F73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FA5E68-1CA2-175A-4C9B-6FF3488568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F569E25-B8DB-E0C5-9172-E8FA645A1406}"/>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8" name="页脚占位符 7">
            <a:extLst>
              <a:ext uri="{FF2B5EF4-FFF2-40B4-BE49-F238E27FC236}">
                <a16:creationId xmlns:a16="http://schemas.microsoft.com/office/drawing/2014/main" id="{007E6FF5-6FC5-D578-E636-4665B47616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6D8B0E-67C3-D9C6-E674-2D86A64CBF24}"/>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142394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11F55-44E8-E1CE-17B1-0FCC75E8C0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08498A-9507-3858-59F5-C53BEF70260A}"/>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4" name="页脚占位符 3">
            <a:extLst>
              <a:ext uri="{FF2B5EF4-FFF2-40B4-BE49-F238E27FC236}">
                <a16:creationId xmlns:a16="http://schemas.microsoft.com/office/drawing/2014/main" id="{24E68AA6-1BEC-3787-56DC-A7C73A8DE5E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8D9561-0813-9B63-C04F-4257C8B783D9}"/>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69014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C40F1E-1161-EBB2-A62A-6CBDF1075501}"/>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3" name="页脚占位符 2">
            <a:extLst>
              <a:ext uri="{FF2B5EF4-FFF2-40B4-BE49-F238E27FC236}">
                <a16:creationId xmlns:a16="http://schemas.microsoft.com/office/drawing/2014/main" id="{EA075CDD-BC95-44CC-C580-938FC2F080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7419D7-6EA9-53C8-E6F1-4DEF4B3E6EF1}"/>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5683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B0FE5-8EA0-30CF-4E59-15ADF7BC38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17FBD6-3618-3DCA-CD83-018CBF1B3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207AE0A-E521-CA04-82D5-E82A735C1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5EEC3F-B74F-BD7A-E2CB-44A501D99B93}"/>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6" name="页脚占位符 5">
            <a:extLst>
              <a:ext uri="{FF2B5EF4-FFF2-40B4-BE49-F238E27FC236}">
                <a16:creationId xmlns:a16="http://schemas.microsoft.com/office/drawing/2014/main" id="{A6FC2C4F-7D9C-B437-D13A-72657417A9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9A4D21-B79B-165B-0CA6-882EC08E8B4B}"/>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133492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3920F-805B-479A-0C95-D4899A99C1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41F0D5-C5D6-A1A6-3CCA-7B8DC2CD7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0B33C1-EF4E-C04C-DDDF-57438B189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4C5D42-437C-BC13-9AAF-CE5E845F9E62}"/>
              </a:ext>
            </a:extLst>
          </p:cNvPr>
          <p:cNvSpPr>
            <a:spLocks noGrp="1"/>
          </p:cNvSpPr>
          <p:nvPr>
            <p:ph type="dt" sz="half" idx="10"/>
          </p:nvPr>
        </p:nvSpPr>
        <p:spPr/>
        <p:txBody>
          <a:bodyPr/>
          <a:lstStyle/>
          <a:p>
            <a:fld id="{5A9FF668-39A8-4F13-82FC-2CBFBADDB15E}" type="datetimeFigureOut">
              <a:rPr lang="zh-CN" altLang="en-US" smtClean="0"/>
              <a:t>2024/12/26</a:t>
            </a:fld>
            <a:endParaRPr lang="zh-CN" altLang="en-US"/>
          </a:p>
        </p:txBody>
      </p:sp>
      <p:sp>
        <p:nvSpPr>
          <p:cNvPr id="6" name="页脚占位符 5">
            <a:extLst>
              <a:ext uri="{FF2B5EF4-FFF2-40B4-BE49-F238E27FC236}">
                <a16:creationId xmlns:a16="http://schemas.microsoft.com/office/drawing/2014/main" id="{1A135EFF-B6AE-0240-1B04-735E5BC861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393661-3E99-23D4-0A2E-4DCD460BDAE1}"/>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321581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FFF6A6-77DC-59CD-8A84-134AB010C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08C63B-1ED7-7C1A-48B0-CD16118D7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C2D3F4-4263-5B7C-64FD-9CBCEB355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FF668-39A8-4F13-82FC-2CBFBADDB15E}" type="datetimeFigureOut">
              <a:rPr lang="zh-CN" altLang="en-US" smtClean="0"/>
              <a:t>2024/12/26</a:t>
            </a:fld>
            <a:endParaRPr lang="zh-CN" altLang="en-US"/>
          </a:p>
        </p:txBody>
      </p:sp>
      <p:sp>
        <p:nvSpPr>
          <p:cNvPr id="5" name="页脚占位符 4">
            <a:extLst>
              <a:ext uri="{FF2B5EF4-FFF2-40B4-BE49-F238E27FC236}">
                <a16:creationId xmlns:a16="http://schemas.microsoft.com/office/drawing/2014/main" id="{FE7D7FE3-53C5-6E18-E216-73EA3A997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7E2488-4913-9DBC-973A-48F14372E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128690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EFC01EE5-871A-8559-CE66-AF4F1AB165C3}"/>
              </a:ext>
            </a:extLst>
          </p:cNvPr>
          <p:cNvSpPr/>
          <p:nvPr/>
        </p:nvSpPr>
        <p:spPr>
          <a:xfrm>
            <a:off x="4299704" y="-151774"/>
            <a:ext cx="3592590" cy="3580774"/>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A30109A-FF58-96F8-EE7E-34A6B54D4728}"/>
              </a:ext>
            </a:extLst>
          </p:cNvPr>
          <p:cNvSpPr txBox="1"/>
          <p:nvPr/>
        </p:nvSpPr>
        <p:spPr>
          <a:xfrm>
            <a:off x="3130826" y="3578503"/>
            <a:ext cx="5943600" cy="523220"/>
          </a:xfrm>
          <a:prstGeom prst="rect">
            <a:avLst/>
          </a:prstGeom>
          <a:noFill/>
        </p:spPr>
        <p:txBody>
          <a:bodyPr wrap="square" rtlCol="0">
            <a:spAutoFit/>
          </a:bodyPr>
          <a:lstStyle/>
          <a:p>
            <a:pPr algn="ctr"/>
            <a:r>
              <a:rPr lang="en-US" altLang="zh-CN" sz="2800" b="1" dirty="0">
                <a:solidFill>
                  <a:srgbClr val="C00000"/>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sp>
        <p:nvSpPr>
          <p:cNvPr id="7" name="矩形 6">
            <a:extLst>
              <a:ext uri="{FF2B5EF4-FFF2-40B4-BE49-F238E27FC236}">
                <a16:creationId xmlns:a16="http://schemas.microsoft.com/office/drawing/2014/main" id="{DC0D863A-9AED-9B82-102A-044F5390120F}"/>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333FDE6-58AC-BE27-3A11-F1AEE34EA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938" y="149503"/>
            <a:ext cx="2398122" cy="2901728"/>
          </a:xfrm>
          <a:prstGeom prst="rect">
            <a:avLst/>
          </a:prstGeom>
          <a:noFill/>
        </p:spPr>
      </p:pic>
      <p:cxnSp>
        <p:nvCxnSpPr>
          <p:cNvPr id="10" name="直接连接符 9">
            <a:extLst>
              <a:ext uri="{FF2B5EF4-FFF2-40B4-BE49-F238E27FC236}">
                <a16:creationId xmlns:a16="http://schemas.microsoft.com/office/drawing/2014/main" id="{2865AB80-08F6-ED7C-7673-ACA415FB709E}"/>
              </a:ext>
            </a:extLst>
          </p:cNvPr>
          <p:cNvCxnSpPr/>
          <p:nvPr/>
        </p:nvCxnSpPr>
        <p:spPr>
          <a:xfrm>
            <a:off x="3130826" y="4193096"/>
            <a:ext cx="5943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B786E14-A10A-CE51-45FB-4CF2AC863AB9}"/>
              </a:ext>
            </a:extLst>
          </p:cNvPr>
          <p:cNvSpPr txBox="1"/>
          <p:nvPr/>
        </p:nvSpPr>
        <p:spPr>
          <a:xfrm>
            <a:off x="3130826" y="4346232"/>
            <a:ext cx="5943600" cy="646331"/>
          </a:xfrm>
          <a:prstGeom prst="rect">
            <a:avLst/>
          </a:prstGeom>
          <a:noFill/>
        </p:spPr>
        <p:txBody>
          <a:bodyPr wrap="square" rtlCol="0">
            <a:spAutoFit/>
          </a:bodyPr>
          <a:lstStyle/>
          <a:p>
            <a:pPr algn="ctr"/>
            <a:r>
              <a:rPr lang="en-US" altLang="zh-CN" sz="3600" b="1" dirty="0">
                <a:solidFill>
                  <a:srgbClr val="C00000"/>
                </a:solidFill>
                <a:latin typeface="Microsoft YaHei UI" panose="020B0503020204020204" pitchFamily="34" charset="-122"/>
                <a:ea typeface="Microsoft YaHei UI" panose="020B0503020204020204" pitchFamily="34" charset="-122"/>
              </a:rPr>
              <a:t>Pull Up Method</a:t>
            </a:r>
            <a:endParaRPr lang="zh-CN" altLang="en-US" sz="3600" b="1" dirty="0">
              <a:solidFill>
                <a:srgbClr val="C00000"/>
              </a:solidFill>
              <a:latin typeface="Microsoft YaHei UI" panose="020B0503020204020204" pitchFamily="34" charset="-122"/>
              <a:ea typeface="Microsoft YaHei UI" panose="020B0503020204020204" pitchFamily="34" charset="-122"/>
            </a:endParaRPr>
          </a:p>
        </p:txBody>
      </p:sp>
      <p:pic>
        <p:nvPicPr>
          <p:cNvPr id="13" name="图片 12">
            <a:extLst>
              <a:ext uri="{FF2B5EF4-FFF2-40B4-BE49-F238E27FC236}">
                <a16:creationId xmlns:a16="http://schemas.microsoft.com/office/drawing/2014/main" id="{C4C2E94C-A5EC-E0E9-D259-66A71A149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274" y="1526096"/>
            <a:ext cx="1524000" cy="2667000"/>
          </a:xfrm>
          <a:prstGeom prst="rect">
            <a:avLst/>
          </a:prstGeom>
        </p:spPr>
      </p:pic>
      <p:pic>
        <p:nvPicPr>
          <p:cNvPr id="15" name="图片 14">
            <a:extLst>
              <a:ext uri="{FF2B5EF4-FFF2-40B4-BE49-F238E27FC236}">
                <a16:creationId xmlns:a16="http://schemas.microsoft.com/office/drawing/2014/main" id="{8B3A59D3-0A11-F58C-AE72-E138F4936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726" y="1526096"/>
            <a:ext cx="1524000" cy="2667000"/>
          </a:xfrm>
          <a:prstGeom prst="rect">
            <a:avLst/>
          </a:prstGeom>
        </p:spPr>
      </p:pic>
      <p:sp>
        <p:nvSpPr>
          <p:cNvPr id="18" name="文本框 17">
            <a:extLst>
              <a:ext uri="{FF2B5EF4-FFF2-40B4-BE49-F238E27FC236}">
                <a16:creationId xmlns:a16="http://schemas.microsoft.com/office/drawing/2014/main" id="{F4215602-EB81-4650-0896-D8E9910D1BE0}"/>
              </a:ext>
            </a:extLst>
          </p:cNvPr>
          <p:cNvSpPr txBox="1"/>
          <p:nvPr/>
        </p:nvSpPr>
        <p:spPr>
          <a:xfrm>
            <a:off x="13252" y="5030663"/>
            <a:ext cx="12178748" cy="834139"/>
          </a:xfrm>
          <a:prstGeom prst="rect">
            <a:avLst/>
          </a:prstGeom>
          <a:noFill/>
        </p:spPr>
        <p:txBody>
          <a:bodyPr wrap="square" rtlCol="0">
            <a:spAutoFit/>
          </a:bodyPr>
          <a:lstStyle/>
          <a:p>
            <a:pPr algn="ctr">
              <a:lnSpc>
                <a:spcPct val="150000"/>
              </a:lnSpc>
            </a:pPr>
            <a:r>
              <a:rPr lang="en-US" altLang="zh-CN" dirty="0">
                <a:solidFill>
                  <a:srgbClr val="DF4837"/>
                </a:solidFill>
                <a:latin typeface="Microsoft YaHei UI" panose="020B0503020204020204" pitchFamily="34" charset="-122"/>
                <a:ea typeface="Microsoft YaHei UI" panose="020B0503020204020204" pitchFamily="34" charset="-122"/>
              </a:rPr>
              <a:t>Group 16</a:t>
            </a:r>
          </a:p>
          <a:p>
            <a:pPr algn="ctr">
              <a:lnSpc>
                <a:spcPct val="150000"/>
              </a:lnSpc>
            </a:pPr>
            <a:r>
              <a:rPr lang="en-US" altLang="zh-CN" sz="1600" dirty="0">
                <a:solidFill>
                  <a:srgbClr val="DF4837"/>
                </a:solidFill>
                <a:latin typeface="Microsoft YaHei UI" panose="020B0503020204020204" pitchFamily="34" charset="-122"/>
                <a:ea typeface="Microsoft YaHei UI" panose="020B0503020204020204" pitchFamily="34" charset="-122"/>
              </a:rPr>
              <a:t>2250758 </a:t>
            </a:r>
            <a:r>
              <a:rPr lang="zh-CN" altLang="en-US" sz="1600" dirty="0">
                <a:solidFill>
                  <a:srgbClr val="DF4837"/>
                </a:solidFill>
                <a:latin typeface="Microsoft YaHei UI" panose="020B0503020204020204" pitchFamily="34" charset="-122"/>
                <a:ea typeface="Microsoft YaHei UI" panose="020B0503020204020204" pitchFamily="34" charset="-122"/>
              </a:rPr>
              <a:t>林继申 </a:t>
            </a:r>
            <a:r>
              <a:rPr lang="en-US" altLang="zh-CN" sz="1600" dirty="0">
                <a:solidFill>
                  <a:srgbClr val="DF4837"/>
                </a:solidFill>
                <a:latin typeface="Microsoft YaHei UI" panose="020B0503020204020204" pitchFamily="34" charset="-122"/>
                <a:ea typeface="Microsoft YaHei UI" panose="020B0503020204020204" pitchFamily="34" charset="-122"/>
              </a:rPr>
              <a:t>2251730 </a:t>
            </a:r>
            <a:r>
              <a:rPr lang="zh-CN" altLang="en-US" sz="1600" dirty="0">
                <a:solidFill>
                  <a:srgbClr val="DF4837"/>
                </a:solidFill>
                <a:latin typeface="Microsoft YaHei UI" panose="020B0503020204020204" pitchFamily="34" charset="-122"/>
                <a:ea typeface="Microsoft YaHei UI" panose="020B0503020204020204" pitchFamily="34" charset="-122"/>
              </a:rPr>
              <a:t>刘淑仪 </a:t>
            </a:r>
            <a:r>
              <a:rPr lang="en-US" altLang="zh-CN" sz="1600" dirty="0">
                <a:solidFill>
                  <a:srgbClr val="DF4837"/>
                </a:solidFill>
                <a:latin typeface="Microsoft YaHei UI" panose="020B0503020204020204" pitchFamily="34" charset="-122"/>
                <a:ea typeface="Microsoft YaHei UI" panose="020B0503020204020204" pitchFamily="34" charset="-122"/>
              </a:rPr>
              <a:t>2242843 </a:t>
            </a:r>
            <a:r>
              <a:rPr lang="zh-CN" altLang="en-US" sz="1600" dirty="0">
                <a:solidFill>
                  <a:srgbClr val="DF4837"/>
                </a:solidFill>
                <a:latin typeface="Microsoft YaHei UI" panose="020B0503020204020204" pitchFamily="34" charset="-122"/>
                <a:ea typeface="Microsoft YaHei UI" panose="020B0503020204020204" pitchFamily="34" charset="-122"/>
              </a:rPr>
              <a:t>杨宇琨 </a:t>
            </a:r>
            <a:r>
              <a:rPr lang="en-US" altLang="zh-CN" sz="1600" dirty="0">
                <a:solidFill>
                  <a:srgbClr val="DF4837"/>
                </a:solidFill>
                <a:latin typeface="Microsoft YaHei UI" panose="020B0503020204020204" pitchFamily="34" charset="-122"/>
                <a:ea typeface="Microsoft YaHei UI" panose="020B0503020204020204" pitchFamily="34" charset="-122"/>
              </a:rPr>
              <a:t>2256225 </a:t>
            </a:r>
            <a:r>
              <a:rPr lang="zh-CN" altLang="en-US" sz="1600" dirty="0">
                <a:solidFill>
                  <a:srgbClr val="DF4837"/>
                </a:solidFill>
                <a:latin typeface="Microsoft YaHei UI" panose="020B0503020204020204" pitchFamily="34" charset="-122"/>
                <a:ea typeface="Microsoft YaHei UI" panose="020B0503020204020204" pitchFamily="34" charset="-122"/>
              </a:rPr>
              <a:t>中谷天音</a:t>
            </a:r>
            <a:endParaRPr lang="en-US" altLang="zh-CN" sz="1600" dirty="0">
              <a:solidFill>
                <a:srgbClr val="DF4837"/>
              </a:solidFill>
              <a:latin typeface="Microsoft YaHei UI" panose="020B0503020204020204" pitchFamily="34" charset="-122"/>
              <a:ea typeface="Microsoft YaHei UI" panose="020B0503020204020204" pitchFamily="34" charset="-122"/>
            </a:endParaRPr>
          </a:p>
        </p:txBody>
      </p:sp>
      <p:sp>
        <p:nvSpPr>
          <p:cNvPr id="19" name="矩形 18">
            <a:extLst>
              <a:ext uri="{FF2B5EF4-FFF2-40B4-BE49-F238E27FC236}">
                <a16:creationId xmlns:a16="http://schemas.microsoft.com/office/drawing/2014/main" id="{ACD4A72A-4FE2-3776-A3C7-01BCB2E0C736}"/>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197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34C8B-A548-50FF-F944-E4CCF18F12F6}"/>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A5BF5FE-FBE8-C310-58D9-21B8E1B0773E}"/>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2BEF6FA0-A1DE-202D-8080-8BDEC0078A0B}"/>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A73D70-9A6C-8D94-CB1C-CD2DF1D06234}"/>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C96A7C77-5391-1EDE-C431-F9AE374D39A4}"/>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DBF6D541-5A76-782D-51E4-CCF053816383}"/>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36929C7E-F8AA-E053-6E05-5EBDD8C73751}"/>
              </a:ext>
            </a:extLst>
          </p:cNvPr>
          <p:cNvSpPr txBox="1"/>
          <p:nvPr/>
        </p:nvSpPr>
        <p:spPr>
          <a:xfrm>
            <a:off x="460512" y="115547"/>
            <a:ext cx="10043631"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Detailed steps to implement the refactoring technique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403394FA-FEC8-EAB3-DC8C-3FF334EF769E}"/>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1" dirty="0">
                <a:solidFill>
                  <a:srgbClr val="C00000"/>
                </a:solidFill>
                <a:effectLst/>
                <a:latin typeface="Microsoft YaHei UI" panose="020B0503020204020204" pitchFamily="34" charset="-122"/>
                <a:ea typeface="Microsoft YaHei UI" panose="020B0503020204020204" pitchFamily="34" charset="-122"/>
              </a:rPr>
              <a:t>d) Remove the methods from the subclasses </a:t>
            </a:r>
            <a:r>
              <a:rPr lang="en-US" altLang="zh-CN" b="0" dirty="0">
                <a:solidFill>
                  <a:srgbClr val="000000"/>
                </a:solidFill>
                <a:effectLst/>
                <a:latin typeface="Microsoft YaHei UI" panose="020B0503020204020204" pitchFamily="34" charset="-122"/>
                <a:ea typeface="Microsoft YaHei UI" panose="020B0503020204020204" pitchFamily="34" charset="-122"/>
              </a:rPr>
              <a:t>: delete the duplicate methods from the subclasses, ensuring that all the common logic has been moved to the parent class.</a:t>
            </a:r>
          </a:p>
        </p:txBody>
      </p:sp>
      <p:sp>
        <p:nvSpPr>
          <p:cNvPr id="7" name="文本框 6">
            <a:extLst>
              <a:ext uri="{FF2B5EF4-FFF2-40B4-BE49-F238E27FC236}">
                <a16:creationId xmlns:a16="http://schemas.microsoft.com/office/drawing/2014/main" id="{B326DF74-0130-CA0C-E466-E9185926D56A}"/>
              </a:ext>
            </a:extLst>
          </p:cNvPr>
          <p:cNvSpPr txBox="1"/>
          <p:nvPr/>
        </p:nvSpPr>
        <p:spPr>
          <a:xfrm>
            <a:off x="460513" y="2114629"/>
            <a:ext cx="3997188" cy="3367973"/>
          </a:xfrm>
          <a:prstGeom prst="rect">
            <a:avLst/>
          </a:prstGeom>
          <a:noFill/>
        </p:spPr>
        <p:txBody>
          <a:bodyPr wrap="square" rtlCol="0">
            <a:spAutoFit/>
          </a:bodyPr>
          <a:lstStyle/>
          <a:p>
            <a:pPr>
              <a:lnSpc>
                <a:spcPct val="150000"/>
              </a:lnSpc>
            </a:pPr>
            <a:r>
              <a:rPr lang="en-US" altLang="zh-CN" b="1" dirty="0">
                <a:solidFill>
                  <a:srgbClr val="C00000"/>
                </a:solidFill>
                <a:latin typeface="Microsoft YaHei UI" panose="020B0503020204020204" pitchFamily="34" charset="-122"/>
                <a:ea typeface="Microsoft YaHei UI" panose="020B0503020204020204" pitchFamily="34" charset="-122"/>
              </a:rPr>
              <a:t>e</a:t>
            </a:r>
            <a:r>
              <a:rPr lang="en-US" altLang="zh-CN" b="1" dirty="0">
                <a:solidFill>
                  <a:srgbClr val="C00000"/>
                </a:solidFill>
                <a:effectLst/>
                <a:latin typeface="Microsoft YaHei UI" panose="020B0503020204020204" pitchFamily="34" charset="-122"/>
                <a:ea typeface="Microsoft YaHei UI" panose="020B0503020204020204" pitchFamily="34" charset="-122"/>
              </a:rPr>
              <a:t>) Check where the methods are called </a:t>
            </a:r>
            <a:r>
              <a:rPr lang="en-US" altLang="zh-CN" b="0" dirty="0">
                <a:solidFill>
                  <a:srgbClr val="000000"/>
                </a:solidFill>
                <a:effectLst/>
                <a:latin typeface="Microsoft YaHei UI" panose="020B0503020204020204" pitchFamily="34" charset="-122"/>
                <a:ea typeface="Microsoft YaHei UI" panose="020B0503020204020204" pitchFamily="34" charset="-122"/>
              </a:rPr>
              <a:t>: review the locations where these methods are called to see if you can replace the subclass with the parent class. This step helps further simplify the code structure and reduce dependency on the subclasses.</a:t>
            </a:r>
          </a:p>
        </p:txBody>
      </p:sp>
      <p:pic>
        <p:nvPicPr>
          <p:cNvPr id="13" name="图片 12">
            <a:extLst>
              <a:ext uri="{FF2B5EF4-FFF2-40B4-BE49-F238E27FC236}">
                <a16:creationId xmlns:a16="http://schemas.microsoft.com/office/drawing/2014/main" id="{B2918B94-A8B2-73DD-219E-5F6FF462D5D1}"/>
              </a:ext>
            </a:extLst>
          </p:cNvPr>
          <p:cNvPicPr>
            <a:picLocks noChangeAspect="1"/>
          </p:cNvPicPr>
          <p:nvPr/>
        </p:nvPicPr>
        <p:blipFill>
          <a:blip r:embed="rId3"/>
          <a:stretch>
            <a:fillRect/>
          </a:stretch>
        </p:blipFill>
        <p:spPr>
          <a:xfrm>
            <a:off x="5620366" y="1986314"/>
            <a:ext cx="4227870" cy="3851130"/>
          </a:xfrm>
          <a:prstGeom prst="rect">
            <a:avLst/>
          </a:prstGeom>
        </p:spPr>
      </p:pic>
      <p:pic>
        <p:nvPicPr>
          <p:cNvPr id="14" name="图片 13">
            <a:extLst>
              <a:ext uri="{FF2B5EF4-FFF2-40B4-BE49-F238E27FC236}">
                <a16:creationId xmlns:a16="http://schemas.microsoft.com/office/drawing/2014/main" id="{5BD95D6B-BAE3-488A-B36E-BD67F73CD35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69358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BACD4-41ED-EF54-0507-D6A52148771F}"/>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6243E2A-992A-D626-2929-D47EE215821B}"/>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F84F53E-2B80-D16B-F7F6-957398CDD6FD}"/>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057FF68-0CF6-1740-7CA8-A7589FED1F92}"/>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1ABF2F26-F959-55C6-1217-F6B6A273D4E3}"/>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10625B73-8963-0162-C4B1-E2A9973A3A34}"/>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18960D55-D658-C428-B7C1-ADC775FD9274}"/>
              </a:ext>
            </a:extLst>
          </p:cNvPr>
          <p:cNvSpPr txBox="1"/>
          <p:nvPr/>
        </p:nvSpPr>
        <p:spPr>
          <a:xfrm>
            <a:off x="460512" y="163172"/>
            <a:ext cx="11903765" cy="461665"/>
          </a:xfrm>
          <a:prstGeom prst="rect">
            <a:avLst/>
          </a:prstGeom>
          <a:noFill/>
        </p:spPr>
        <p:txBody>
          <a:bodyPr wrap="square" rtlCol="0">
            <a:spAutoFit/>
          </a:bodyPr>
          <a:lstStyle/>
          <a:p>
            <a:r>
              <a:rPr lang="en-US" altLang="zh-CN" sz="2400" b="1" dirty="0">
                <a:solidFill>
                  <a:srgbClr val="FFE5E5"/>
                </a:solidFill>
                <a:latin typeface="Microsoft YaHei UI" panose="020B0503020204020204" pitchFamily="34" charset="-122"/>
                <a:ea typeface="Microsoft YaHei UI" panose="020B0503020204020204" pitchFamily="34" charset="-122"/>
              </a:rPr>
              <a:t>A concrete example of implementing the refactoring technique</a:t>
            </a:r>
            <a:endParaRPr lang="zh-CN" altLang="en-US" sz="24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7418AA53-1B65-0B82-26DB-3CC55A116953}"/>
              </a:ext>
            </a:extLst>
          </p:cNvPr>
          <p:cNvSpPr txBox="1"/>
          <p:nvPr/>
        </p:nvSpPr>
        <p:spPr>
          <a:xfrm>
            <a:off x="4905376" y="3805423"/>
            <a:ext cx="4668079" cy="129048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Single Responsibility Principle (SRP)</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Open/Closed Principle (OCP)</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High Cohesion and Low Coupling</a:t>
            </a:r>
          </a:p>
        </p:txBody>
      </p:sp>
      <p:sp>
        <p:nvSpPr>
          <p:cNvPr id="7" name="文本框 6">
            <a:extLst>
              <a:ext uri="{FF2B5EF4-FFF2-40B4-BE49-F238E27FC236}">
                <a16:creationId xmlns:a16="http://schemas.microsoft.com/office/drawing/2014/main" id="{9C7E037D-6543-C7A1-7BB9-61499088CC98}"/>
              </a:ext>
            </a:extLst>
          </p:cNvPr>
          <p:cNvSpPr txBox="1"/>
          <p:nvPr/>
        </p:nvSpPr>
        <p:spPr>
          <a:xfrm>
            <a:off x="4905376" y="2918865"/>
            <a:ext cx="6826114" cy="87979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After the refactoring, the code adheres to the following software development principles:</a:t>
            </a:r>
            <a:endParaRPr lang="zh-CN" altLang="en-US" dirty="0"/>
          </a:p>
        </p:txBody>
      </p:sp>
      <p:pic>
        <p:nvPicPr>
          <p:cNvPr id="15" name="图片 14">
            <a:extLst>
              <a:ext uri="{FF2B5EF4-FFF2-40B4-BE49-F238E27FC236}">
                <a16:creationId xmlns:a16="http://schemas.microsoft.com/office/drawing/2014/main" id="{67C3BBAA-D6C1-4B1A-94A3-234395D324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8" name="图片 7">
            <a:extLst>
              <a:ext uri="{FF2B5EF4-FFF2-40B4-BE49-F238E27FC236}">
                <a16:creationId xmlns:a16="http://schemas.microsoft.com/office/drawing/2014/main" id="{2D8E733F-172F-486C-9D16-4CC251D30C4C}"/>
              </a:ext>
            </a:extLst>
          </p:cNvPr>
          <p:cNvPicPr>
            <a:picLocks noChangeAspect="1"/>
          </p:cNvPicPr>
          <p:nvPr/>
        </p:nvPicPr>
        <p:blipFill>
          <a:blip r:embed="rId4"/>
          <a:stretch>
            <a:fillRect/>
          </a:stretch>
        </p:blipFill>
        <p:spPr>
          <a:xfrm>
            <a:off x="318504" y="928485"/>
            <a:ext cx="4013713" cy="5065852"/>
          </a:xfrm>
          <a:prstGeom prst="rect">
            <a:avLst/>
          </a:prstGeom>
        </p:spPr>
      </p:pic>
      <p:pic>
        <p:nvPicPr>
          <p:cNvPr id="14" name="图片 13">
            <a:extLst>
              <a:ext uri="{FF2B5EF4-FFF2-40B4-BE49-F238E27FC236}">
                <a16:creationId xmlns:a16="http://schemas.microsoft.com/office/drawing/2014/main" id="{D1F75C68-C226-D00C-349B-141F21A0DE6A}"/>
              </a:ext>
            </a:extLst>
          </p:cNvPr>
          <p:cNvPicPr>
            <a:picLocks noChangeAspect="1"/>
          </p:cNvPicPr>
          <p:nvPr/>
        </p:nvPicPr>
        <p:blipFill>
          <a:blip r:embed="rId5"/>
          <a:stretch>
            <a:fillRect/>
          </a:stretch>
        </p:blipFill>
        <p:spPr>
          <a:xfrm>
            <a:off x="4047598" y="938106"/>
            <a:ext cx="4096802" cy="1632814"/>
          </a:xfrm>
          <a:prstGeom prst="rect">
            <a:avLst/>
          </a:prstGeom>
        </p:spPr>
      </p:pic>
      <p:pic>
        <p:nvPicPr>
          <p:cNvPr id="18" name="图片 17">
            <a:extLst>
              <a:ext uri="{FF2B5EF4-FFF2-40B4-BE49-F238E27FC236}">
                <a16:creationId xmlns:a16="http://schemas.microsoft.com/office/drawing/2014/main" id="{34B4EEC8-5CF7-BD08-4276-321B77627FE4}"/>
              </a:ext>
            </a:extLst>
          </p:cNvPr>
          <p:cNvPicPr>
            <a:picLocks noChangeAspect="1"/>
          </p:cNvPicPr>
          <p:nvPr/>
        </p:nvPicPr>
        <p:blipFill rotWithShape="1">
          <a:blip r:embed="rId6"/>
          <a:srcRect r="25265"/>
          <a:stretch/>
        </p:blipFill>
        <p:spPr>
          <a:xfrm>
            <a:off x="8382364" y="938185"/>
            <a:ext cx="1883815" cy="1755166"/>
          </a:xfrm>
          <a:prstGeom prst="rect">
            <a:avLst/>
          </a:prstGeom>
        </p:spPr>
      </p:pic>
      <p:sp>
        <p:nvSpPr>
          <p:cNvPr id="17" name="文本框 16">
            <a:extLst>
              <a:ext uri="{FF2B5EF4-FFF2-40B4-BE49-F238E27FC236}">
                <a16:creationId xmlns:a16="http://schemas.microsoft.com/office/drawing/2014/main" id="{9C9167BA-4355-4002-A175-FB8CF7FA909B}"/>
              </a:ext>
            </a:extLst>
          </p:cNvPr>
          <p:cNvSpPr txBox="1"/>
          <p:nvPr/>
        </p:nvSpPr>
        <p:spPr>
          <a:xfrm>
            <a:off x="4905376" y="5406888"/>
            <a:ext cx="6826114" cy="464294"/>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The refactoring of the game's control classes is also similar!</a:t>
            </a:r>
            <a:endParaRPr lang="zh-CN" altLang="en-US" dirty="0"/>
          </a:p>
        </p:txBody>
      </p:sp>
    </p:spTree>
    <p:extLst>
      <p:ext uri="{BB962C8B-B14F-4D97-AF65-F5344CB8AC3E}">
        <p14:creationId xmlns:p14="http://schemas.microsoft.com/office/powerpoint/2010/main" val="147407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24989-E5A1-9FB4-DA1C-8FE0C6D418E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D1B853A-CD41-6DF6-D384-06F19E3EBF23}"/>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9DA0133-E99C-7ADE-C321-F33882AC753F}"/>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B5C3C36-29C2-2E30-15B6-83788064D620}"/>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88881396-254F-8A74-6D92-A147FF1B5BB7}"/>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03D28F0D-B2E4-225C-E9F0-D1F191DFBFED}"/>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F286EB8F-72E5-4268-9495-AD236A050582}"/>
              </a:ext>
            </a:extLst>
          </p:cNvPr>
          <p:cNvSpPr txBox="1"/>
          <p:nvPr/>
        </p:nvSpPr>
        <p:spPr>
          <a:xfrm>
            <a:off x="460512" y="115547"/>
            <a:ext cx="11903765"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Benefits and drawbacks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F051EE6A-62DC-6DAD-0D7E-8C3000457A82}"/>
              </a:ext>
            </a:extLst>
          </p:cNvPr>
          <p:cNvSpPr txBox="1"/>
          <p:nvPr/>
        </p:nvSpPr>
        <p:spPr>
          <a:xfrm>
            <a:off x="546652" y="1866564"/>
            <a:ext cx="10048461" cy="336797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Reduced duplicate code : </a:t>
            </a:r>
            <a:r>
              <a:rPr lang="en-US" altLang="zh-CN" dirty="0">
                <a:effectLst/>
                <a:latin typeface="Microsoft YaHei UI" panose="020B0503020204020204" pitchFamily="34" charset="-122"/>
                <a:ea typeface="Microsoft YaHei UI" panose="020B0503020204020204" pitchFamily="34" charset="-122"/>
              </a:rPr>
              <a:t>By extracting similar methods into the parent class, we avoid repeating the same code in multiple subclasses.</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Easier maintenance :  </a:t>
            </a:r>
            <a:r>
              <a:rPr lang="en-US" altLang="zh-CN" dirty="0">
                <a:effectLst/>
                <a:latin typeface="Microsoft YaHei UI" panose="020B0503020204020204" pitchFamily="34" charset="-122"/>
                <a:ea typeface="Microsoft YaHei UI" panose="020B0503020204020204" pitchFamily="34" charset="-122"/>
              </a:rPr>
              <a:t>If the logic of the </a:t>
            </a:r>
            <a:r>
              <a:rPr lang="en-US" altLang="zh-CN" dirty="0" err="1">
                <a:effectLst/>
                <a:latin typeface="Cascadia Code SemiBold" panose="020B0609020000020004" pitchFamily="49" charset="0"/>
                <a:ea typeface="Microsoft YaHei UI" panose="020B0503020204020204" pitchFamily="34" charset="-122"/>
                <a:cs typeface="Cascadia Code SemiBold" panose="020B0609020000020004" pitchFamily="49" charset="0"/>
              </a:rPr>
              <a:t>makeMove</a:t>
            </a:r>
            <a:r>
              <a:rPr lang="en-US" altLang="zh-CN" dirty="0">
                <a:effectLst/>
                <a:latin typeface="Cascadia Code SemiBold" panose="020B0609020000020004" pitchFamily="49" charset="0"/>
                <a:ea typeface="Microsoft YaHei UI" panose="020B0503020204020204" pitchFamily="34" charset="-122"/>
                <a:cs typeface="Cascadia Code SemiBold" panose="020B0609020000020004" pitchFamily="49" charset="0"/>
              </a:rPr>
              <a:t>() </a:t>
            </a:r>
            <a:r>
              <a:rPr lang="en-US" altLang="zh-CN" dirty="0">
                <a:effectLst/>
                <a:latin typeface="Microsoft YaHei UI" panose="020B0503020204020204" pitchFamily="34" charset="-122"/>
                <a:ea typeface="Microsoft YaHei UI" panose="020B0503020204020204" pitchFamily="34" charset="-122"/>
              </a:rPr>
              <a:t>method needs to be modified, we only need to update it in the parent class, avoiding the need to modify duplicate code in multiple subclasses.</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Improved scalability : </a:t>
            </a:r>
            <a:r>
              <a:rPr lang="en-US" altLang="zh-CN" dirty="0">
                <a:effectLst/>
                <a:latin typeface="Microsoft YaHei UI" panose="020B0503020204020204" pitchFamily="34" charset="-122"/>
                <a:ea typeface="Microsoft YaHei UI" panose="020B0503020204020204" pitchFamily="34" charset="-122"/>
              </a:rPr>
              <a:t>As new subclasses are added, if they need similar functionality, they can just simply inherit the method from the parent class, without needing to implement similar functionality again.</a:t>
            </a:r>
          </a:p>
        </p:txBody>
      </p:sp>
      <p:cxnSp>
        <p:nvCxnSpPr>
          <p:cNvPr id="8" name="直接连接符 7">
            <a:extLst>
              <a:ext uri="{FF2B5EF4-FFF2-40B4-BE49-F238E27FC236}">
                <a16:creationId xmlns:a16="http://schemas.microsoft.com/office/drawing/2014/main" id="{8BC6EB6E-538A-DD6C-D164-C437273C6700}"/>
              </a:ext>
            </a:extLst>
          </p:cNvPr>
          <p:cNvCxnSpPr>
            <a:cxnSpLocks/>
          </p:cNvCxnSpPr>
          <p:nvPr/>
        </p:nvCxnSpPr>
        <p:spPr>
          <a:xfrm>
            <a:off x="546652" y="1572157"/>
            <a:ext cx="30711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6BF2188-543D-9838-9FB3-B46F3975B427}"/>
              </a:ext>
            </a:extLst>
          </p:cNvPr>
          <p:cNvSpPr txBox="1"/>
          <p:nvPr/>
        </p:nvSpPr>
        <p:spPr>
          <a:xfrm>
            <a:off x="546652" y="1048937"/>
            <a:ext cx="2313903"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Advantages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pic>
        <p:nvPicPr>
          <p:cNvPr id="13" name="图片 12">
            <a:extLst>
              <a:ext uri="{FF2B5EF4-FFF2-40B4-BE49-F238E27FC236}">
                <a16:creationId xmlns:a16="http://schemas.microsoft.com/office/drawing/2014/main" id="{EB480275-C309-46C8-B241-DDF52BDC7D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195765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836EE-B572-5D3A-F980-A71676CAE48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0C8C94A-71FF-4902-5E58-FDEC505D234A}"/>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264E61C-8944-2457-1834-C90DE67EF1B7}"/>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8B8DA68-BB29-2BF2-962A-E0F850E0A059}"/>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0510664A-14B6-F3F2-A829-8A3D2265E442}"/>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F9CB9074-56A9-7804-20B1-FCC10DC0260A}"/>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8C407968-A094-2EBC-5D4D-19E44B095C71}"/>
              </a:ext>
            </a:extLst>
          </p:cNvPr>
          <p:cNvSpPr txBox="1"/>
          <p:nvPr/>
        </p:nvSpPr>
        <p:spPr>
          <a:xfrm>
            <a:off x="460512" y="115547"/>
            <a:ext cx="11903765"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Benefits and drawbacks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03C2FBFB-A983-F629-C643-B61AD019DF42}"/>
              </a:ext>
            </a:extLst>
          </p:cNvPr>
          <p:cNvSpPr txBox="1"/>
          <p:nvPr/>
        </p:nvSpPr>
        <p:spPr>
          <a:xfrm>
            <a:off x="546325" y="1767171"/>
            <a:ext cx="10137913" cy="419897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Increased complexity of the parent class : </a:t>
            </a:r>
            <a:r>
              <a:rPr lang="en-US" altLang="zh-CN" dirty="0">
                <a:effectLst/>
                <a:latin typeface="Microsoft YaHei UI" panose="020B0503020204020204" pitchFamily="34" charset="-122"/>
                <a:ea typeface="Microsoft YaHei UI" panose="020B0503020204020204" pitchFamily="34" charset="-122"/>
              </a:rPr>
              <a:t>After extracting common methods from different subclasses into the parent class, the parent class may become too large and complex, especially when there are many subclasses, which can blur the responsibilities of the parent class.</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Reduced polymorphism and flexibility :  </a:t>
            </a:r>
            <a:r>
              <a:rPr lang="en-US" altLang="zh-CN" dirty="0">
                <a:effectLst/>
                <a:latin typeface="Microsoft YaHei UI" panose="020B0503020204020204" pitchFamily="34" charset="-122"/>
                <a:ea typeface="Microsoft YaHei UI" panose="020B0503020204020204" pitchFamily="34" charset="-122"/>
              </a:rPr>
              <a:t>If the parent class implements too many generic methods, subclasses may lack flexibility and be forced to inherit these methods, limiting their ability to override as needed.</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Improved </a:t>
            </a:r>
            <a:r>
              <a:rPr lang="en-US" altLang="zh-CN" b="1" dirty="0" err="1">
                <a:solidFill>
                  <a:srgbClr val="C00000"/>
                </a:solidFill>
                <a:effectLst/>
                <a:latin typeface="Microsoft YaHei UI" panose="020B0503020204020204" pitchFamily="34" charset="-122"/>
                <a:ea typeface="Microsoft YaHei UI" panose="020B0503020204020204" pitchFamily="34" charset="-122"/>
              </a:rPr>
              <a:t>scalabilAdditional</a:t>
            </a:r>
            <a:r>
              <a:rPr lang="en-US" altLang="zh-CN" b="1" dirty="0">
                <a:solidFill>
                  <a:srgbClr val="C00000"/>
                </a:solidFill>
                <a:effectLst/>
                <a:latin typeface="Microsoft YaHei UI" panose="020B0503020204020204" pitchFamily="34" charset="-122"/>
                <a:ea typeface="Microsoft YaHei UI" panose="020B0503020204020204" pitchFamily="34" charset="-122"/>
              </a:rPr>
              <a:t> time and effort for refactoring and testing : </a:t>
            </a:r>
            <a:r>
              <a:rPr lang="en-US" altLang="zh-CN" dirty="0">
                <a:effectLst/>
                <a:latin typeface="Microsoft YaHei UI" panose="020B0503020204020204" pitchFamily="34" charset="-122"/>
                <a:ea typeface="Microsoft YaHei UI" panose="020B0503020204020204" pitchFamily="34" charset="-122"/>
              </a:rPr>
              <a:t>Extracting methods into the parent class may require adjustments and refactoring of existing code, along with extensive testing to ensure that the changes do not introduce new issues.</a:t>
            </a:r>
          </a:p>
        </p:txBody>
      </p:sp>
      <p:cxnSp>
        <p:nvCxnSpPr>
          <p:cNvPr id="8" name="直接连接符 7">
            <a:extLst>
              <a:ext uri="{FF2B5EF4-FFF2-40B4-BE49-F238E27FC236}">
                <a16:creationId xmlns:a16="http://schemas.microsoft.com/office/drawing/2014/main" id="{D2CC04E1-AD30-C7B6-307A-9307F2C4052B}"/>
              </a:ext>
            </a:extLst>
          </p:cNvPr>
          <p:cNvCxnSpPr>
            <a:cxnSpLocks/>
          </p:cNvCxnSpPr>
          <p:nvPr/>
        </p:nvCxnSpPr>
        <p:spPr>
          <a:xfrm>
            <a:off x="546652" y="1572157"/>
            <a:ext cx="30711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5A1BC4-D780-CD89-3E64-D6ABCDE430B9}"/>
              </a:ext>
            </a:extLst>
          </p:cNvPr>
          <p:cNvSpPr txBox="1"/>
          <p:nvPr/>
        </p:nvSpPr>
        <p:spPr>
          <a:xfrm>
            <a:off x="546652" y="1048937"/>
            <a:ext cx="2818849"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Disadvantages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pic>
        <p:nvPicPr>
          <p:cNvPr id="13" name="图片 12">
            <a:extLst>
              <a:ext uri="{FF2B5EF4-FFF2-40B4-BE49-F238E27FC236}">
                <a16:creationId xmlns:a16="http://schemas.microsoft.com/office/drawing/2014/main" id="{1007FC54-2192-41A1-8863-CA7F7E76EF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123790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D37E0-B29D-1BC7-D0D3-04611090E915}"/>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42B79BAF-52F0-4BE3-82EF-D6C7EE89F133}"/>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31F0B1A-4F4A-50DC-F284-B6B6D51B057A}"/>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D4E5669-5F81-E2A7-7B19-513E06CBB006}"/>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E1D560D7-AF71-8E36-F620-A9DFAD02C642}"/>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ABDA70F6-0CFE-0A8B-2B8A-9068B5262C85}"/>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24C35D06-8988-0692-8169-4A144C0C3CA2}"/>
              </a:ext>
            </a:extLst>
          </p:cNvPr>
          <p:cNvSpPr txBox="1"/>
          <p:nvPr/>
        </p:nvSpPr>
        <p:spPr>
          <a:xfrm>
            <a:off x="460512" y="115547"/>
            <a:ext cx="11903765"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Other related issues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0C4BF679-7643-4DA5-B2A2-428C20BA57D1}"/>
              </a:ext>
            </a:extLst>
          </p:cNvPr>
          <p:cNvSpPr txBox="1"/>
          <p:nvPr/>
        </p:nvSpPr>
        <p:spPr>
          <a:xfrm>
            <a:off x="546653" y="1693203"/>
            <a:ext cx="9957492" cy="2198422"/>
          </a:xfrm>
          <a:prstGeom prst="rect">
            <a:avLst/>
          </a:prstGeom>
          <a:noFill/>
        </p:spPr>
        <p:txBody>
          <a:bodyPr wrap="square" rtlCol="0">
            <a:spAutoFit/>
          </a:bodyPr>
          <a:lstStyle/>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Use</a:t>
            </a:r>
            <a:r>
              <a:rPr lang="en-US" altLang="zh-CN" b="1" dirty="0">
                <a:solidFill>
                  <a:srgbClr val="C00000"/>
                </a:solidFill>
                <a:effectLst/>
                <a:latin typeface="Microsoft YaHei UI" panose="020B0503020204020204" pitchFamily="34" charset="-122"/>
                <a:ea typeface="Microsoft YaHei UI" panose="020B0503020204020204" pitchFamily="34" charset="-122"/>
              </a:rPr>
              <a:t> abstract methods</a:t>
            </a:r>
            <a:r>
              <a:rPr lang="en-US" altLang="zh-CN" dirty="0">
                <a:solidFill>
                  <a:srgbClr val="C00000"/>
                </a:solidFill>
                <a:effectLst/>
                <a:latin typeface="Microsoft YaHei UI" panose="020B0503020204020204" pitchFamily="34" charset="-122"/>
                <a:ea typeface="Microsoft YaHei UI" panose="020B0503020204020204" pitchFamily="34" charset="-122"/>
              </a:rPr>
              <a:t> </a:t>
            </a:r>
            <a:r>
              <a:rPr lang="en-US" altLang="zh-CN" dirty="0">
                <a:effectLst/>
                <a:latin typeface="Microsoft YaHei UI" panose="020B0503020204020204" pitchFamily="34" charset="-122"/>
                <a:ea typeface="Microsoft YaHei UI" panose="020B0503020204020204" pitchFamily="34" charset="-122"/>
              </a:rPr>
              <a:t>or </a:t>
            </a:r>
            <a:r>
              <a:rPr lang="en-US" altLang="zh-CN" b="1" dirty="0">
                <a:solidFill>
                  <a:srgbClr val="C00000"/>
                </a:solidFill>
                <a:effectLst/>
                <a:latin typeface="Microsoft YaHei UI" panose="020B0503020204020204" pitchFamily="34" charset="-122"/>
                <a:ea typeface="Microsoft YaHei UI" panose="020B0503020204020204" pitchFamily="34" charset="-122"/>
              </a:rPr>
              <a:t>interfaces</a:t>
            </a:r>
            <a:r>
              <a:rPr lang="en-US" altLang="zh-CN" dirty="0">
                <a:solidFill>
                  <a:srgbClr val="C00000"/>
                </a:solidFill>
                <a:effectLst/>
                <a:latin typeface="Microsoft YaHei UI" panose="020B0503020204020204" pitchFamily="34" charset="-122"/>
                <a:ea typeface="Microsoft YaHei UI" panose="020B0503020204020204" pitchFamily="34" charset="-122"/>
              </a:rPr>
              <a:t> </a:t>
            </a:r>
            <a:r>
              <a:rPr lang="en-US" altLang="zh-CN" dirty="0">
                <a:effectLst/>
                <a:latin typeface="Microsoft YaHei UI" panose="020B0503020204020204" pitchFamily="34" charset="-122"/>
                <a:ea typeface="Microsoft YaHei UI" panose="020B0503020204020204" pitchFamily="34" charset="-122"/>
              </a:rPr>
              <a:t>in the parent class to define the method structure, allowing subclasses to implement the specific logic as needed.</a:t>
            </a:r>
          </a:p>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Use the </a:t>
            </a:r>
            <a:r>
              <a:rPr lang="en-US" altLang="zh-CN" b="1" dirty="0">
                <a:solidFill>
                  <a:srgbClr val="C00000"/>
                </a:solidFill>
                <a:effectLst/>
                <a:latin typeface="Microsoft YaHei UI" panose="020B0503020204020204" pitchFamily="34" charset="-122"/>
                <a:ea typeface="Microsoft YaHei UI" panose="020B0503020204020204" pitchFamily="34" charset="-122"/>
              </a:rPr>
              <a:t>Template Method Pattern</a:t>
            </a:r>
            <a:r>
              <a:rPr lang="en-US" altLang="zh-CN" dirty="0">
                <a:solidFill>
                  <a:srgbClr val="C00000"/>
                </a:solidFill>
                <a:effectLst/>
                <a:latin typeface="Microsoft YaHei UI" panose="020B0503020204020204" pitchFamily="34" charset="-122"/>
                <a:ea typeface="Microsoft YaHei UI" panose="020B0503020204020204" pitchFamily="34" charset="-122"/>
              </a:rPr>
              <a:t> </a:t>
            </a:r>
            <a:r>
              <a:rPr lang="en-US" altLang="zh-CN" dirty="0">
                <a:effectLst/>
                <a:latin typeface="Microsoft YaHei UI" panose="020B0503020204020204" pitchFamily="34" charset="-122"/>
                <a:ea typeface="Microsoft YaHei UI" panose="020B0503020204020204" pitchFamily="34" charset="-122"/>
              </a:rPr>
              <a:t>to control the order of method calls, ensuring the parent class contains the common flow while delegating the specific steps to the subclasses.</a:t>
            </a:r>
          </a:p>
        </p:txBody>
      </p:sp>
      <p:cxnSp>
        <p:nvCxnSpPr>
          <p:cNvPr id="8" name="直接连接符 7">
            <a:extLst>
              <a:ext uri="{FF2B5EF4-FFF2-40B4-BE49-F238E27FC236}">
                <a16:creationId xmlns:a16="http://schemas.microsoft.com/office/drawing/2014/main" id="{DD8E3D44-8C42-8455-0672-85320C1BA7BA}"/>
              </a:ext>
            </a:extLst>
          </p:cNvPr>
          <p:cNvCxnSpPr>
            <a:cxnSpLocks/>
          </p:cNvCxnSpPr>
          <p:nvPr/>
        </p:nvCxnSpPr>
        <p:spPr>
          <a:xfrm>
            <a:off x="546652" y="1572157"/>
            <a:ext cx="697727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0B25098-58EA-B951-AA48-B53264B2A582}"/>
              </a:ext>
            </a:extLst>
          </p:cNvPr>
          <p:cNvSpPr txBox="1"/>
          <p:nvPr/>
        </p:nvSpPr>
        <p:spPr>
          <a:xfrm>
            <a:off x="546652" y="1048937"/>
            <a:ext cx="6443046"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Level of abstraction of the method</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pic>
        <p:nvPicPr>
          <p:cNvPr id="16" name="图片 15">
            <a:extLst>
              <a:ext uri="{FF2B5EF4-FFF2-40B4-BE49-F238E27FC236}">
                <a16:creationId xmlns:a16="http://schemas.microsoft.com/office/drawing/2014/main" id="{44BE41A8-3004-4FF5-A4A0-CBCC62C948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8" name="文本框 17">
            <a:extLst>
              <a:ext uri="{FF2B5EF4-FFF2-40B4-BE49-F238E27FC236}">
                <a16:creationId xmlns:a16="http://schemas.microsoft.com/office/drawing/2014/main" id="{2214C8E6-E880-4652-AF69-189C912C9B20}"/>
              </a:ext>
            </a:extLst>
          </p:cNvPr>
          <p:cNvSpPr txBox="1"/>
          <p:nvPr/>
        </p:nvSpPr>
        <p:spPr>
          <a:xfrm>
            <a:off x="546652" y="4607426"/>
            <a:ext cx="11326844" cy="1367426"/>
          </a:xfrm>
          <a:prstGeom prst="rect">
            <a:avLst/>
          </a:prstGeom>
          <a:noFill/>
        </p:spPr>
        <p:txBody>
          <a:bodyPr wrap="square" rtlCol="0">
            <a:spAutoFit/>
          </a:bodyPr>
          <a:lstStyle/>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Keep the refactoring </a:t>
            </a:r>
            <a:r>
              <a:rPr lang="en-US" altLang="zh-CN" b="1" dirty="0">
                <a:solidFill>
                  <a:srgbClr val="C00000"/>
                </a:solidFill>
                <a:effectLst/>
                <a:latin typeface="Microsoft YaHei UI" panose="020B0503020204020204" pitchFamily="34" charset="-122"/>
                <a:ea typeface="Microsoft YaHei UI" panose="020B0503020204020204" pitchFamily="34" charset="-122"/>
              </a:rPr>
              <a:t>incremental</a:t>
            </a:r>
            <a:r>
              <a:rPr lang="en-US" altLang="zh-CN" dirty="0">
                <a:effectLst/>
                <a:latin typeface="Microsoft YaHei UI" panose="020B0503020204020204" pitchFamily="34" charset="-122"/>
                <a:ea typeface="Microsoft YaHei UI" panose="020B0503020204020204" pitchFamily="34" charset="-122"/>
              </a:rPr>
              <a:t>, avoiding large-scale changes all at once.</a:t>
            </a:r>
          </a:p>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Focus on small-scale refactoring, gradually eliminating duplicate code, and validate and test after each step to prevent introducing new issues during the process.</a:t>
            </a:r>
          </a:p>
        </p:txBody>
      </p:sp>
      <p:cxnSp>
        <p:nvCxnSpPr>
          <p:cNvPr id="20" name="直接连接符 19">
            <a:extLst>
              <a:ext uri="{FF2B5EF4-FFF2-40B4-BE49-F238E27FC236}">
                <a16:creationId xmlns:a16="http://schemas.microsoft.com/office/drawing/2014/main" id="{C290B22D-378A-4609-9E52-5E2F5A44F712}"/>
              </a:ext>
            </a:extLst>
          </p:cNvPr>
          <p:cNvCxnSpPr>
            <a:cxnSpLocks/>
          </p:cNvCxnSpPr>
          <p:nvPr/>
        </p:nvCxnSpPr>
        <p:spPr>
          <a:xfrm>
            <a:off x="546652" y="4486380"/>
            <a:ext cx="58143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9183C60-90B1-4371-BACE-5A8DDCE42574}"/>
              </a:ext>
            </a:extLst>
          </p:cNvPr>
          <p:cNvSpPr txBox="1"/>
          <p:nvPr/>
        </p:nvSpPr>
        <p:spPr>
          <a:xfrm>
            <a:off x="546652" y="3963160"/>
            <a:ext cx="5134098"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Avoid excessive refactoring</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3431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B2FB5-0DC6-4C15-5BA6-6841436D50BF}"/>
            </a:ext>
          </a:extLst>
        </p:cNvPr>
        <p:cNvGrpSpPr/>
        <p:nvPr/>
      </p:nvGrpSpPr>
      <p:grpSpPr>
        <a:xfrm>
          <a:off x="0" y="0"/>
          <a:ext cx="0" cy="0"/>
          <a:chOff x="0" y="0"/>
          <a:chExt cx="0" cy="0"/>
        </a:xfrm>
      </p:grpSpPr>
      <p:sp>
        <p:nvSpPr>
          <p:cNvPr id="8" name="椭圆 7">
            <a:extLst>
              <a:ext uri="{FF2B5EF4-FFF2-40B4-BE49-F238E27FC236}">
                <a16:creationId xmlns:a16="http://schemas.microsoft.com/office/drawing/2014/main" id="{1086D98C-D247-C37B-D61C-31AAF64CED75}"/>
              </a:ext>
            </a:extLst>
          </p:cNvPr>
          <p:cNvSpPr/>
          <p:nvPr/>
        </p:nvSpPr>
        <p:spPr>
          <a:xfrm>
            <a:off x="4299704" y="-151774"/>
            <a:ext cx="3592590" cy="3580774"/>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5086F2E-BC00-E214-9C44-48ADCD5851EF}"/>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6D6D570E-B7D7-653D-90E4-8CB48210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938" y="149503"/>
            <a:ext cx="2398122" cy="2901728"/>
          </a:xfrm>
          <a:prstGeom prst="rect">
            <a:avLst/>
          </a:prstGeom>
          <a:noFill/>
        </p:spPr>
      </p:pic>
      <p:pic>
        <p:nvPicPr>
          <p:cNvPr id="13" name="图片 12">
            <a:extLst>
              <a:ext uri="{FF2B5EF4-FFF2-40B4-BE49-F238E27FC236}">
                <a16:creationId xmlns:a16="http://schemas.microsoft.com/office/drawing/2014/main" id="{71D1BE9D-3712-A8FA-3012-EA2659E8F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274" y="1526096"/>
            <a:ext cx="1524000" cy="2667000"/>
          </a:xfrm>
          <a:prstGeom prst="rect">
            <a:avLst/>
          </a:prstGeom>
        </p:spPr>
      </p:pic>
      <p:pic>
        <p:nvPicPr>
          <p:cNvPr id="15" name="图片 14">
            <a:extLst>
              <a:ext uri="{FF2B5EF4-FFF2-40B4-BE49-F238E27FC236}">
                <a16:creationId xmlns:a16="http://schemas.microsoft.com/office/drawing/2014/main" id="{BE5F94FA-1364-7D9A-C608-62CEF0E29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726" y="1526096"/>
            <a:ext cx="1524000" cy="2667000"/>
          </a:xfrm>
          <a:prstGeom prst="rect">
            <a:avLst/>
          </a:prstGeom>
        </p:spPr>
      </p:pic>
      <p:sp>
        <p:nvSpPr>
          <p:cNvPr id="19" name="矩形 18">
            <a:extLst>
              <a:ext uri="{FF2B5EF4-FFF2-40B4-BE49-F238E27FC236}">
                <a16:creationId xmlns:a16="http://schemas.microsoft.com/office/drawing/2014/main" id="{79591856-1F60-8B9C-AEA9-3E8B32843D05}"/>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A1B389B-E2C0-45A6-9FF1-6B6FF8427CA7}"/>
              </a:ext>
            </a:extLst>
          </p:cNvPr>
          <p:cNvSpPr txBox="1"/>
          <p:nvPr/>
        </p:nvSpPr>
        <p:spPr>
          <a:xfrm>
            <a:off x="3130826" y="3578503"/>
            <a:ext cx="5943600" cy="523220"/>
          </a:xfrm>
          <a:prstGeom prst="rect">
            <a:avLst/>
          </a:prstGeom>
          <a:noFill/>
        </p:spPr>
        <p:txBody>
          <a:bodyPr wrap="square" rtlCol="0">
            <a:spAutoFit/>
          </a:bodyPr>
          <a:lstStyle/>
          <a:p>
            <a:pPr algn="ctr"/>
            <a:r>
              <a:rPr lang="en-US" altLang="zh-CN" sz="2800" b="1" dirty="0">
                <a:solidFill>
                  <a:srgbClr val="C00000"/>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cxnSp>
        <p:nvCxnSpPr>
          <p:cNvPr id="14" name="直接连接符 13">
            <a:extLst>
              <a:ext uri="{FF2B5EF4-FFF2-40B4-BE49-F238E27FC236}">
                <a16:creationId xmlns:a16="http://schemas.microsoft.com/office/drawing/2014/main" id="{B6534389-7633-4288-8889-09F06CB39646}"/>
              </a:ext>
            </a:extLst>
          </p:cNvPr>
          <p:cNvCxnSpPr/>
          <p:nvPr/>
        </p:nvCxnSpPr>
        <p:spPr>
          <a:xfrm>
            <a:off x="3130826" y="4193096"/>
            <a:ext cx="5943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C0ED6DA-1B1B-496A-90C2-B53A4FD5DC1F}"/>
              </a:ext>
            </a:extLst>
          </p:cNvPr>
          <p:cNvSpPr txBox="1"/>
          <p:nvPr/>
        </p:nvSpPr>
        <p:spPr>
          <a:xfrm>
            <a:off x="3130826" y="4346232"/>
            <a:ext cx="5943600" cy="646331"/>
          </a:xfrm>
          <a:prstGeom prst="rect">
            <a:avLst/>
          </a:prstGeom>
          <a:noFill/>
        </p:spPr>
        <p:txBody>
          <a:bodyPr wrap="square" rtlCol="0">
            <a:spAutoFit/>
          </a:bodyPr>
          <a:lstStyle/>
          <a:p>
            <a:pPr algn="ctr"/>
            <a:r>
              <a:rPr lang="en-US" altLang="zh-CN" sz="3600" b="1" dirty="0">
                <a:solidFill>
                  <a:srgbClr val="C00000"/>
                </a:solidFill>
                <a:latin typeface="Microsoft YaHei UI" panose="020B0503020204020204" pitchFamily="34" charset="-122"/>
                <a:ea typeface="Microsoft YaHei UI" panose="020B0503020204020204" pitchFamily="34" charset="-122"/>
              </a:rPr>
              <a:t>THANKS !</a:t>
            </a:r>
            <a:endParaRPr lang="zh-CN" altLang="en-US" sz="3600" b="1" dirty="0">
              <a:solidFill>
                <a:srgbClr val="C00000"/>
              </a:solidFill>
              <a:latin typeface="Microsoft YaHei UI" panose="020B0503020204020204" pitchFamily="34" charset="-122"/>
              <a:ea typeface="Microsoft YaHei UI" panose="020B0503020204020204" pitchFamily="34" charset="-122"/>
            </a:endParaRPr>
          </a:p>
        </p:txBody>
      </p:sp>
      <p:sp>
        <p:nvSpPr>
          <p:cNvPr id="20" name="文本框 19">
            <a:extLst>
              <a:ext uri="{FF2B5EF4-FFF2-40B4-BE49-F238E27FC236}">
                <a16:creationId xmlns:a16="http://schemas.microsoft.com/office/drawing/2014/main" id="{280BE9CD-0C81-477B-A219-46B799C38FD2}"/>
              </a:ext>
            </a:extLst>
          </p:cNvPr>
          <p:cNvSpPr txBox="1"/>
          <p:nvPr/>
        </p:nvSpPr>
        <p:spPr>
          <a:xfrm>
            <a:off x="13252" y="5030663"/>
            <a:ext cx="12178748" cy="834139"/>
          </a:xfrm>
          <a:prstGeom prst="rect">
            <a:avLst/>
          </a:prstGeom>
          <a:noFill/>
        </p:spPr>
        <p:txBody>
          <a:bodyPr wrap="square" rtlCol="0">
            <a:spAutoFit/>
          </a:bodyPr>
          <a:lstStyle/>
          <a:p>
            <a:pPr algn="ctr">
              <a:lnSpc>
                <a:spcPct val="150000"/>
              </a:lnSpc>
            </a:pPr>
            <a:r>
              <a:rPr lang="en-US" altLang="zh-CN" dirty="0">
                <a:solidFill>
                  <a:srgbClr val="DF4837"/>
                </a:solidFill>
                <a:latin typeface="Microsoft YaHei UI" panose="020B0503020204020204" pitchFamily="34" charset="-122"/>
                <a:ea typeface="Microsoft YaHei UI" panose="020B0503020204020204" pitchFamily="34" charset="-122"/>
              </a:rPr>
              <a:t>Group 16</a:t>
            </a:r>
          </a:p>
          <a:p>
            <a:pPr algn="ctr">
              <a:lnSpc>
                <a:spcPct val="150000"/>
              </a:lnSpc>
            </a:pPr>
            <a:r>
              <a:rPr lang="en-US" altLang="zh-CN" sz="1600" dirty="0">
                <a:solidFill>
                  <a:srgbClr val="DF4837"/>
                </a:solidFill>
                <a:latin typeface="Microsoft YaHei UI" panose="020B0503020204020204" pitchFamily="34" charset="-122"/>
                <a:ea typeface="Microsoft YaHei UI" panose="020B0503020204020204" pitchFamily="34" charset="-122"/>
              </a:rPr>
              <a:t>2250758 </a:t>
            </a:r>
            <a:r>
              <a:rPr lang="zh-CN" altLang="en-US" sz="1600" dirty="0">
                <a:solidFill>
                  <a:srgbClr val="DF4837"/>
                </a:solidFill>
                <a:latin typeface="Microsoft YaHei UI" panose="020B0503020204020204" pitchFamily="34" charset="-122"/>
                <a:ea typeface="Microsoft YaHei UI" panose="020B0503020204020204" pitchFamily="34" charset="-122"/>
              </a:rPr>
              <a:t>林继申 </a:t>
            </a:r>
            <a:r>
              <a:rPr lang="en-US" altLang="zh-CN" sz="1600" dirty="0">
                <a:solidFill>
                  <a:srgbClr val="DF4837"/>
                </a:solidFill>
                <a:latin typeface="Microsoft YaHei UI" panose="020B0503020204020204" pitchFamily="34" charset="-122"/>
                <a:ea typeface="Microsoft YaHei UI" panose="020B0503020204020204" pitchFamily="34" charset="-122"/>
              </a:rPr>
              <a:t>2251730 </a:t>
            </a:r>
            <a:r>
              <a:rPr lang="zh-CN" altLang="en-US" sz="1600" dirty="0">
                <a:solidFill>
                  <a:srgbClr val="DF4837"/>
                </a:solidFill>
                <a:latin typeface="Microsoft YaHei UI" panose="020B0503020204020204" pitchFamily="34" charset="-122"/>
                <a:ea typeface="Microsoft YaHei UI" panose="020B0503020204020204" pitchFamily="34" charset="-122"/>
              </a:rPr>
              <a:t>刘淑仪 </a:t>
            </a:r>
            <a:r>
              <a:rPr lang="en-US" altLang="zh-CN" sz="1600" dirty="0">
                <a:solidFill>
                  <a:srgbClr val="DF4837"/>
                </a:solidFill>
                <a:latin typeface="Microsoft YaHei UI" panose="020B0503020204020204" pitchFamily="34" charset="-122"/>
                <a:ea typeface="Microsoft YaHei UI" panose="020B0503020204020204" pitchFamily="34" charset="-122"/>
              </a:rPr>
              <a:t>2242843 </a:t>
            </a:r>
            <a:r>
              <a:rPr lang="zh-CN" altLang="en-US" sz="1600" dirty="0">
                <a:solidFill>
                  <a:srgbClr val="DF4837"/>
                </a:solidFill>
                <a:latin typeface="Microsoft YaHei UI" panose="020B0503020204020204" pitchFamily="34" charset="-122"/>
                <a:ea typeface="Microsoft YaHei UI" panose="020B0503020204020204" pitchFamily="34" charset="-122"/>
              </a:rPr>
              <a:t>杨宇琨 </a:t>
            </a:r>
            <a:r>
              <a:rPr lang="en-US" altLang="zh-CN" sz="1600" dirty="0">
                <a:solidFill>
                  <a:srgbClr val="DF4837"/>
                </a:solidFill>
                <a:latin typeface="Microsoft YaHei UI" panose="020B0503020204020204" pitchFamily="34" charset="-122"/>
                <a:ea typeface="Microsoft YaHei UI" panose="020B0503020204020204" pitchFamily="34" charset="-122"/>
              </a:rPr>
              <a:t>2256225 </a:t>
            </a:r>
            <a:r>
              <a:rPr lang="zh-CN" altLang="en-US" sz="1600" dirty="0">
                <a:solidFill>
                  <a:srgbClr val="DF4837"/>
                </a:solidFill>
                <a:latin typeface="Microsoft YaHei UI" panose="020B0503020204020204" pitchFamily="34" charset="-122"/>
                <a:ea typeface="Microsoft YaHei UI" panose="020B0503020204020204" pitchFamily="34" charset="-122"/>
              </a:rPr>
              <a:t>中谷天音</a:t>
            </a:r>
            <a:endParaRPr lang="en-US" altLang="zh-CN" sz="1600" dirty="0">
              <a:solidFill>
                <a:srgbClr val="DF4837"/>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2058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CAD45-1070-98B6-03DB-D5FF02B57617}"/>
            </a:ext>
          </a:extLst>
        </p:cNvPr>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1A8DEFE5-AA1B-D367-A330-66139E0EB820}"/>
              </a:ext>
            </a:extLst>
          </p:cNvPr>
          <p:cNvCxnSpPr>
            <a:cxnSpLocks/>
          </p:cNvCxnSpPr>
          <p:nvPr/>
        </p:nvCxnSpPr>
        <p:spPr>
          <a:xfrm>
            <a:off x="546652" y="1572157"/>
            <a:ext cx="234563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F56B80B-CF00-EAB0-037E-087BCF384D32}"/>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2B1901DA-EE2D-5046-A5DA-5B55C3FDA663}"/>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859CA81-2714-EB42-7BFB-5A33B2C64372}"/>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1F51D68C-E400-50F1-4074-C63789B46933}"/>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12" name="图片 11">
            <a:extLst>
              <a:ext uri="{FF2B5EF4-FFF2-40B4-BE49-F238E27FC236}">
                <a16:creationId xmlns:a16="http://schemas.microsoft.com/office/drawing/2014/main" id="{73BCCF7A-74D0-7337-BEB8-94EC7C5859C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4" name="文本框 13">
            <a:extLst>
              <a:ext uri="{FF2B5EF4-FFF2-40B4-BE49-F238E27FC236}">
                <a16:creationId xmlns:a16="http://schemas.microsoft.com/office/drawing/2014/main" id="{FB5D9D46-9573-CA7E-43B2-24C74680BD2F}"/>
              </a:ext>
            </a:extLst>
          </p:cNvPr>
          <p:cNvSpPr txBox="1"/>
          <p:nvPr/>
        </p:nvSpPr>
        <p:spPr>
          <a:xfrm>
            <a:off x="546652" y="1048937"/>
            <a:ext cx="1810111"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Contents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sp>
        <p:nvSpPr>
          <p:cNvPr id="17" name="文本框 16">
            <a:extLst>
              <a:ext uri="{FF2B5EF4-FFF2-40B4-BE49-F238E27FC236}">
                <a16:creationId xmlns:a16="http://schemas.microsoft.com/office/drawing/2014/main" id="{777F4540-36E4-E467-C10C-9F6C582D57D8}"/>
              </a:ext>
            </a:extLst>
          </p:cNvPr>
          <p:cNvSpPr txBox="1"/>
          <p:nvPr/>
        </p:nvSpPr>
        <p:spPr>
          <a:xfrm>
            <a:off x="546652" y="1679712"/>
            <a:ext cx="6933565" cy="3887346"/>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en-US" altLang="zh-CN" dirty="0">
                <a:solidFill>
                  <a:srgbClr val="C00000"/>
                </a:solidFill>
                <a:latin typeface="Microsoft YaHei UI" panose="020B0503020204020204" pitchFamily="34" charset="-122"/>
                <a:ea typeface="Microsoft YaHei UI" panose="020B0503020204020204" pitchFamily="34" charset="-122"/>
              </a:rPr>
              <a:t>Introduction</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problem that needs to be addressed</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refactoring solution</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detailed steps to implement the refactoring technique</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A concrete implementation example</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advantages and disadvantages</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Other related issues</a:t>
            </a:r>
          </a:p>
        </p:txBody>
      </p:sp>
      <p:pic>
        <p:nvPicPr>
          <p:cNvPr id="21" name="图片 20">
            <a:extLst>
              <a:ext uri="{FF2B5EF4-FFF2-40B4-BE49-F238E27FC236}">
                <a16:creationId xmlns:a16="http://schemas.microsoft.com/office/drawing/2014/main" id="{217A29EB-72EC-21CB-81B3-2EC239E53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846" y="3673654"/>
            <a:ext cx="4438650" cy="1905000"/>
          </a:xfrm>
          <a:prstGeom prst="rect">
            <a:avLst/>
          </a:prstGeom>
        </p:spPr>
      </p:pic>
      <p:sp>
        <p:nvSpPr>
          <p:cNvPr id="15" name="文本框 14">
            <a:extLst>
              <a:ext uri="{FF2B5EF4-FFF2-40B4-BE49-F238E27FC236}">
                <a16:creationId xmlns:a16="http://schemas.microsoft.com/office/drawing/2014/main" id="{AD0416F8-4A97-49B0-9325-F4ECFD946C4C}"/>
              </a:ext>
            </a:extLst>
          </p:cNvPr>
          <p:cNvSpPr txBox="1"/>
          <p:nvPr/>
        </p:nvSpPr>
        <p:spPr>
          <a:xfrm>
            <a:off x="460512" y="115547"/>
            <a:ext cx="6206987"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4763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C4E78-B988-9926-4E2B-D113A33C44A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ED4F96C6-0173-53A0-829C-789DB30E3C41}"/>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9A6E382-14C7-7F4C-4EDC-013B37981154}"/>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97134BC-7D8C-A320-E560-DFA65053431F}"/>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DD81CAFE-AC3E-343D-29FF-F52D08C3111A}"/>
              </a:ext>
            </a:extLst>
          </p:cNvPr>
          <p:cNvPicPr>
            <a:picLocks noChangeAspect="1"/>
          </p:cNvPicPr>
          <p:nvPr/>
        </p:nvPicPr>
        <p:blipFill>
          <a:blip r:embed="rId3">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BAFDA9BE-5CFA-7ADE-7466-BAAEA511B91B}"/>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4089014F-ADED-FCF8-944F-30FF9F6A67DC}"/>
              </a:ext>
            </a:extLst>
          </p:cNvPr>
          <p:cNvSpPr txBox="1"/>
          <p:nvPr/>
        </p:nvSpPr>
        <p:spPr>
          <a:xfrm>
            <a:off x="460513" y="115547"/>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Introduction</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EB6E18DE-5410-BC08-0240-60BAAC25207F}"/>
              </a:ext>
            </a:extLst>
          </p:cNvPr>
          <p:cNvSpPr txBox="1"/>
          <p:nvPr/>
        </p:nvSpPr>
        <p:spPr>
          <a:xfrm>
            <a:off x="460513" y="990285"/>
            <a:ext cx="9906000" cy="1705980"/>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the development process, especially in object-oriented design projects, as the code evolves, duplicated code and unnecessary differences between classes often become apparent. This duplicated code is commonly referred to as </a:t>
            </a:r>
            <a:r>
              <a:rPr lang="en-US" altLang="zh-CN" b="1" dirty="0">
                <a:solidFill>
                  <a:srgbClr val="000000"/>
                </a:solidFill>
                <a:effectLst/>
                <a:latin typeface="Microsoft YaHei UI" panose="020B0503020204020204" pitchFamily="34" charset="-122"/>
                <a:ea typeface="Microsoft YaHei UI" panose="020B0503020204020204" pitchFamily="34" charset="-122"/>
              </a:rPr>
              <a:t>“Code Smells“</a:t>
            </a:r>
            <a:r>
              <a:rPr lang="en-US" altLang="zh-CN" b="0" dirty="0">
                <a:solidFill>
                  <a:srgbClr val="000000"/>
                </a:solidFill>
                <a:effectLst/>
                <a:latin typeface="Microsoft YaHei UI" panose="020B0503020204020204" pitchFamily="34" charset="-122"/>
                <a:ea typeface="Microsoft YaHei UI" panose="020B0503020204020204" pitchFamily="34" charset="-122"/>
              </a:rPr>
              <a:t>, particularly </a:t>
            </a:r>
            <a:r>
              <a:rPr lang="en-US" altLang="zh-CN" b="1" dirty="0">
                <a:solidFill>
                  <a:srgbClr val="C00000"/>
                </a:solidFill>
                <a:effectLst/>
                <a:latin typeface="Microsoft YaHei UI" panose="020B0503020204020204" pitchFamily="34" charset="-122"/>
                <a:ea typeface="Microsoft YaHei UI" panose="020B0503020204020204" pitchFamily="34" charset="-122"/>
              </a:rPr>
              <a:t>Duplicate Code </a:t>
            </a:r>
            <a:r>
              <a:rPr lang="en-US" altLang="zh-CN" b="0" dirty="0">
                <a:solidFill>
                  <a:srgbClr val="000000"/>
                </a:solidFill>
                <a:effectLst/>
                <a:latin typeface="Microsoft YaHei UI" panose="020B0503020204020204" pitchFamily="34" charset="-122"/>
                <a:ea typeface="Microsoft YaHei UI" panose="020B0503020204020204" pitchFamily="34" charset="-122"/>
              </a:rPr>
              <a:t>and </a:t>
            </a:r>
            <a:r>
              <a:rPr lang="en-US" altLang="zh-CN" b="1" dirty="0">
                <a:solidFill>
                  <a:srgbClr val="C00000"/>
                </a:solidFill>
                <a:effectLst/>
                <a:latin typeface="Microsoft YaHei UI" panose="020B0503020204020204" pitchFamily="34" charset="-122"/>
                <a:ea typeface="Microsoft YaHei UI" panose="020B0503020204020204" pitchFamily="34" charset="-122"/>
              </a:rPr>
              <a:t>Divergent Change</a:t>
            </a:r>
            <a:r>
              <a:rPr lang="en-US" altLang="zh-CN" b="0" dirty="0">
                <a:solidFill>
                  <a:srgbClr val="000000"/>
                </a:solidFill>
                <a:effectLst/>
                <a:latin typeface="Microsoft YaHei UI" panose="020B0503020204020204" pitchFamily="34" charset="-122"/>
                <a:ea typeface="Microsoft YaHei UI" panose="020B0503020204020204" pitchFamily="34" charset="-122"/>
              </a:rPr>
              <a:t>.</a:t>
            </a:r>
          </a:p>
        </p:txBody>
      </p:sp>
      <p:sp>
        <p:nvSpPr>
          <p:cNvPr id="8" name="文本框 7">
            <a:extLst>
              <a:ext uri="{FF2B5EF4-FFF2-40B4-BE49-F238E27FC236}">
                <a16:creationId xmlns:a16="http://schemas.microsoft.com/office/drawing/2014/main" id="{D883C868-47D7-231B-B1DE-04EC62034EC7}"/>
              </a:ext>
            </a:extLst>
          </p:cNvPr>
          <p:cNvSpPr txBox="1"/>
          <p:nvPr/>
        </p:nvSpPr>
        <p:spPr>
          <a:xfrm>
            <a:off x="4767903" y="3564747"/>
            <a:ext cx="6771189" cy="2121478"/>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When dealing with legacy code, refactoring helps transform it into clean, clear code with a well-structured design. The main goal of refactoring is to </a:t>
            </a:r>
            <a:r>
              <a:rPr lang="en-US" altLang="zh-CN" b="1" dirty="0">
                <a:solidFill>
                  <a:srgbClr val="C00000"/>
                </a:solidFill>
                <a:effectLst/>
                <a:latin typeface="Microsoft YaHei UI" panose="020B0503020204020204" pitchFamily="34" charset="-122"/>
                <a:ea typeface="Microsoft YaHei UI" panose="020B0503020204020204" pitchFamily="34" charset="-122"/>
              </a:rPr>
              <a:t>address technical debt</a:t>
            </a:r>
            <a:r>
              <a:rPr lang="en-US" altLang="zh-CN" b="0" dirty="0">
                <a:solidFill>
                  <a:srgbClr val="000000"/>
                </a:solidFill>
                <a:effectLst/>
                <a:latin typeface="Microsoft YaHei UI" panose="020B0503020204020204" pitchFamily="34" charset="-122"/>
                <a:ea typeface="Microsoft YaHei UI" panose="020B0503020204020204" pitchFamily="34" charset="-122"/>
              </a:rPr>
              <a:t>. Although it may take some time, future extensions built on this foundation will be much less painful.</a:t>
            </a:r>
          </a:p>
        </p:txBody>
      </p:sp>
      <p:sp>
        <p:nvSpPr>
          <p:cNvPr id="9" name="文本框 8">
            <a:extLst>
              <a:ext uri="{FF2B5EF4-FFF2-40B4-BE49-F238E27FC236}">
                <a16:creationId xmlns:a16="http://schemas.microsoft.com/office/drawing/2014/main" id="{A67279C1-0C94-B3C0-AEF7-E7059143E20B}"/>
              </a:ext>
            </a:extLst>
          </p:cNvPr>
          <p:cNvSpPr txBox="1"/>
          <p:nvPr/>
        </p:nvSpPr>
        <p:spPr>
          <a:xfrm>
            <a:off x="5257799" y="2780314"/>
            <a:ext cx="6192078" cy="663387"/>
          </a:xfrm>
          <a:prstGeom prst="rect">
            <a:avLst/>
          </a:prstGeom>
          <a:noFill/>
        </p:spPr>
        <p:txBody>
          <a:bodyPr wrap="square" rtlCol="0">
            <a:spAutoFit/>
          </a:bodyPr>
          <a:lstStyle/>
          <a:p>
            <a:pPr>
              <a:lnSpc>
                <a:spcPct val="150000"/>
              </a:lnSpc>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This is why we need refactoring! </a:t>
            </a:r>
          </a:p>
        </p:txBody>
      </p:sp>
      <p:pic>
        <p:nvPicPr>
          <p:cNvPr id="15" name="图片 14">
            <a:extLst>
              <a:ext uri="{FF2B5EF4-FFF2-40B4-BE49-F238E27FC236}">
                <a16:creationId xmlns:a16="http://schemas.microsoft.com/office/drawing/2014/main" id="{C53192E1-C158-1B8B-D407-504250EF5642}"/>
              </a:ext>
            </a:extLst>
          </p:cNvPr>
          <p:cNvPicPr>
            <a:picLocks noChangeAspect="1"/>
          </p:cNvPicPr>
          <p:nvPr/>
        </p:nvPicPr>
        <p:blipFill>
          <a:blip r:embed="rId4"/>
          <a:stretch>
            <a:fillRect/>
          </a:stretch>
        </p:blipFill>
        <p:spPr>
          <a:xfrm>
            <a:off x="819743" y="2777856"/>
            <a:ext cx="2755728" cy="2135270"/>
          </a:xfrm>
          <a:prstGeom prst="rect">
            <a:avLst/>
          </a:prstGeom>
        </p:spPr>
      </p:pic>
      <p:pic>
        <p:nvPicPr>
          <p:cNvPr id="17" name="图片 16">
            <a:extLst>
              <a:ext uri="{FF2B5EF4-FFF2-40B4-BE49-F238E27FC236}">
                <a16:creationId xmlns:a16="http://schemas.microsoft.com/office/drawing/2014/main" id="{82D27999-3755-5DCE-5B56-C53D0FF3236F}"/>
              </a:ext>
            </a:extLst>
          </p:cNvPr>
          <p:cNvPicPr>
            <a:picLocks noChangeAspect="1"/>
          </p:cNvPicPr>
          <p:nvPr/>
        </p:nvPicPr>
        <p:blipFill>
          <a:blip r:embed="rId5"/>
          <a:stretch>
            <a:fillRect/>
          </a:stretch>
        </p:blipFill>
        <p:spPr>
          <a:xfrm>
            <a:off x="2012175" y="3679448"/>
            <a:ext cx="2404460" cy="1773010"/>
          </a:xfrm>
          <a:prstGeom prst="rect">
            <a:avLst/>
          </a:prstGeom>
        </p:spPr>
      </p:pic>
      <p:pic>
        <p:nvPicPr>
          <p:cNvPr id="19" name="图片 18">
            <a:extLst>
              <a:ext uri="{FF2B5EF4-FFF2-40B4-BE49-F238E27FC236}">
                <a16:creationId xmlns:a16="http://schemas.microsoft.com/office/drawing/2014/main" id="{42B04FD1-549C-F2C4-2CFB-1B27D7ACC61A}"/>
              </a:ext>
            </a:extLst>
          </p:cNvPr>
          <p:cNvPicPr>
            <a:picLocks noChangeAspect="1"/>
          </p:cNvPicPr>
          <p:nvPr/>
        </p:nvPicPr>
        <p:blipFill>
          <a:blip r:embed="rId6"/>
          <a:stretch>
            <a:fillRect/>
          </a:stretch>
        </p:blipFill>
        <p:spPr>
          <a:xfrm>
            <a:off x="2825422" y="2817311"/>
            <a:ext cx="1513620" cy="1478824"/>
          </a:xfrm>
          <a:prstGeom prst="rect">
            <a:avLst/>
          </a:prstGeom>
        </p:spPr>
      </p:pic>
      <p:pic>
        <p:nvPicPr>
          <p:cNvPr id="21" name="图片 20">
            <a:extLst>
              <a:ext uri="{FF2B5EF4-FFF2-40B4-BE49-F238E27FC236}">
                <a16:creationId xmlns:a16="http://schemas.microsoft.com/office/drawing/2014/main" id="{575383FB-0B2B-E07F-39A1-F9648DF38DA8}"/>
              </a:ext>
            </a:extLst>
          </p:cNvPr>
          <p:cNvPicPr>
            <a:picLocks noChangeAspect="1"/>
          </p:cNvPicPr>
          <p:nvPr/>
        </p:nvPicPr>
        <p:blipFill>
          <a:blip r:embed="rId7"/>
          <a:stretch>
            <a:fillRect/>
          </a:stretch>
        </p:blipFill>
        <p:spPr>
          <a:xfrm>
            <a:off x="415582" y="4425536"/>
            <a:ext cx="2409840" cy="1465472"/>
          </a:xfrm>
          <a:prstGeom prst="rect">
            <a:avLst/>
          </a:prstGeom>
        </p:spPr>
      </p:pic>
      <p:pic>
        <p:nvPicPr>
          <p:cNvPr id="16" name="图片 15">
            <a:extLst>
              <a:ext uri="{FF2B5EF4-FFF2-40B4-BE49-F238E27FC236}">
                <a16:creationId xmlns:a16="http://schemas.microsoft.com/office/drawing/2014/main" id="{CA6636CB-4EAE-4D3B-873F-D96F1DF258A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242871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34E29-60BC-15F1-AEDF-BCACAD1A775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0BDB26B-2198-880A-AFC6-485FE4A6A0B7}"/>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48CCB04-2118-104D-182C-6F085E26FEC6}"/>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768C561-D0A6-0353-0C4A-863F135EC471}"/>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B746027A-CE57-A355-FE96-FFD340D51A65}"/>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A35416B2-7CB7-FA9B-FA55-AC174F5CBB70}"/>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6B408A57-5389-FB9C-EBAC-210C16F1FAF5}"/>
              </a:ext>
            </a:extLst>
          </p:cNvPr>
          <p:cNvSpPr txBox="1"/>
          <p:nvPr/>
        </p:nvSpPr>
        <p:spPr>
          <a:xfrm>
            <a:off x="460513" y="115547"/>
            <a:ext cx="418835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problem to solve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3ED79895-6560-A21E-2CD0-5E89B1BBD37D}"/>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our Program Design Paradigm course, we developed a </a:t>
            </a:r>
            <a:r>
              <a:rPr lang="en-US" altLang="zh-CN" b="1" dirty="0" err="1">
                <a:solidFill>
                  <a:srgbClr val="C00000"/>
                </a:solidFill>
                <a:effectLst/>
                <a:latin typeface="Microsoft YaHei UI" panose="020B0503020204020204" pitchFamily="34" charset="-122"/>
                <a:ea typeface="Microsoft YaHei UI" panose="020B0503020204020204" pitchFamily="34" charset="-122"/>
              </a:rPr>
              <a:t>Teamfight</a:t>
            </a:r>
            <a:r>
              <a:rPr lang="en-US" altLang="zh-CN" b="1" dirty="0">
                <a:solidFill>
                  <a:srgbClr val="C00000"/>
                </a:solidFill>
                <a:effectLst/>
                <a:latin typeface="Microsoft YaHei UI" panose="020B0503020204020204" pitchFamily="34" charset="-122"/>
                <a:ea typeface="Microsoft YaHei UI" panose="020B0503020204020204" pitchFamily="34" charset="-122"/>
              </a:rPr>
              <a:t> Tactics</a:t>
            </a:r>
            <a:r>
              <a:rPr lang="en-US" altLang="zh-CN" b="0" dirty="0">
                <a:solidFill>
                  <a:srgbClr val="000000"/>
                </a:solidFill>
                <a:effectLst/>
                <a:latin typeface="Microsoft YaHei UI" panose="020B0503020204020204" pitchFamily="34" charset="-122"/>
                <a:ea typeface="Microsoft YaHei UI" panose="020B0503020204020204" pitchFamily="34" charset="-122"/>
              </a:rPr>
              <a:t> game and encountered the following issues:</a:t>
            </a:r>
          </a:p>
        </p:txBody>
      </p:sp>
      <p:sp>
        <p:nvSpPr>
          <p:cNvPr id="8" name="文本框 7">
            <a:extLst>
              <a:ext uri="{FF2B5EF4-FFF2-40B4-BE49-F238E27FC236}">
                <a16:creationId xmlns:a16="http://schemas.microsoft.com/office/drawing/2014/main" id="{E4D54644-877F-07BB-01F8-642F56CA3AD1}"/>
              </a:ext>
            </a:extLst>
          </p:cNvPr>
          <p:cNvSpPr txBox="1"/>
          <p:nvPr/>
        </p:nvSpPr>
        <p:spPr>
          <a:xfrm>
            <a:off x="377688" y="1865268"/>
            <a:ext cx="9988825" cy="110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Firstly</a:t>
            </a:r>
            <a:r>
              <a:rPr lang="en-US" altLang="zh-CN" b="0" dirty="0">
                <a:solidFill>
                  <a:srgbClr val="000000"/>
                </a:solidFill>
                <a:effectLst/>
                <a:latin typeface="Microsoft YaHei UI" panose="020B0503020204020204" pitchFamily="34" charset="-122"/>
                <a:ea typeface="Microsoft YaHei UI" panose="020B0503020204020204" pitchFamily="34" charset="-122"/>
              </a:rPr>
              <a:t>, the game has </a:t>
            </a:r>
            <a:r>
              <a:rPr lang="en-US" altLang="zh-CN" b="1" dirty="0" err="1">
                <a:solidFill>
                  <a:srgbClr val="C00000"/>
                </a:solidFill>
                <a:effectLst/>
                <a:latin typeface="Microsoft YaHei UI" panose="020B0503020204020204" pitchFamily="34" charset="-122"/>
                <a:ea typeface="Microsoft YaHei UI" panose="020B0503020204020204" pitchFamily="34" charset="-122"/>
              </a:rPr>
              <a:t>HumanPlayer</a:t>
            </a:r>
            <a:r>
              <a:rPr lang="en-US" altLang="zh-CN" b="0" dirty="0">
                <a:solidFill>
                  <a:srgbClr val="000000"/>
                </a:solidFill>
                <a:effectLst/>
                <a:latin typeface="Microsoft YaHei UI" panose="020B0503020204020204" pitchFamily="34" charset="-122"/>
                <a:ea typeface="Microsoft YaHei UI" panose="020B0503020204020204" pitchFamily="34" charset="-122"/>
              </a:rPr>
              <a:t> and </a:t>
            </a:r>
            <a:r>
              <a:rPr lang="en-US" altLang="zh-CN" b="1" dirty="0" err="1">
                <a:solidFill>
                  <a:srgbClr val="C00000"/>
                </a:solidFill>
                <a:effectLst/>
                <a:latin typeface="Microsoft YaHei UI" panose="020B0503020204020204" pitchFamily="34" charset="-122"/>
                <a:ea typeface="Microsoft YaHei UI" panose="020B0503020204020204" pitchFamily="34" charset="-122"/>
              </a:rPr>
              <a:t>AIPlayer</a:t>
            </a:r>
            <a:r>
              <a:rPr lang="en-US" altLang="zh-CN" b="0" dirty="0">
                <a:solidFill>
                  <a:srgbClr val="000000"/>
                </a:solidFill>
                <a:effectLst/>
                <a:latin typeface="Microsoft YaHei UI" panose="020B0503020204020204" pitchFamily="34" charset="-122"/>
                <a:ea typeface="Microsoft YaHei UI" panose="020B0503020204020204" pitchFamily="34" charset="-122"/>
              </a:rPr>
              <a:t> classes, which contain a lot of duplicate code and methods.</a:t>
            </a:r>
          </a:p>
        </p:txBody>
      </p:sp>
      <p:pic>
        <p:nvPicPr>
          <p:cNvPr id="18" name="图片 17">
            <a:extLst>
              <a:ext uri="{FF2B5EF4-FFF2-40B4-BE49-F238E27FC236}">
                <a16:creationId xmlns:a16="http://schemas.microsoft.com/office/drawing/2014/main" id="{3ABB7DDE-75A8-2AB2-AD49-B9607AE380C7}"/>
              </a:ext>
            </a:extLst>
          </p:cNvPr>
          <p:cNvPicPr>
            <a:picLocks noChangeAspect="1"/>
          </p:cNvPicPr>
          <p:nvPr/>
        </p:nvPicPr>
        <p:blipFill>
          <a:blip r:embed="rId3"/>
          <a:stretch>
            <a:fillRect/>
          </a:stretch>
        </p:blipFill>
        <p:spPr>
          <a:xfrm>
            <a:off x="6652207" y="3035020"/>
            <a:ext cx="2853538" cy="2904776"/>
          </a:xfrm>
          <a:prstGeom prst="rect">
            <a:avLst/>
          </a:prstGeom>
        </p:spPr>
      </p:pic>
      <p:pic>
        <p:nvPicPr>
          <p:cNvPr id="22" name="图片 21">
            <a:extLst>
              <a:ext uri="{FF2B5EF4-FFF2-40B4-BE49-F238E27FC236}">
                <a16:creationId xmlns:a16="http://schemas.microsoft.com/office/drawing/2014/main" id="{0273CA3B-1A92-CFA3-EB9B-A44065FC3543}"/>
              </a:ext>
            </a:extLst>
          </p:cNvPr>
          <p:cNvPicPr>
            <a:picLocks noChangeAspect="1"/>
          </p:cNvPicPr>
          <p:nvPr/>
        </p:nvPicPr>
        <p:blipFill>
          <a:blip r:embed="rId4"/>
          <a:stretch>
            <a:fillRect/>
          </a:stretch>
        </p:blipFill>
        <p:spPr>
          <a:xfrm>
            <a:off x="1955402" y="3035020"/>
            <a:ext cx="3584392" cy="2937140"/>
          </a:xfrm>
          <a:prstGeom prst="rect">
            <a:avLst/>
          </a:prstGeom>
        </p:spPr>
      </p:pic>
      <p:pic>
        <p:nvPicPr>
          <p:cNvPr id="13" name="图片 12">
            <a:extLst>
              <a:ext uri="{FF2B5EF4-FFF2-40B4-BE49-F238E27FC236}">
                <a16:creationId xmlns:a16="http://schemas.microsoft.com/office/drawing/2014/main" id="{5AF2F761-F361-4E8E-8C9C-D17179A147A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18200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08EB7-76F9-8036-0901-2080F39CCAFE}"/>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7720D0E-466E-C463-8C82-D8D049C4C9E3}"/>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892D03B-D508-8BD6-9F0D-684696E4752E}"/>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F753771-FF2D-1D38-15A0-FDB2F5CAD2DF}"/>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9839DDE4-280D-63B6-B48A-2BB6440F39AB}"/>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E9B8531E-5134-B1C5-E2EB-1215B2760736}"/>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776D40DB-A273-F74E-8A11-60D507B8F2D0}"/>
              </a:ext>
            </a:extLst>
          </p:cNvPr>
          <p:cNvSpPr txBox="1"/>
          <p:nvPr/>
        </p:nvSpPr>
        <p:spPr>
          <a:xfrm>
            <a:off x="460513" y="115547"/>
            <a:ext cx="418835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problem to solve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13" name="文本框 12">
            <a:extLst>
              <a:ext uri="{FF2B5EF4-FFF2-40B4-BE49-F238E27FC236}">
                <a16:creationId xmlns:a16="http://schemas.microsoft.com/office/drawing/2014/main" id="{B2EA7EA7-A285-74BC-E633-A787670E3B3C}"/>
              </a:ext>
            </a:extLst>
          </p:cNvPr>
          <p:cNvSpPr txBox="1"/>
          <p:nvPr/>
        </p:nvSpPr>
        <p:spPr>
          <a:xfrm>
            <a:off x="377688" y="1865268"/>
            <a:ext cx="9988825" cy="110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Secondly</a:t>
            </a:r>
            <a:r>
              <a:rPr lang="en-US" altLang="zh-CN" b="0" dirty="0">
                <a:solidFill>
                  <a:srgbClr val="000000"/>
                </a:solidFill>
                <a:effectLst/>
                <a:latin typeface="Microsoft YaHei UI" panose="020B0503020204020204" pitchFamily="34" charset="-122"/>
                <a:ea typeface="Microsoft YaHei UI" panose="020B0503020204020204" pitchFamily="34" charset="-122"/>
              </a:rPr>
              <a:t>, the game has </a:t>
            </a:r>
            <a:r>
              <a:rPr lang="en-US" altLang="zh-CN" b="1" dirty="0" err="1">
                <a:solidFill>
                  <a:srgbClr val="C00000"/>
                </a:solidFill>
                <a:effectLst/>
                <a:latin typeface="Microsoft YaHei UI" panose="020B0503020204020204" pitchFamily="34" charset="-122"/>
                <a:ea typeface="Microsoft YaHei UI" panose="020B0503020204020204" pitchFamily="34" charset="-122"/>
              </a:rPr>
              <a:t>OfflineModeControl</a:t>
            </a:r>
            <a:r>
              <a:rPr lang="en-US" altLang="zh-CN" b="0" dirty="0">
                <a:solidFill>
                  <a:srgbClr val="000000"/>
                </a:solidFill>
                <a:effectLst/>
                <a:latin typeface="Microsoft YaHei UI" panose="020B0503020204020204" pitchFamily="34" charset="-122"/>
                <a:ea typeface="Microsoft YaHei UI" panose="020B0503020204020204" pitchFamily="34" charset="-122"/>
              </a:rPr>
              <a:t> and </a:t>
            </a:r>
            <a:r>
              <a:rPr lang="en-US" altLang="zh-CN" b="1" dirty="0" err="1">
                <a:solidFill>
                  <a:srgbClr val="C00000"/>
                </a:solidFill>
                <a:effectLst/>
                <a:latin typeface="Microsoft YaHei UI" panose="020B0503020204020204" pitchFamily="34" charset="-122"/>
                <a:ea typeface="Microsoft YaHei UI" panose="020B0503020204020204" pitchFamily="34" charset="-122"/>
              </a:rPr>
              <a:t>OnlineModeControl</a:t>
            </a:r>
            <a:r>
              <a:rPr lang="en-US" altLang="zh-CN" b="0" dirty="0">
                <a:solidFill>
                  <a:srgbClr val="000000"/>
                </a:solidFill>
                <a:effectLst/>
                <a:latin typeface="Microsoft YaHei UI" panose="020B0503020204020204" pitchFamily="34" charset="-122"/>
                <a:ea typeface="Microsoft YaHei UI" panose="020B0503020204020204" pitchFamily="34" charset="-122"/>
              </a:rPr>
              <a:t>, which also contain a lot of similar code and methods.</a:t>
            </a:r>
          </a:p>
        </p:txBody>
      </p:sp>
      <p:pic>
        <p:nvPicPr>
          <p:cNvPr id="16" name="图片 15">
            <a:extLst>
              <a:ext uri="{FF2B5EF4-FFF2-40B4-BE49-F238E27FC236}">
                <a16:creationId xmlns:a16="http://schemas.microsoft.com/office/drawing/2014/main" id="{4D6E32FA-7D5F-167F-BC16-47D380854764}"/>
              </a:ext>
            </a:extLst>
          </p:cNvPr>
          <p:cNvPicPr>
            <a:picLocks noChangeAspect="1"/>
          </p:cNvPicPr>
          <p:nvPr/>
        </p:nvPicPr>
        <p:blipFill>
          <a:blip r:embed="rId3"/>
          <a:stretch>
            <a:fillRect/>
          </a:stretch>
        </p:blipFill>
        <p:spPr>
          <a:xfrm>
            <a:off x="6872970" y="2920216"/>
            <a:ext cx="2083154" cy="3055292"/>
          </a:xfrm>
          <a:prstGeom prst="rect">
            <a:avLst/>
          </a:prstGeom>
        </p:spPr>
      </p:pic>
      <p:pic>
        <p:nvPicPr>
          <p:cNvPr id="18" name="图片 17">
            <a:extLst>
              <a:ext uri="{FF2B5EF4-FFF2-40B4-BE49-F238E27FC236}">
                <a16:creationId xmlns:a16="http://schemas.microsoft.com/office/drawing/2014/main" id="{7ADEC45D-A7EB-72ED-E795-C1780F5A47A0}"/>
              </a:ext>
            </a:extLst>
          </p:cNvPr>
          <p:cNvPicPr>
            <a:picLocks noChangeAspect="1"/>
          </p:cNvPicPr>
          <p:nvPr/>
        </p:nvPicPr>
        <p:blipFill>
          <a:blip r:embed="rId4"/>
          <a:stretch>
            <a:fillRect/>
          </a:stretch>
        </p:blipFill>
        <p:spPr>
          <a:xfrm>
            <a:off x="2618536" y="3063771"/>
            <a:ext cx="2655083" cy="2902370"/>
          </a:xfrm>
          <a:prstGeom prst="rect">
            <a:avLst/>
          </a:prstGeom>
        </p:spPr>
      </p:pic>
      <p:pic>
        <p:nvPicPr>
          <p:cNvPr id="14" name="图片 13">
            <a:extLst>
              <a:ext uri="{FF2B5EF4-FFF2-40B4-BE49-F238E27FC236}">
                <a16:creationId xmlns:a16="http://schemas.microsoft.com/office/drawing/2014/main" id="{26F08ADF-8D0B-4B9E-ADAE-C1C24059863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5" name="文本框 14">
            <a:extLst>
              <a:ext uri="{FF2B5EF4-FFF2-40B4-BE49-F238E27FC236}">
                <a16:creationId xmlns:a16="http://schemas.microsoft.com/office/drawing/2014/main" id="{EFF60CEF-77D6-467C-B4AE-BDBEF1243153}"/>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our Program Design Paradigm course, we developed a </a:t>
            </a:r>
            <a:r>
              <a:rPr lang="en-US" altLang="zh-CN" b="1" dirty="0" err="1">
                <a:solidFill>
                  <a:srgbClr val="C00000"/>
                </a:solidFill>
                <a:effectLst/>
                <a:latin typeface="Microsoft YaHei UI" panose="020B0503020204020204" pitchFamily="34" charset="-122"/>
                <a:ea typeface="Microsoft YaHei UI" panose="020B0503020204020204" pitchFamily="34" charset="-122"/>
              </a:rPr>
              <a:t>Teamfight</a:t>
            </a:r>
            <a:r>
              <a:rPr lang="en-US" altLang="zh-CN" b="1" dirty="0">
                <a:solidFill>
                  <a:srgbClr val="C00000"/>
                </a:solidFill>
                <a:effectLst/>
                <a:latin typeface="Microsoft YaHei UI" panose="020B0503020204020204" pitchFamily="34" charset="-122"/>
                <a:ea typeface="Microsoft YaHei UI" panose="020B0503020204020204" pitchFamily="34" charset="-122"/>
              </a:rPr>
              <a:t> Tactics</a:t>
            </a:r>
            <a:r>
              <a:rPr lang="en-US" altLang="zh-CN" b="0" dirty="0">
                <a:solidFill>
                  <a:srgbClr val="000000"/>
                </a:solidFill>
                <a:effectLst/>
                <a:latin typeface="Microsoft YaHei UI" panose="020B0503020204020204" pitchFamily="34" charset="-122"/>
                <a:ea typeface="Microsoft YaHei UI" panose="020B0503020204020204" pitchFamily="34" charset="-122"/>
              </a:rPr>
              <a:t> game and encountered the following issues:</a:t>
            </a:r>
          </a:p>
        </p:txBody>
      </p:sp>
    </p:spTree>
    <p:extLst>
      <p:ext uri="{BB962C8B-B14F-4D97-AF65-F5344CB8AC3E}">
        <p14:creationId xmlns:p14="http://schemas.microsoft.com/office/powerpoint/2010/main" val="370074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A5DEE-C277-654C-5C23-F352EC64DB0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30B1D4BF-6FFE-F624-57A9-53D1489F555C}"/>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1E16F07-E255-C584-A00E-8146C37907B5}"/>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6D584A0-1033-DB53-F4D3-57F0FC2F15E5}"/>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8C8F04D1-AD1B-3329-BE09-29D258018327}"/>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AC62A977-EFED-5AB0-E796-8F4227E749BB}"/>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0903122E-D3E7-AE6A-75A9-D66E255A3B53}"/>
              </a:ext>
            </a:extLst>
          </p:cNvPr>
          <p:cNvSpPr txBox="1"/>
          <p:nvPr/>
        </p:nvSpPr>
        <p:spPr>
          <a:xfrm>
            <a:off x="460513" y="115547"/>
            <a:ext cx="418835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problem to solve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13" name="文本框 12">
            <a:extLst>
              <a:ext uri="{FF2B5EF4-FFF2-40B4-BE49-F238E27FC236}">
                <a16:creationId xmlns:a16="http://schemas.microsoft.com/office/drawing/2014/main" id="{1FEC259B-CB83-3EC3-B95C-BEB81D2660E9}"/>
              </a:ext>
            </a:extLst>
          </p:cNvPr>
          <p:cNvSpPr txBox="1"/>
          <p:nvPr/>
        </p:nvSpPr>
        <p:spPr>
          <a:xfrm>
            <a:off x="377688" y="1865268"/>
            <a:ext cx="9988825" cy="110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Consequently</a:t>
            </a:r>
            <a:r>
              <a:rPr lang="en-US" altLang="zh-CN" b="0" dirty="0">
                <a:solidFill>
                  <a:srgbClr val="000000"/>
                </a:solidFill>
                <a:effectLst/>
                <a:latin typeface="Microsoft YaHei UI" panose="020B0503020204020204" pitchFamily="34" charset="-122"/>
                <a:ea typeface="Microsoft YaHei UI" panose="020B0503020204020204" pitchFamily="34" charset="-122"/>
              </a:rPr>
              <a:t>, these similar code sections increase the complexity of code maintenance, requiring repeated updates in multiple places when changes are made.</a:t>
            </a:r>
          </a:p>
        </p:txBody>
      </p:sp>
      <p:sp>
        <p:nvSpPr>
          <p:cNvPr id="7" name="文本框 6">
            <a:extLst>
              <a:ext uri="{FF2B5EF4-FFF2-40B4-BE49-F238E27FC236}">
                <a16:creationId xmlns:a16="http://schemas.microsoft.com/office/drawing/2014/main" id="{14695778-4D98-F69B-3D5A-0DE25E3C2375}"/>
              </a:ext>
            </a:extLst>
          </p:cNvPr>
          <p:cNvSpPr txBox="1"/>
          <p:nvPr/>
        </p:nvSpPr>
        <p:spPr>
          <a:xfrm>
            <a:off x="588115" y="3442055"/>
            <a:ext cx="8121512" cy="1885260"/>
          </a:xfrm>
          <a:prstGeom prst="rect">
            <a:avLst/>
          </a:prstGeom>
          <a:noFill/>
        </p:spPr>
        <p:txBody>
          <a:bodyPr wrap="square" rtlCol="0">
            <a:spAutoFit/>
          </a:bodyPr>
          <a:lstStyle/>
          <a:p>
            <a:pPr>
              <a:lnSpc>
                <a:spcPct val="150000"/>
              </a:lnSpc>
            </a:pPr>
            <a:r>
              <a:rPr lang="en-US" altLang="zh-CN" sz="2000" b="0" dirty="0">
                <a:effectLst/>
                <a:latin typeface="Microsoft YaHei UI" panose="020B0503020204020204" pitchFamily="34" charset="-122"/>
                <a:ea typeface="Microsoft YaHei UI" panose="020B0503020204020204" pitchFamily="34" charset="-122"/>
              </a:rPr>
              <a:t>As the project expanded, code duplication made the program difficult to extend and manage, leading to painful maintenance. Our project is full of </a:t>
            </a:r>
            <a:r>
              <a:rPr lang="en-US" altLang="zh-CN" sz="2000" b="1" dirty="0">
                <a:effectLst/>
                <a:latin typeface="Microsoft YaHei UI" panose="020B0503020204020204" pitchFamily="34" charset="-122"/>
                <a:ea typeface="Microsoft YaHei UI" panose="020B0503020204020204" pitchFamily="34" charset="-122"/>
              </a:rPr>
              <a:t>Duplicate Code </a:t>
            </a:r>
            <a:r>
              <a:rPr lang="en-US" altLang="zh-CN" sz="2000" b="0" dirty="0">
                <a:effectLst/>
                <a:latin typeface="Microsoft YaHei UI" panose="020B0503020204020204" pitchFamily="34" charset="-122"/>
                <a:ea typeface="Microsoft YaHei UI" panose="020B0503020204020204" pitchFamily="34" charset="-122"/>
              </a:rPr>
              <a:t>and </a:t>
            </a:r>
            <a:r>
              <a:rPr lang="en-US" altLang="zh-CN" sz="2000" b="1" dirty="0">
                <a:effectLst/>
                <a:latin typeface="Microsoft YaHei UI" panose="020B0503020204020204" pitchFamily="34" charset="-122"/>
                <a:ea typeface="Microsoft YaHei UI" panose="020B0503020204020204" pitchFamily="34" charset="-122"/>
              </a:rPr>
              <a:t>Divergent Change</a:t>
            </a:r>
            <a:r>
              <a:rPr lang="en-US" altLang="zh-CN" sz="2000" b="0" dirty="0">
                <a:effectLst/>
                <a:latin typeface="Microsoft YaHei UI" panose="020B0503020204020204" pitchFamily="34" charset="-122"/>
                <a:ea typeface="Microsoft YaHei UI" panose="020B0503020204020204" pitchFamily="34" charset="-122"/>
              </a:rPr>
              <a:t>, which resulted from our </a:t>
            </a:r>
            <a:r>
              <a:rPr lang="en-US" altLang="zh-CN" sz="2000" b="1" dirty="0">
                <a:solidFill>
                  <a:srgbClr val="C00000"/>
                </a:solidFill>
                <a:effectLst/>
                <a:latin typeface="Microsoft YaHei UI" panose="020B0503020204020204" pitchFamily="34" charset="-122"/>
                <a:ea typeface="Microsoft YaHei UI" panose="020B0503020204020204" pitchFamily="34" charset="-122"/>
              </a:rPr>
              <a:t>copy-paste programming</a:t>
            </a:r>
            <a:r>
              <a:rPr lang="en-US" altLang="zh-CN" sz="2000" b="0" dirty="0">
                <a:solidFill>
                  <a:srgbClr val="C00000"/>
                </a:solidFill>
                <a:effectLst/>
                <a:latin typeface="Microsoft YaHei UI" panose="020B0503020204020204" pitchFamily="34" charset="-122"/>
                <a:ea typeface="Microsoft YaHei UI" panose="020B0503020204020204" pitchFamily="34" charset="-122"/>
              </a:rPr>
              <a:t> </a:t>
            </a:r>
            <a:r>
              <a:rPr lang="en-US" altLang="zh-CN" sz="2000" b="0" dirty="0">
                <a:effectLst/>
                <a:latin typeface="Microsoft YaHei UI" panose="020B0503020204020204" pitchFamily="34" charset="-122"/>
                <a:ea typeface="Microsoft YaHei UI" panose="020B0503020204020204" pitchFamily="34" charset="-122"/>
              </a:rPr>
              <a:t>approach.</a:t>
            </a:r>
          </a:p>
        </p:txBody>
      </p:sp>
      <p:pic>
        <p:nvPicPr>
          <p:cNvPr id="14" name="图片 13">
            <a:extLst>
              <a:ext uri="{FF2B5EF4-FFF2-40B4-BE49-F238E27FC236}">
                <a16:creationId xmlns:a16="http://schemas.microsoft.com/office/drawing/2014/main" id="{A4E6B5D9-917B-4CBD-A102-3FF809ABE0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5" name="文本框 14">
            <a:extLst>
              <a:ext uri="{FF2B5EF4-FFF2-40B4-BE49-F238E27FC236}">
                <a16:creationId xmlns:a16="http://schemas.microsoft.com/office/drawing/2014/main" id="{838C7A10-02DF-45D2-AEEA-6D12BF0D5F25}"/>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our Program Design Paradigm course, we developed a </a:t>
            </a:r>
            <a:r>
              <a:rPr lang="en-US" altLang="zh-CN" b="1" dirty="0" err="1">
                <a:solidFill>
                  <a:srgbClr val="C00000"/>
                </a:solidFill>
                <a:effectLst/>
                <a:latin typeface="Microsoft YaHei UI" panose="020B0503020204020204" pitchFamily="34" charset="-122"/>
                <a:ea typeface="Microsoft YaHei UI" panose="020B0503020204020204" pitchFamily="34" charset="-122"/>
              </a:rPr>
              <a:t>Teamfight</a:t>
            </a:r>
            <a:r>
              <a:rPr lang="en-US" altLang="zh-CN" b="1" dirty="0">
                <a:solidFill>
                  <a:srgbClr val="C00000"/>
                </a:solidFill>
                <a:effectLst/>
                <a:latin typeface="Microsoft YaHei UI" panose="020B0503020204020204" pitchFamily="34" charset="-122"/>
                <a:ea typeface="Microsoft YaHei UI" panose="020B0503020204020204" pitchFamily="34" charset="-122"/>
              </a:rPr>
              <a:t> Tactics</a:t>
            </a:r>
            <a:r>
              <a:rPr lang="en-US" altLang="zh-CN" b="0" dirty="0">
                <a:solidFill>
                  <a:srgbClr val="000000"/>
                </a:solidFill>
                <a:effectLst/>
                <a:latin typeface="Microsoft YaHei UI" panose="020B0503020204020204" pitchFamily="34" charset="-122"/>
                <a:ea typeface="Microsoft YaHei UI" panose="020B0503020204020204" pitchFamily="34" charset="-122"/>
              </a:rPr>
              <a:t> game and encountered the following issues:</a:t>
            </a:r>
          </a:p>
        </p:txBody>
      </p:sp>
      <p:pic>
        <p:nvPicPr>
          <p:cNvPr id="1026" name="Picture 2" descr="The Dangers of Copy and Paste | Grammatech">
            <a:extLst>
              <a:ext uri="{FF2B5EF4-FFF2-40B4-BE49-F238E27FC236}">
                <a16:creationId xmlns:a16="http://schemas.microsoft.com/office/drawing/2014/main" id="{5CF77182-22B6-4C6A-BB59-C79AD67E9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268" y="3473530"/>
            <a:ext cx="3496490" cy="2081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15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094DC-3A42-2DAF-0FE5-2EC6E41D8BD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3437C903-37FB-9442-1635-4071EC00F2F6}"/>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AFBD73-1617-7E60-73E2-25B6B838CFDB}"/>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C207DBC-7CB8-E414-15F4-E6A75C94AB2B}"/>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2ED3CDCF-1990-251C-9627-0E006FBD2069}"/>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9BAFBFB5-B69B-B160-E517-FA08483FA780}"/>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F80F16E3-B0B3-7A6A-DD4A-8496967230C8}"/>
              </a:ext>
            </a:extLst>
          </p:cNvPr>
          <p:cNvSpPr txBox="1"/>
          <p:nvPr/>
        </p:nvSpPr>
        <p:spPr>
          <a:xfrm>
            <a:off x="460513" y="115547"/>
            <a:ext cx="5155096"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solution of refactoring</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7F1F8253-D322-D113-9DBC-FE3F8285F270}"/>
              </a:ext>
            </a:extLst>
          </p:cNvPr>
          <p:cNvSpPr txBox="1"/>
          <p:nvPr/>
        </p:nvSpPr>
        <p:spPr>
          <a:xfrm>
            <a:off x="460513" y="1025443"/>
            <a:ext cx="9906000" cy="1054263"/>
          </a:xfrm>
          <a:prstGeom prst="rect">
            <a:avLst/>
          </a:prstGeom>
          <a:noFill/>
        </p:spPr>
        <p:txBody>
          <a:bodyPr wrap="square" rtlCol="0">
            <a:spAutoFit/>
          </a:bodyPr>
          <a:lstStyle/>
          <a:p>
            <a:pPr>
              <a:lnSpc>
                <a:spcPct val="150000"/>
              </a:lnSpc>
            </a:pPr>
            <a:r>
              <a:rPr lang="en-US" altLang="zh-CN" sz="2000" b="0" dirty="0">
                <a:solidFill>
                  <a:srgbClr val="000000"/>
                </a:solidFill>
                <a:effectLst/>
                <a:latin typeface="Microsoft YaHei UI" panose="020B0503020204020204" pitchFamily="34" charset="-122"/>
                <a:ea typeface="Microsoft YaHei UI" panose="020B0503020204020204" pitchFamily="34" charset="-122"/>
              </a:rPr>
              <a:t>To address the above issues, </a:t>
            </a:r>
            <a:r>
              <a:rPr lang="en-US" altLang="zh-CN" sz="2400" b="1" dirty="0">
                <a:solidFill>
                  <a:srgbClr val="C00000"/>
                </a:solidFill>
                <a:effectLst/>
                <a:latin typeface="Microsoft YaHei UI" panose="020B0503020204020204" pitchFamily="34" charset="-122"/>
                <a:ea typeface="Microsoft YaHei UI" panose="020B0503020204020204" pitchFamily="34" charset="-122"/>
              </a:rPr>
              <a:t>Pull Up Method</a:t>
            </a:r>
            <a:r>
              <a:rPr lang="en-US" altLang="zh-CN" sz="2400" b="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b="0" dirty="0">
                <a:solidFill>
                  <a:srgbClr val="000000"/>
                </a:solidFill>
                <a:effectLst/>
                <a:latin typeface="Microsoft YaHei UI" panose="020B0503020204020204" pitchFamily="34" charset="-122"/>
                <a:ea typeface="Microsoft YaHei UI" panose="020B0503020204020204" pitchFamily="34" charset="-122"/>
              </a:rPr>
              <a:t>is an effective refactoring technique.</a:t>
            </a:r>
          </a:p>
        </p:txBody>
      </p:sp>
      <p:sp>
        <p:nvSpPr>
          <p:cNvPr id="9" name="文本框 8">
            <a:extLst>
              <a:ext uri="{FF2B5EF4-FFF2-40B4-BE49-F238E27FC236}">
                <a16:creationId xmlns:a16="http://schemas.microsoft.com/office/drawing/2014/main" id="{5D9D5715-A55E-7FC5-2C3C-DD6C0F43CE4A}"/>
              </a:ext>
            </a:extLst>
          </p:cNvPr>
          <p:cNvSpPr txBox="1"/>
          <p:nvPr/>
        </p:nvSpPr>
        <p:spPr>
          <a:xfrm>
            <a:off x="460514" y="2571908"/>
            <a:ext cx="3644762" cy="2952475"/>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The main idea is to extract similar or identical methods from multiple subclasses into the parent class, eliminating duplicate code and reducing the effort required for future modifications.</a:t>
            </a:r>
          </a:p>
        </p:txBody>
      </p:sp>
      <p:pic>
        <p:nvPicPr>
          <p:cNvPr id="13" name="图片 12">
            <a:extLst>
              <a:ext uri="{FF2B5EF4-FFF2-40B4-BE49-F238E27FC236}">
                <a16:creationId xmlns:a16="http://schemas.microsoft.com/office/drawing/2014/main" id="{8D39DE00-BC5E-4C2A-9E81-D95E89B304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2050" name="Picture 2" descr="Pull Up Method - Before">
            <a:extLst>
              <a:ext uri="{FF2B5EF4-FFF2-40B4-BE49-F238E27FC236}">
                <a16:creationId xmlns:a16="http://schemas.microsoft.com/office/drawing/2014/main" id="{A6E28953-B575-4238-97CC-C72FD32CC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276" y="2826196"/>
            <a:ext cx="3771655" cy="252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ull Up Method - After">
            <a:extLst>
              <a:ext uri="{FF2B5EF4-FFF2-40B4-BE49-F238E27FC236}">
                <a16:creationId xmlns:a16="http://schemas.microsoft.com/office/drawing/2014/main" id="{002BE77C-E483-427E-9B43-62A8E4805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7164" y="2826196"/>
            <a:ext cx="3771656" cy="25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21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1AE19-9126-8522-56BD-8072B060ED8F}"/>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5824F99-66D3-BD11-5676-D41EFDA283A2}"/>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32F56F0-0899-DA5C-0D6E-13893495A57A}"/>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A51AD2C-19CB-301B-A777-CF90312C3C68}"/>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C9F5D47E-B272-CFBE-FA29-1F1808D5B714}"/>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F13A9182-E639-E0C8-7B07-AF1497B17F8D}"/>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6E02FAA2-C74C-094B-65D5-EAE025F3EDB6}"/>
              </a:ext>
            </a:extLst>
          </p:cNvPr>
          <p:cNvSpPr txBox="1"/>
          <p:nvPr/>
        </p:nvSpPr>
        <p:spPr>
          <a:xfrm>
            <a:off x="460512" y="115547"/>
            <a:ext cx="10043631"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Detailed steps to implement the refactoring technique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DF966E25-191D-60CF-4A84-C98D02852CDE}"/>
              </a:ext>
            </a:extLst>
          </p:cNvPr>
          <p:cNvSpPr txBox="1"/>
          <p:nvPr/>
        </p:nvSpPr>
        <p:spPr>
          <a:xfrm>
            <a:off x="460513" y="990285"/>
            <a:ext cx="9906000" cy="1423595"/>
          </a:xfrm>
          <a:prstGeom prst="rect">
            <a:avLst/>
          </a:prstGeom>
          <a:noFill/>
        </p:spPr>
        <p:txBody>
          <a:bodyPr wrap="square" rtlCol="0">
            <a:spAutoFit/>
          </a:bodyPr>
          <a:lstStyle/>
          <a:p>
            <a:pPr>
              <a:lnSpc>
                <a:spcPct val="150000"/>
              </a:lnSpc>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a) Identify similar methods in the parent class </a:t>
            </a:r>
            <a:r>
              <a:rPr lang="en-US" altLang="zh-CN" sz="2000" b="0" dirty="0">
                <a:solidFill>
                  <a:srgbClr val="000000"/>
                </a:solidFill>
                <a:effectLst/>
                <a:latin typeface="Microsoft YaHei UI" panose="020B0503020204020204" pitchFamily="34" charset="-122"/>
                <a:ea typeface="Microsoft YaHei UI" panose="020B0503020204020204" pitchFamily="34" charset="-122"/>
              </a:rPr>
              <a:t>: check if there are similar methods in the parent class. If they are not identical, adjust them to have a consistent format.</a:t>
            </a:r>
          </a:p>
        </p:txBody>
      </p:sp>
      <p:sp>
        <p:nvSpPr>
          <p:cNvPr id="7" name="文本框 6">
            <a:extLst>
              <a:ext uri="{FF2B5EF4-FFF2-40B4-BE49-F238E27FC236}">
                <a16:creationId xmlns:a16="http://schemas.microsoft.com/office/drawing/2014/main" id="{E1D0ED90-10B8-58BE-EFDB-7075C08333A7}"/>
              </a:ext>
            </a:extLst>
          </p:cNvPr>
          <p:cNvSpPr txBox="1"/>
          <p:nvPr/>
        </p:nvSpPr>
        <p:spPr>
          <a:xfrm>
            <a:off x="7370668" y="2913279"/>
            <a:ext cx="4430106" cy="2808589"/>
          </a:xfrm>
          <a:prstGeom prst="rect">
            <a:avLst/>
          </a:prstGeom>
          <a:noFill/>
        </p:spPr>
        <p:txBody>
          <a:bodyPr wrap="square" rtlCol="0">
            <a:spAutoFit/>
          </a:bodyPr>
          <a:lstStyle/>
          <a:p>
            <a:pPr>
              <a:lnSpc>
                <a:spcPct val="150000"/>
              </a:lnSpc>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b) Unify method parameters </a:t>
            </a:r>
            <a:r>
              <a:rPr lang="en-US" altLang="zh-CN" sz="2000" b="0" dirty="0">
                <a:solidFill>
                  <a:srgbClr val="000000"/>
                </a:solidFill>
                <a:effectLst/>
                <a:latin typeface="Microsoft YaHei UI" panose="020B0503020204020204" pitchFamily="34" charset="-122"/>
                <a:ea typeface="Microsoft YaHei UI" panose="020B0503020204020204" pitchFamily="34" charset="-122"/>
              </a:rPr>
              <a:t>: if the methods use different sets of parameters, standardize them into a common format so they can be handled consistently in the parent class.</a:t>
            </a:r>
          </a:p>
        </p:txBody>
      </p:sp>
      <p:pic>
        <p:nvPicPr>
          <p:cNvPr id="13" name="图片 12">
            <a:extLst>
              <a:ext uri="{FF2B5EF4-FFF2-40B4-BE49-F238E27FC236}">
                <a16:creationId xmlns:a16="http://schemas.microsoft.com/office/drawing/2014/main" id="{694C51F6-F794-4F5F-A98B-2373ED4CAF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17" name="图片 16">
            <a:extLst>
              <a:ext uri="{FF2B5EF4-FFF2-40B4-BE49-F238E27FC236}">
                <a16:creationId xmlns:a16="http://schemas.microsoft.com/office/drawing/2014/main" id="{753A030B-91B2-4B0C-BB10-7326A0D82DA4}"/>
              </a:ext>
            </a:extLst>
          </p:cNvPr>
          <p:cNvPicPr>
            <a:picLocks noChangeAspect="1"/>
          </p:cNvPicPr>
          <p:nvPr/>
        </p:nvPicPr>
        <p:blipFill>
          <a:blip r:embed="rId4"/>
          <a:stretch>
            <a:fillRect/>
          </a:stretch>
        </p:blipFill>
        <p:spPr>
          <a:xfrm>
            <a:off x="4281017" y="2712747"/>
            <a:ext cx="2853538" cy="2904776"/>
          </a:xfrm>
          <a:prstGeom prst="rect">
            <a:avLst/>
          </a:prstGeom>
        </p:spPr>
      </p:pic>
      <p:pic>
        <p:nvPicPr>
          <p:cNvPr id="18" name="图片 17">
            <a:extLst>
              <a:ext uri="{FF2B5EF4-FFF2-40B4-BE49-F238E27FC236}">
                <a16:creationId xmlns:a16="http://schemas.microsoft.com/office/drawing/2014/main" id="{547BA269-757F-4826-B40D-69E79576AD00}"/>
              </a:ext>
            </a:extLst>
          </p:cNvPr>
          <p:cNvPicPr>
            <a:picLocks noChangeAspect="1"/>
          </p:cNvPicPr>
          <p:nvPr/>
        </p:nvPicPr>
        <p:blipFill>
          <a:blip r:embed="rId5"/>
          <a:stretch>
            <a:fillRect/>
          </a:stretch>
        </p:blipFill>
        <p:spPr>
          <a:xfrm>
            <a:off x="460512" y="2712747"/>
            <a:ext cx="3584392" cy="2937140"/>
          </a:xfrm>
          <a:prstGeom prst="rect">
            <a:avLst/>
          </a:prstGeom>
        </p:spPr>
      </p:pic>
    </p:spTree>
    <p:extLst>
      <p:ext uri="{BB962C8B-B14F-4D97-AF65-F5344CB8AC3E}">
        <p14:creationId xmlns:p14="http://schemas.microsoft.com/office/powerpoint/2010/main" val="383228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357E-D4FD-522F-4325-DEB1BEE976E6}"/>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E449410-0BAD-3B38-DF53-39470BA70482}"/>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D3392DB-F151-5406-8936-6DF616475DBB}"/>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531CDE-A5F6-0445-DEE6-9CAB0E63DB62}"/>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DDCA38D9-7864-990C-023D-A14304E4075E}"/>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6D78DDD1-4096-070F-D63D-7CF5205DED14}"/>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1BD75211-6C38-1DCD-8863-CE60ABD2A9D6}"/>
              </a:ext>
            </a:extLst>
          </p:cNvPr>
          <p:cNvSpPr txBox="1"/>
          <p:nvPr/>
        </p:nvSpPr>
        <p:spPr>
          <a:xfrm>
            <a:off x="460512" y="115547"/>
            <a:ext cx="10043631"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Detailed steps to implement the refactoring technique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5A65CC69-21D7-8080-0E42-3B2535E382C6}"/>
              </a:ext>
            </a:extLst>
          </p:cNvPr>
          <p:cNvSpPr txBox="1"/>
          <p:nvPr/>
        </p:nvSpPr>
        <p:spPr>
          <a:xfrm>
            <a:off x="460513" y="990285"/>
            <a:ext cx="8397737" cy="4655249"/>
          </a:xfrm>
          <a:prstGeom prst="rect">
            <a:avLst/>
          </a:prstGeom>
          <a:noFill/>
        </p:spPr>
        <p:txBody>
          <a:bodyPr wrap="square" rtlCol="0">
            <a:spAutoFit/>
          </a:bodyPr>
          <a:lstStyle/>
          <a:p>
            <a:pPr>
              <a:lnSpc>
                <a:spcPct val="150000"/>
              </a:lnSpc>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c) Extract methods into the parent class </a:t>
            </a:r>
            <a:r>
              <a:rPr lang="en-US" altLang="zh-CN" sz="2000" dirty="0">
                <a:effectLst/>
                <a:latin typeface="Microsoft YaHei UI" panose="020B0503020204020204" pitchFamily="34" charset="-122"/>
                <a:ea typeface="Microsoft YaHei UI" panose="020B0503020204020204" pitchFamily="34" charset="-122"/>
              </a:rPr>
              <a:t>: we can move these methods to the parent class. During this process, you might find that some methods rely on fields or methods that only exist in the subclasses. To resolve this, you can:</a:t>
            </a:r>
          </a:p>
          <a:p>
            <a:pPr marL="285750" indent="-285750">
              <a:lnSpc>
                <a:spcPct val="150000"/>
              </a:lnSpc>
              <a:buFont typeface="Wingdings" panose="05000000000000000000" pitchFamily="2" charset="2"/>
              <a:buChar char="ü"/>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For fields </a:t>
            </a:r>
            <a:r>
              <a:rPr lang="en-US" altLang="zh-CN" sz="2000" dirty="0">
                <a:effectLst/>
                <a:latin typeface="Microsoft YaHei UI" panose="020B0503020204020204" pitchFamily="34" charset="-122"/>
                <a:ea typeface="Microsoft YaHei UI" panose="020B0503020204020204" pitchFamily="34" charset="-122"/>
              </a:rPr>
              <a:t>: use the Pull Up Field or Self-Encapsulate Field refactoring. Create getters and setters in the subclass, then declare these getter methods as abstract in the parent class.</a:t>
            </a:r>
          </a:p>
          <a:p>
            <a:pPr marL="285750" indent="-285750">
              <a:lnSpc>
                <a:spcPct val="150000"/>
              </a:lnSpc>
              <a:buFont typeface="Wingdings" panose="05000000000000000000" pitchFamily="2" charset="2"/>
              <a:buChar char="ü"/>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For methods</a:t>
            </a:r>
            <a:r>
              <a:rPr lang="en-US" altLang="zh-CN" sz="2000" dirty="0">
                <a:solidFill>
                  <a:srgbClr val="C00000"/>
                </a:solidFill>
                <a:effectLst/>
                <a:latin typeface="Microsoft YaHei UI" panose="020B0503020204020204" pitchFamily="34" charset="-122"/>
                <a:ea typeface="Microsoft YaHei UI" panose="020B0503020204020204" pitchFamily="34" charset="-122"/>
              </a:rPr>
              <a:t> </a:t>
            </a:r>
            <a:r>
              <a:rPr lang="en-US" altLang="zh-CN" sz="2000" dirty="0">
                <a:effectLst/>
                <a:latin typeface="Microsoft YaHei UI" panose="020B0503020204020204" pitchFamily="34" charset="-122"/>
                <a:ea typeface="Microsoft YaHei UI" panose="020B0503020204020204" pitchFamily="34" charset="-122"/>
              </a:rPr>
              <a:t>: use the Pull Up Method refactoring or declare the methods as abstract in the parent class (note that this will turn the parent class into an abstract class if it wasn't one before).</a:t>
            </a:r>
          </a:p>
        </p:txBody>
      </p:sp>
      <p:pic>
        <p:nvPicPr>
          <p:cNvPr id="10" name="图片 9">
            <a:extLst>
              <a:ext uri="{FF2B5EF4-FFF2-40B4-BE49-F238E27FC236}">
                <a16:creationId xmlns:a16="http://schemas.microsoft.com/office/drawing/2014/main" id="{0B7022C1-891E-404F-BA08-C363B75EC5A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7" name="图片 6">
            <a:extLst>
              <a:ext uri="{FF2B5EF4-FFF2-40B4-BE49-F238E27FC236}">
                <a16:creationId xmlns:a16="http://schemas.microsoft.com/office/drawing/2014/main" id="{2D5A06E3-A879-4BD4-A96B-00DB25398760}"/>
              </a:ext>
            </a:extLst>
          </p:cNvPr>
          <p:cNvPicPr>
            <a:picLocks noChangeAspect="1"/>
          </p:cNvPicPr>
          <p:nvPr/>
        </p:nvPicPr>
        <p:blipFill>
          <a:blip r:embed="rId4"/>
          <a:stretch>
            <a:fillRect/>
          </a:stretch>
        </p:blipFill>
        <p:spPr>
          <a:xfrm>
            <a:off x="9141985" y="3176138"/>
            <a:ext cx="2589502" cy="2010358"/>
          </a:xfrm>
          <a:prstGeom prst="rect">
            <a:avLst/>
          </a:prstGeom>
        </p:spPr>
      </p:pic>
      <p:sp>
        <p:nvSpPr>
          <p:cNvPr id="13" name="文本框 12">
            <a:extLst>
              <a:ext uri="{FF2B5EF4-FFF2-40B4-BE49-F238E27FC236}">
                <a16:creationId xmlns:a16="http://schemas.microsoft.com/office/drawing/2014/main" id="{85B57BEE-AABB-4626-9531-8197D29364BC}"/>
              </a:ext>
            </a:extLst>
          </p:cNvPr>
          <p:cNvSpPr txBox="1"/>
          <p:nvPr/>
        </p:nvSpPr>
        <p:spPr>
          <a:xfrm>
            <a:off x="9141985" y="5186496"/>
            <a:ext cx="2589502" cy="307777"/>
          </a:xfrm>
          <a:prstGeom prst="rect">
            <a:avLst/>
          </a:prstGeom>
          <a:noFill/>
        </p:spPr>
        <p:txBody>
          <a:bodyPr wrap="square">
            <a:spAutoFit/>
          </a:bodyPr>
          <a:lstStyle/>
          <a:p>
            <a:pPr algn="ctr"/>
            <a:r>
              <a:rPr lang="en-US" altLang="zh-CN" sz="1400" b="1" dirty="0">
                <a:solidFill>
                  <a:srgbClr val="C00000"/>
                </a:solidFill>
                <a:effectLst/>
                <a:latin typeface="Microsoft YaHei UI" panose="020B0503020204020204" pitchFamily="34" charset="-122"/>
                <a:ea typeface="Microsoft YaHei UI" panose="020B0503020204020204" pitchFamily="34" charset="-122"/>
              </a:rPr>
              <a:t>Self-Encapsulate Field </a:t>
            </a:r>
            <a:endParaRPr lang="zh-CN" altLang="en-US" sz="1400" b="1" dirty="0">
              <a:solidFill>
                <a:srgbClr val="C00000"/>
              </a:solidFill>
            </a:endParaRPr>
          </a:p>
        </p:txBody>
      </p:sp>
    </p:spTree>
    <p:extLst>
      <p:ext uri="{BB962C8B-B14F-4D97-AF65-F5344CB8AC3E}">
        <p14:creationId xmlns:p14="http://schemas.microsoft.com/office/powerpoint/2010/main" val="2385212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1147</Words>
  <Application>Microsoft Office PowerPoint</Application>
  <PresentationFormat>宽屏</PresentationFormat>
  <Paragraphs>94</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Microsoft YaHei UI</vt:lpstr>
      <vt:lpstr>Arial</vt:lpstr>
      <vt:lpstr>等线 Light</vt:lpstr>
      <vt:lpstr>Wingdings</vt:lpstr>
      <vt:lpstr>Cascadia Code SemiBold</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淑仪 刘</dc:creator>
  <cp:lastModifiedBy>Lin Minmus</cp:lastModifiedBy>
  <cp:revision>7</cp:revision>
  <dcterms:created xsi:type="dcterms:W3CDTF">2024-12-04T02:14:49Z</dcterms:created>
  <dcterms:modified xsi:type="dcterms:W3CDTF">2024-12-26T10:19:03Z</dcterms:modified>
</cp:coreProperties>
</file>