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73" r:id="rId2"/>
    <p:sldId id="284" r:id="rId3"/>
    <p:sldId id="274" r:id="rId4"/>
    <p:sldId id="285" r:id="rId5"/>
    <p:sldId id="294" r:id="rId6"/>
    <p:sldId id="298" r:id="rId7"/>
    <p:sldId id="297" r:id="rId8"/>
    <p:sldId id="282" r:id="rId9"/>
    <p:sldId id="291" r:id="rId10"/>
    <p:sldId id="279" r:id="rId11"/>
  </p:sldIdLst>
  <p:sldSz cx="12192000" cy="6858000"/>
  <p:notesSz cx="6858000" cy="9144000"/>
  <p:embeddedFontLst>
    <p:embeddedFont>
      <p:font typeface="等线" panose="02010600030101010101" pitchFamily="2" charset="-122"/>
      <p:regular r:id="rId13"/>
      <p:bold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91230" autoAdjust="0"/>
  </p:normalViewPr>
  <p:slideViewPr>
    <p:cSldViewPr snapToGrid="0">
      <p:cViewPr varScale="1">
        <p:scale>
          <a:sx n="75" d="100"/>
          <a:sy n="75" d="100"/>
        </p:scale>
        <p:origin x="10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inherit"/>
              </a:rPr>
              <a:t>构建基于云存储和容器化的智能幕墙后台系统​</a:t>
            </a:r>
            <a:r>
              <a:rPr lang="zh-CN" altLang="en-US" b="0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0" i="0" dirty="0">
                <a:effectLst/>
                <a:latin typeface="inherit"/>
              </a:rPr>
              <a:t>​实现高效的数据集上传、下载与访问管理​</a:t>
            </a:r>
            <a:r>
              <a:rPr lang="zh-CN" altLang="en-US" b="0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0" i="0" dirty="0">
                <a:effectLst/>
                <a:latin typeface="inherit"/>
              </a:rPr>
              <a:t>​部署</a:t>
            </a:r>
            <a:r>
              <a:rPr lang="en-US" altLang="zh-CN" b="0" i="0" dirty="0">
                <a:effectLst/>
                <a:latin typeface="inherit"/>
              </a:rPr>
              <a:t>CI/CD</a:t>
            </a:r>
            <a:r>
              <a:rPr lang="zh-CN" altLang="en-US" b="0" i="0" dirty="0">
                <a:effectLst/>
                <a:latin typeface="inherit"/>
              </a:rPr>
              <a:t>流水线以支持自动化部署与维护​</a:t>
            </a:r>
            <a:r>
              <a:rPr lang="zh-CN" altLang="en-US" b="0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0" i="0" dirty="0">
                <a:effectLst/>
                <a:latin typeface="inherit"/>
              </a:rPr>
              <a:t>​提供数据加密、访问控制及自动化备份功能​</a:t>
            </a:r>
            <a:r>
              <a:rPr lang="zh-CN" altLang="en-US" b="0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0" i="0" dirty="0">
                <a:effectLst/>
                <a:latin typeface="inherit"/>
              </a:rPr>
              <a:t>​设计可扩展架构以支持大规模数据处理​</a:t>
            </a:r>
            <a:r>
              <a:rPr lang="zh-CN" altLang="en-US" b="0" i="0" dirty="0">
                <a:effectLst/>
                <a:latin typeface="PingFang SC"/>
              </a:rPr>
              <a:t>​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0" i="0" dirty="0">
                <a:effectLst/>
                <a:latin typeface="inherit"/>
              </a:rPr>
              <a:t>​优化资源分配，提升系统性能与稳定性​</a:t>
            </a:r>
            <a:endParaRPr lang="zh-CN" altLang="en-US" b="0" i="0" dirty="0"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A7FEF-E4FC-4DC9-B4DC-A4589F3A6D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365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inherit"/>
              </a:rPr>
              <a:t>项目启动​</a:t>
            </a:r>
            <a:r>
              <a:rPr lang="zh-CN" altLang="en-US" b="0" i="0" dirty="0">
                <a:effectLst/>
                <a:latin typeface="PingFang SC"/>
              </a:rPr>
              <a:t>​：如</a:t>
            </a:r>
            <a:r>
              <a:rPr lang="en-US" altLang="zh-CN" b="0" i="0" dirty="0">
                <a:effectLst/>
                <a:latin typeface="PingFang SC"/>
              </a:rPr>
              <a:t>"Project Charter</a:t>
            </a:r>
            <a:r>
              <a:rPr lang="zh-CN" altLang="en-US" b="0" i="0" dirty="0">
                <a:effectLst/>
                <a:latin typeface="PingFang SC"/>
              </a:rPr>
              <a:t>初步撰写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"MOV</a:t>
            </a:r>
            <a:r>
              <a:rPr lang="zh-CN" altLang="en-US" b="0" i="0" dirty="0">
                <a:effectLst/>
                <a:latin typeface="PingFang SC"/>
              </a:rPr>
              <a:t>计算 </a:t>
            </a:r>
            <a:r>
              <a:rPr lang="en-US" altLang="zh-CN" b="0" i="0" dirty="0">
                <a:effectLst/>
                <a:latin typeface="PingFang SC"/>
              </a:rPr>
              <a:t>&amp; </a:t>
            </a:r>
            <a:r>
              <a:rPr lang="zh-CN" altLang="en-US" b="0" i="0" dirty="0">
                <a:effectLst/>
                <a:latin typeface="PingFang SC"/>
              </a:rPr>
              <a:t>成本预估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​计划制定​</a:t>
            </a:r>
            <a:r>
              <a:rPr lang="zh-CN" altLang="en-US" b="0" i="0" dirty="0">
                <a:effectLst/>
                <a:latin typeface="PingFang SC"/>
              </a:rPr>
              <a:t>​：如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撰写计划并绘制甘特图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绘制关键路径图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​执行与优化​</a:t>
            </a:r>
            <a:r>
              <a:rPr lang="zh-CN" altLang="en-US" b="0" i="0" dirty="0">
                <a:effectLst/>
                <a:latin typeface="PingFang SC"/>
              </a:rPr>
              <a:t>​：如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优化自动部署流程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修改</a:t>
            </a:r>
            <a:r>
              <a:rPr lang="en-US" altLang="zh-CN" b="0" i="0" dirty="0">
                <a:effectLst/>
                <a:latin typeface="PingFang SC"/>
              </a:rPr>
              <a:t>SRS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SDS"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与测试小组对接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。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​收尾交付​</a:t>
            </a:r>
            <a:r>
              <a:rPr lang="zh-CN" altLang="en-US" b="0" i="0" dirty="0">
                <a:effectLst/>
                <a:latin typeface="PingFang SC"/>
              </a:rPr>
              <a:t>​：如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项目交付与结题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文档翻译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、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复盘项目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。</a:t>
            </a:r>
            <a:endParaRPr lang="en-US" altLang="zh-CN" b="0" i="0" dirty="0">
              <a:effectLst/>
              <a:latin typeface="PingFang SC"/>
            </a:endParaRPr>
          </a:p>
          <a:p>
            <a:pPr algn="l" fontAlgn="base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​箭头连线​</a:t>
            </a:r>
            <a:r>
              <a:rPr lang="zh-CN" altLang="en-US" b="0" i="0" dirty="0">
                <a:effectLst/>
                <a:latin typeface="PingFang SC"/>
              </a:rPr>
              <a:t>​表示任务先后顺序，例如：</a:t>
            </a:r>
            <a:br>
              <a:rPr lang="zh-CN" altLang="en-US" b="0" i="0" dirty="0">
                <a:effectLst/>
                <a:latin typeface="PingFang SC"/>
              </a:rPr>
            </a:br>
            <a:r>
              <a:rPr lang="en-US" altLang="zh-CN" b="0" i="0" dirty="0">
                <a:effectLst/>
                <a:latin typeface="PingFang SC"/>
              </a:rPr>
              <a:t>"POS</a:t>
            </a:r>
            <a:r>
              <a:rPr lang="zh-CN" altLang="en-US" b="0" i="0" dirty="0">
                <a:effectLst/>
                <a:latin typeface="PingFang SC"/>
              </a:rPr>
              <a:t>初步草写</a:t>
            </a:r>
            <a:r>
              <a:rPr lang="en-US" altLang="zh-CN" b="0" i="0" dirty="0">
                <a:effectLst/>
                <a:latin typeface="PingFang SC"/>
              </a:rPr>
              <a:t>" → "</a:t>
            </a:r>
            <a:r>
              <a:rPr lang="zh-CN" altLang="en-US" b="0" i="0" dirty="0">
                <a:effectLst/>
                <a:latin typeface="PingFang SC"/>
              </a:rPr>
              <a:t>修改</a:t>
            </a:r>
            <a:r>
              <a:rPr lang="en-US" altLang="zh-CN" b="0" i="0" dirty="0">
                <a:effectLst/>
                <a:latin typeface="PingFang SC"/>
              </a:rPr>
              <a:t>POS</a:t>
            </a:r>
            <a:r>
              <a:rPr lang="zh-CN" altLang="en-US" b="0" i="0" dirty="0">
                <a:effectLst/>
                <a:latin typeface="PingFang SC"/>
              </a:rPr>
              <a:t>并评估成功标准</a:t>
            </a:r>
            <a:r>
              <a:rPr lang="en-US" altLang="zh-CN" b="0" i="0" dirty="0">
                <a:effectLst/>
                <a:latin typeface="PingFang SC"/>
              </a:rPr>
              <a:t>" → "</a:t>
            </a:r>
            <a:r>
              <a:rPr lang="zh-CN" altLang="en-US" b="0" i="0" dirty="0">
                <a:effectLst/>
                <a:latin typeface="PingFang SC"/>
              </a:rPr>
              <a:t>优化自动部署流程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。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​并行任务​</a:t>
            </a:r>
            <a:r>
              <a:rPr lang="zh-CN" altLang="en-US" b="0" i="0" dirty="0">
                <a:effectLst/>
                <a:latin typeface="PingFang SC"/>
              </a:rPr>
              <a:t>​：某些任务无直接连线（如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撰写甘特图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与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绘制关键路径图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），可能需同步进行。</a:t>
            </a:r>
          </a:p>
          <a:p>
            <a:pPr algn="l" fontAlgn="base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PingFang SC"/>
              </a:rPr>
              <a:t>​</a:t>
            </a:r>
            <a:r>
              <a:rPr lang="zh-CN" altLang="en-US" b="1" i="0" dirty="0">
                <a:effectLst/>
                <a:latin typeface="inherit"/>
              </a:rPr>
              <a:t>​关键路径​</a:t>
            </a:r>
            <a:r>
              <a:rPr lang="zh-CN" altLang="en-US" b="0" i="0" dirty="0">
                <a:effectLst/>
                <a:latin typeface="PingFang SC"/>
              </a:rPr>
              <a:t>​：长周期任务（如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项目交付与结题</a:t>
            </a:r>
            <a:r>
              <a:rPr lang="en-US" altLang="zh-CN" b="0" i="0" dirty="0">
                <a:effectLst/>
                <a:latin typeface="PingFang SC"/>
              </a:rPr>
              <a:t>"</a:t>
            </a:r>
            <a:r>
              <a:rPr lang="zh-CN" altLang="en-US" b="0" i="0" dirty="0">
                <a:effectLst/>
                <a:latin typeface="PingFang SC"/>
              </a:rPr>
              <a:t>标注</a:t>
            </a:r>
            <a:r>
              <a:rPr lang="en-US" altLang="zh-CN" b="0" i="0" dirty="0">
                <a:effectLst/>
                <a:latin typeface="PingFang SC"/>
              </a:rPr>
              <a:t>"94"</a:t>
            </a:r>
            <a:r>
              <a:rPr lang="zh-CN" altLang="en-US" b="0" i="0" dirty="0">
                <a:effectLst/>
                <a:latin typeface="PingFang SC"/>
              </a:rPr>
              <a:t>）可能是影响整体进度的关键。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A7FEF-E4FC-4DC9-B4DC-A4589F3A6D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56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相关风险：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在对系统进行性能测试和压力测试时，生产环境的配置可能不够，如果需要，可以考虑增加服务器配置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系统集成部署与交付可能因多任务并行导致资源不足，需合理排期</a:t>
            </a:r>
          </a:p>
          <a:p>
            <a:endParaRPr lang="en-US" altLang="zh-CN" dirty="0"/>
          </a:p>
          <a:p>
            <a:r>
              <a:rPr lang="zh-CN" altLang="en-US" dirty="0"/>
              <a:t>后续工作计划：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和测试小组对接，修复系统相关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对后端系统进行性能测试，保证系统的高性能、高可用和高负载。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和所有子系统小组对接，完成项目的继承部署与交付工作。</a:t>
            </a:r>
          </a:p>
          <a:p>
            <a:r>
              <a:rPr lang="en-US" altLang="zh-CN" dirty="0"/>
              <a:t>4. </a:t>
            </a:r>
            <a:r>
              <a:rPr lang="zh-CN" altLang="en-US" dirty="0"/>
              <a:t>修改</a:t>
            </a:r>
            <a:r>
              <a:rPr lang="en-US" altLang="zh-CN" dirty="0"/>
              <a:t>SRS</a:t>
            </a:r>
            <a:r>
              <a:rPr lang="zh-CN" altLang="en-US" dirty="0"/>
              <a:t>、</a:t>
            </a:r>
            <a:r>
              <a:rPr lang="en-US" altLang="zh-CN" dirty="0"/>
              <a:t>SDS</a:t>
            </a:r>
            <a:r>
              <a:rPr lang="zh-CN" altLang="en-US" dirty="0"/>
              <a:t>文档。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0A7FEF-E4FC-4DC9-B4DC-A4589F3A6D2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5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73284" y="2059707"/>
            <a:ext cx="9195952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effectLst/>
                <a:latin typeface="+mj-lt"/>
                <a:ea typeface="微软雅黑" panose="020B0503020204020204" pitchFamily="34" charset="-122"/>
              </a:rPr>
              <a:t>Intelligent Curtain Wall: System Architecture Server Operations and Data Set Management System</a:t>
            </a:r>
            <a:endParaRPr lang="en-US" altLang="zh-CN" sz="1600" b="1" dirty="0"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2711289" y="3900260"/>
            <a:ext cx="6476254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Project members :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Jishen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Lin, Shuyi Liu, Amane Nakatani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Instructor : Jie Huang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5594555" y="5825407"/>
            <a:ext cx="5968796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School of Computer Science and Technology, Tongji University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2025 / 4 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21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722337" y="2301012"/>
            <a:ext cx="6651911" cy="971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Thanks!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D9D7D5-F68F-D1E9-9041-C9AE63E71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666" y="3585863"/>
            <a:ext cx="9195952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effectLst/>
                <a:latin typeface="+mj-lt"/>
                <a:ea typeface="微软雅黑" panose="020B0503020204020204" pitchFamily="34" charset="-122"/>
              </a:rPr>
              <a:t>Intelligent Curtain Wall: System Architecture Server Operations and Data Set Management System</a:t>
            </a:r>
            <a:endParaRPr lang="en-US" altLang="zh-CN" sz="1200" b="1" dirty="0"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6580036-CC5A-4934-7FD3-A3E703F5AF93}"/>
              </a:ext>
            </a:extLst>
          </p:cNvPr>
          <p:cNvSpPr txBox="1">
            <a:spLocks/>
          </p:cNvSpPr>
          <p:nvPr/>
        </p:nvSpPr>
        <p:spPr>
          <a:xfrm>
            <a:off x="5594555" y="5825407"/>
            <a:ext cx="5968796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School of Computer Science and Technology, Tongji University</a:t>
            </a:r>
          </a:p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2025 / 4 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21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471092" y="2911854"/>
            <a:ext cx="2717843" cy="1172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Contents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134126" y="830232"/>
            <a:ext cx="0" cy="5120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8936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73EFFC-0B09-FA91-313E-706EE85E4A21}"/>
              </a:ext>
            </a:extLst>
          </p:cNvPr>
          <p:cNvGrpSpPr/>
          <p:nvPr/>
        </p:nvGrpSpPr>
        <p:grpSpPr>
          <a:xfrm>
            <a:off x="4939356" y="1439832"/>
            <a:ext cx="5976775" cy="646332"/>
            <a:chOff x="5085129" y="915957"/>
            <a:chExt cx="5976775" cy="646332"/>
          </a:xfrm>
        </p:grpSpPr>
        <p:sp>
          <p:nvSpPr>
            <p:cNvPr id="6" name="椭圆 5"/>
            <p:cNvSpPr/>
            <p:nvPr/>
          </p:nvSpPr>
          <p:spPr>
            <a:xfrm>
              <a:off x="5085129" y="9159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66338" y="983219"/>
              <a:ext cx="5195566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Project Planning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3010AF-DD4A-98DE-70CE-AB61557C92DE}"/>
              </a:ext>
            </a:extLst>
          </p:cNvPr>
          <p:cNvGrpSpPr/>
          <p:nvPr/>
        </p:nvGrpSpPr>
        <p:grpSpPr>
          <a:xfrm>
            <a:off x="4939356" y="3056443"/>
            <a:ext cx="6353703" cy="646332"/>
            <a:chOff x="5085129" y="2020857"/>
            <a:chExt cx="6353703" cy="64633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C2460F-1A6D-B506-B1DA-3A572558FC74}"/>
                </a:ext>
              </a:extLst>
            </p:cNvPr>
            <p:cNvSpPr/>
            <p:nvPr/>
          </p:nvSpPr>
          <p:spPr>
            <a:xfrm>
              <a:off x="5085129" y="20208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7D35C7-312D-214B-D248-296BE6A5F9A9}"/>
                </a:ext>
              </a:extLst>
            </p:cNvPr>
            <p:cNvSpPr txBox="1"/>
            <p:nvPr/>
          </p:nvSpPr>
          <p:spPr>
            <a:xfrm>
              <a:off x="5866337" y="2088119"/>
              <a:ext cx="557249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Project Execution and Monitoring</a:t>
              </a:r>
            </a:p>
          </p:txBody>
        </p: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2351CEEC-EF15-8BC6-9603-28B1C4D310E8}"/>
              </a:ext>
            </a:extLst>
          </p:cNvPr>
          <p:cNvSpPr/>
          <p:nvPr/>
        </p:nvSpPr>
        <p:spPr>
          <a:xfrm>
            <a:off x="4939356" y="4620679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48367A-9576-ACDE-2019-6F8B58084758}"/>
              </a:ext>
            </a:extLst>
          </p:cNvPr>
          <p:cNvSpPr txBox="1"/>
          <p:nvPr/>
        </p:nvSpPr>
        <p:spPr>
          <a:xfrm>
            <a:off x="5720312" y="4541803"/>
            <a:ext cx="5195566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Risk Management &amp; </a:t>
            </a:r>
          </a:p>
          <a:p>
            <a:pPr>
              <a:lnSpc>
                <a:spcPct val="125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814535"/>
            <a:ext cx="7764473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Planning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Planning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53D553-D14A-9510-29DC-0BD871A344F7}"/>
              </a:ext>
            </a:extLst>
          </p:cNvPr>
          <p:cNvSpPr/>
          <p:nvPr/>
        </p:nvSpPr>
        <p:spPr>
          <a:xfrm>
            <a:off x="10215563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FC81AB-BD97-435B-4057-26B6F33D2F3B}"/>
              </a:ext>
            </a:extLst>
          </p:cNvPr>
          <p:cNvSpPr txBox="1"/>
          <p:nvPr/>
        </p:nvSpPr>
        <p:spPr>
          <a:xfrm>
            <a:off x="666751" y="1376884"/>
            <a:ext cx="7214505" cy="50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Building a smart curtain wall back-end system based on cloud storage and </a:t>
            </a:r>
            <a:r>
              <a:rPr lang="en-US" altLang="zh-CN" dirty="0" err="1"/>
              <a:t>containerisation</a:t>
            </a:r>
            <a:r>
              <a:rPr lang="en-US" altLang="zh-CN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Enable efficient dataset uploading, downloading, and access management.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Implement CI/CD pipelines for automated deployment and maintenance.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Provide data encryption, access control, and automated backup.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Design a scalable architecture to support large-scale data processing.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Optimize resource allocation to enhance system performance and stability.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481C7D6-747E-60DC-F251-2140BF84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472" y="1376884"/>
            <a:ext cx="3581776" cy="507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932522"/>
            <a:ext cx="776447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Execution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927716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17CE-C6F8-28F4-F44B-FC9C6EE89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>
            <a:extLst>
              <a:ext uri="{FF2B5EF4-FFF2-40B4-BE49-F238E27FC236}">
                <a16:creationId xmlns:a16="http://schemas.microsoft.com/office/drawing/2014/main" id="{79F89817-3C53-DF55-DCCC-D484EBDCAC46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en-US" altLang="zh-CN" sz="28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Project Planning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6764C09-0509-7956-8BB1-BDF573E92477}"/>
              </a:ext>
            </a:extLst>
          </p:cNvPr>
          <p:cNvSpPr/>
          <p:nvPr/>
        </p:nvSpPr>
        <p:spPr>
          <a:xfrm>
            <a:off x="10215563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048DEB2-B6E5-4337-181B-7B4A62C0FFC8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DBC8184-1FE6-4046-5F7B-0565BE4B9863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A9FC18-FEE4-CAE6-49EE-11055F6F5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23369" r="1209" b="23154"/>
          <a:stretch/>
        </p:blipFill>
        <p:spPr>
          <a:xfrm>
            <a:off x="137651" y="1964608"/>
            <a:ext cx="11916697" cy="366743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1B5F8F-7301-5819-16C2-A75D529BB1E0}"/>
              </a:ext>
            </a:extLst>
          </p:cNvPr>
          <p:cNvSpPr txBox="1"/>
          <p:nvPr/>
        </p:nvSpPr>
        <p:spPr>
          <a:xfrm>
            <a:off x="4276953" y="5721598"/>
            <a:ext cx="3638091" cy="30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Figure 1: Project Gantt chart</a:t>
            </a:r>
          </a:p>
        </p:txBody>
      </p:sp>
    </p:spTree>
    <p:extLst>
      <p:ext uri="{BB962C8B-B14F-4D97-AF65-F5344CB8AC3E}">
        <p14:creationId xmlns:p14="http://schemas.microsoft.com/office/powerpoint/2010/main" val="72485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3">
            <a:extLst>
              <a:ext uri="{FF2B5EF4-FFF2-40B4-BE49-F238E27FC236}">
                <a16:creationId xmlns:a16="http://schemas.microsoft.com/office/drawing/2014/main" id="{DC6F436B-CF7C-4C4B-D3D8-6F762C53F50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Project Execution and Monitoring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29F4519-7F44-FF13-37D3-4ECBF0939ACE}"/>
              </a:ext>
            </a:extLst>
          </p:cNvPr>
          <p:cNvSpPr/>
          <p:nvPr/>
        </p:nvSpPr>
        <p:spPr>
          <a:xfrm>
            <a:off x="1021556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E937274-053F-ABCF-45B9-61EC35D083D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28C22ED-762C-35C0-3D5A-118E78466FE7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1CCAC0-D449-10BA-A403-100B8E3A6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274"/>
            <a:ext cx="12192000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52FF61-D62B-D0BF-CDD2-6F6C0DAC6AE6}"/>
              </a:ext>
            </a:extLst>
          </p:cNvPr>
          <p:cNvSpPr txBox="1"/>
          <p:nvPr/>
        </p:nvSpPr>
        <p:spPr>
          <a:xfrm>
            <a:off x="3048000" y="5174761"/>
            <a:ext cx="6096000" cy="30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Figure 2: Project Critical Path Map</a:t>
            </a:r>
          </a:p>
        </p:txBody>
      </p:sp>
    </p:spTree>
    <p:extLst>
      <p:ext uri="{BB962C8B-B14F-4D97-AF65-F5344CB8AC3E}">
        <p14:creationId xmlns:p14="http://schemas.microsoft.com/office/powerpoint/2010/main" val="358298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721978"/>
            <a:ext cx="7764473" cy="141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Risk Management &amp; </a:t>
            </a: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8178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3">
            <a:extLst>
              <a:ext uri="{FF2B5EF4-FFF2-40B4-BE49-F238E27FC236}">
                <a16:creationId xmlns:a16="http://schemas.microsoft.com/office/drawing/2014/main" id="{DC6F436B-CF7C-4C4B-D3D8-6F762C53F509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Risk Management &amp; Future improvements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40D0F08-3B47-4F34-9C25-0F6E199FEC9F}"/>
              </a:ext>
            </a:extLst>
          </p:cNvPr>
          <p:cNvSpPr/>
          <p:nvPr/>
        </p:nvSpPr>
        <p:spPr>
          <a:xfrm>
            <a:off x="1021556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995A94B-20F2-4221-94E1-6F0D087A410D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AD88044-C7CC-44B1-9EA4-ED9A8B9CC57B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133CCA-C2B5-446F-9078-A03824D1B501}"/>
              </a:ext>
            </a:extLst>
          </p:cNvPr>
          <p:cNvSpPr txBox="1"/>
          <p:nvPr/>
        </p:nvSpPr>
        <p:spPr>
          <a:xfrm>
            <a:off x="666753" y="1893596"/>
            <a:ext cx="10858496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During performance and stress testing, the production environment configuration may be insufficient. If necessary, consider upgrading server specifications.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System integration, deployment, and delivery may face resource shortages due to parallel tasks, requiring proper scheduling.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3373E6-A365-E654-9998-EFE720DA1FF3}"/>
              </a:ext>
            </a:extLst>
          </p:cNvPr>
          <p:cNvSpPr txBox="1"/>
          <p:nvPr/>
        </p:nvSpPr>
        <p:spPr>
          <a:xfrm>
            <a:off x="666751" y="1369593"/>
            <a:ext cx="6096000" cy="51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/>
              <a:t>3.1 Risk Management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3F0134-8087-0590-F11C-502131166AC2}"/>
              </a:ext>
            </a:extLst>
          </p:cNvPr>
          <p:cNvSpPr txBox="1"/>
          <p:nvPr/>
        </p:nvSpPr>
        <p:spPr>
          <a:xfrm>
            <a:off x="666753" y="4180465"/>
            <a:ext cx="10858496" cy="1895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Coordinate with the testing team to fix system-related bugs.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Conduct performance testing on the backend system to ensure high performance, high availability, and high load capacity.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Collaborate with all subsystem teams to complete the integrated deployment and delivery of the project.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Revise the SRS (Software Requirements Specification) and SDS (System Design Specification) documents.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D166C-E1D4-7FA4-2952-695EB437922D}"/>
              </a:ext>
            </a:extLst>
          </p:cNvPr>
          <p:cNvSpPr txBox="1"/>
          <p:nvPr/>
        </p:nvSpPr>
        <p:spPr>
          <a:xfrm>
            <a:off x="666751" y="3668658"/>
            <a:ext cx="6096000" cy="51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/>
              <a:t>3.2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8350852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677</Words>
  <Application>Microsoft Office PowerPoint</Application>
  <PresentationFormat>宽屏</PresentationFormat>
  <Paragraphs>69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Arial</vt:lpstr>
      <vt:lpstr>微软雅黑</vt:lpstr>
      <vt:lpstr>inherit</vt:lpstr>
      <vt:lpstr>PingFang SC</vt:lpstr>
      <vt:lpstr>1_Office 主题​​</vt:lpstr>
      <vt:lpstr>Intelligent Curtain Wall: System Architecture Server Operations and Data Set Management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Intelligent Curtain Wall: System Architecture Server Operations and Data Set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淑仪 刘</cp:lastModifiedBy>
  <cp:revision>24</cp:revision>
  <dcterms:created xsi:type="dcterms:W3CDTF">2024-04-26T08:38:38Z</dcterms:created>
  <dcterms:modified xsi:type="dcterms:W3CDTF">2025-04-21T04:48:07Z</dcterms:modified>
</cp:coreProperties>
</file>