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5" r:id="rId50"/>
    <p:sldId id="306" r:id="rId51"/>
    <p:sldId id="301" r:id="rId52"/>
    <p:sldId id="307" r:id="rId53"/>
    <p:sldId id="302" r:id="rId54"/>
    <p:sldId id="303" r:id="rId55"/>
    <p:sldId id="304" r:id="rId5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na Fathima" userId="085a9f1d0d72ee0b" providerId="LiveId" clId="{42FEBBF2-7C4B-4A2A-8AA4-455FC37518C4}"/>
    <pc:docChg chg="custSel addSld modSld">
      <pc:chgData name="Minna Fathima" userId="085a9f1d0d72ee0b" providerId="LiveId" clId="{42FEBBF2-7C4B-4A2A-8AA4-455FC37518C4}" dt="2024-04-19T14:27:47.422" v="97" actId="2711"/>
      <pc:docMkLst>
        <pc:docMk/>
      </pc:docMkLst>
      <pc:sldChg chg="addSp delSp modSp mod">
        <pc:chgData name="Minna Fathima" userId="085a9f1d0d72ee0b" providerId="LiveId" clId="{42FEBBF2-7C4B-4A2A-8AA4-455FC37518C4}" dt="2024-04-19T13:13:00.808" v="11" actId="1076"/>
        <pc:sldMkLst>
          <pc:docMk/>
          <pc:sldMk cId="0" sldId="300"/>
        </pc:sldMkLst>
        <pc:picChg chg="del">
          <ac:chgData name="Minna Fathima" userId="085a9f1d0d72ee0b" providerId="LiveId" clId="{42FEBBF2-7C4B-4A2A-8AA4-455FC37518C4}" dt="2024-04-19T13:11:25.310" v="0" actId="478"/>
          <ac:picMkLst>
            <pc:docMk/>
            <pc:sldMk cId="0" sldId="300"/>
            <ac:picMk id="3" creationId="{00000000-0000-0000-0000-000000000000}"/>
          </ac:picMkLst>
        </pc:picChg>
        <pc:picChg chg="del">
          <ac:chgData name="Minna Fathima" userId="085a9f1d0d72ee0b" providerId="LiveId" clId="{42FEBBF2-7C4B-4A2A-8AA4-455FC37518C4}" dt="2024-04-19T13:12:54.217" v="8" actId="478"/>
          <ac:picMkLst>
            <pc:docMk/>
            <pc:sldMk cId="0" sldId="300"/>
            <ac:picMk id="4" creationId="{00000000-0000-0000-0000-000000000000}"/>
          </ac:picMkLst>
        </pc:picChg>
        <pc:picChg chg="add mod">
          <ac:chgData name="Minna Fathima" userId="085a9f1d0d72ee0b" providerId="LiveId" clId="{42FEBBF2-7C4B-4A2A-8AA4-455FC37518C4}" dt="2024-04-19T13:13:00.808" v="11" actId="1076"/>
          <ac:picMkLst>
            <pc:docMk/>
            <pc:sldMk cId="0" sldId="300"/>
            <ac:picMk id="6" creationId="{DC2EAB60-8D92-E27D-BB0C-5BFD30B47040}"/>
          </ac:picMkLst>
        </pc:picChg>
      </pc:sldChg>
      <pc:sldChg chg="addSp delSp modSp mod">
        <pc:chgData name="Minna Fathima" userId="085a9f1d0d72ee0b" providerId="LiveId" clId="{42FEBBF2-7C4B-4A2A-8AA4-455FC37518C4}" dt="2024-04-19T14:18:50.207" v="69" actId="1076"/>
        <pc:sldMkLst>
          <pc:docMk/>
          <pc:sldMk cId="0" sldId="301"/>
        </pc:sldMkLst>
        <pc:picChg chg="del">
          <ac:chgData name="Minna Fathima" userId="085a9f1d0d72ee0b" providerId="LiveId" clId="{42FEBBF2-7C4B-4A2A-8AA4-455FC37518C4}" dt="2024-04-19T14:15:39.262" v="52" actId="478"/>
          <ac:picMkLst>
            <pc:docMk/>
            <pc:sldMk cId="0" sldId="301"/>
            <ac:picMk id="2" creationId="{00000000-0000-0000-0000-000000000000}"/>
          </ac:picMkLst>
        </pc:picChg>
        <pc:picChg chg="del">
          <ac:chgData name="Minna Fathima" userId="085a9f1d0d72ee0b" providerId="LiveId" clId="{42FEBBF2-7C4B-4A2A-8AA4-455FC37518C4}" dt="2024-04-19T14:15:43.521" v="54" actId="478"/>
          <ac:picMkLst>
            <pc:docMk/>
            <pc:sldMk cId="0" sldId="301"/>
            <ac:picMk id="3" creationId="{00000000-0000-0000-0000-000000000000}"/>
          </ac:picMkLst>
        </pc:picChg>
        <pc:picChg chg="del">
          <ac:chgData name="Minna Fathima" userId="085a9f1d0d72ee0b" providerId="LiveId" clId="{42FEBBF2-7C4B-4A2A-8AA4-455FC37518C4}" dt="2024-04-19T14:15:41.409" v="53" actId="478"/>
          <ac:picMkLst>
            <pc:docMk/>
            <pc:sldMk cId="0" sldId="301"/>
            <ac:picMk id="4" creationId="{00000000-0000-0000-0000-000000000000}"/>
          </ac:picMkLst>
        </pc:picChg>
        <pc:picChg chg="add mod modCrop">
          <ac:chgData name="Minna Fathima" userId="085a9f1d0d72ee0b" providerId="LiveId" clId="{42FEBBF2-7C4B-4A2A-8AA4-455FC37518C4}" dt="2024-04-19T14:18:30.332" v="68" actId="732"/>
          <ac:picMkLst>
            <pc:docMk/>
            <pc:sldMk cId="0" sldId="301"/>
            <ac:picMk id="6" creationId="{F801DC26-7DC5-C596-36C0-0BF29038C22B}"/>
          </ac:picMkLst>
        </pc:picChg>
        <pc:picChg chg="add mod">
          <ac:chgData name="Minna Fathima" userId="085a9f1d0d72ee0b" providerId="LiveId" clId="{42FEBBF2-7C4B-4A2A-8AA4-455FC37518C4}" dt="2024-04-19T14:18:50.207" v="69" actId="1076"/>
          <ac:picMkLst>
            <pc:docMk/>
            <pc:sldMk cId="0" sldId="301"/>
            <ac:picMk id="8" creationId="{806D906C-F365-C59A-C89B-799551860811}"/>
          </ac:picMkLst>
        </pc:picChg>
      </pc:sldChg>
      <pc:sldChg chg="modSp mod">
        <pc:chgData name="Minna Fathima" userId="085a9f1d0d72ee0b" providerId="LiveId" clId="{42FEBBF2-7C4B-4A2A-8AA4-455FC37518C4}" dt="2024-04-19T14:27:47.422" v="97" actId="2711"/>
        <pc:sldMkLst>
          <pc:docMk/>
          <pc:sldMk cId="0" sldId="302"/>
        </pc:sldMkLst>
        <pc:spChg chg="mod">
          <ac:chgData name="Minna Fathima" userId="085a9f1d0d72ee0b" providerId="LiveId" clId="{42FEBBF2-7C4B-4A2A-8AA4-455FC37518C4}" dt="2024-04-19T14:27:47.422" v="97" actId="2711"/>
          <ac:spMkLst>
            <pc:docMk/>
            <pc:sldMk cId="0" sldId="302"/>
            <ac:spMk id="3" creationId="{00000000-0000-0000-0000-000000000000}"/>
          </ac:spMkLst>
        </pc:spChg>
      </pc:sldChg>
      <pc:sldChg chg="addSp delSp modSp new mod">
        <pc:chgData name="Minna Fathima" userId="085a9f1d0d72ee0b" providerId="LiveId" clId="{42FEBBF2-7C4B-4A2A-8AA4-455FC37518C4}" dt="2024-04-19T13:17:08.734" v="29" actId="1076"/>
        <pc:sldMkLst>
          <pc:docMk/>
          <pc:sldMk cId="71696510" sldId="305"/>
        </pc:sldMkLst>
        <pc:spChg chg="del">
          <ac:chgData name="Minna Fathima" userId="085a9f1d0d72ee0b" providerId="LiveId" clId="{42FEBBF2-7C4B-4A2A-8AA4-455FC37518C4}" dt="2024-04-19T13:13:19.394" v="14" actId="478"/>
          <ac:spMkLst>
            <pc:docMk/>
            <pc:sldMk cId="71696510" sldId="305"/>
            <ac:spMk id="2" creationId="{846C09CA-4035-FF76-6EC4-FE72B75405AC}"/>
          </ac:spMkLst>
        </pc:spChg>
        <pc:spChg chg="del">
          <ac:chgData name="Minna Fathima" userId="085a9f1d0d72ee0b" providerId="LiveId" clId="{42FEBBF2-7C4B-4A2A-8AA4-455FC37518C4}" dt="2024-04-19T13:13:22.506" v="15" actId="478"/>
          <ac:spMkLst>
            <pc:docMk/>
            <pc:sldMk cId="71696510" sldId="305"/>
            <ac:spMk id="3" creationId="{274A7A1F-9789-EBDC-98E6-58C8FD5EF632}"/>
          </ac:spMkLst>
        </pc:spChg>
        <pc:picChg chg="add mod">
          <ac:chgData name="Minna Fathima" userId="085a9f1d0d72ee0b" providerId="LiveId" clId="{42FEBBF2-7C4B-4A2A-8AA4-455FC37518C4}" dt="2024-04-19T13:17:05.813" v="28" actId="1076"/>
          <ac:picMkLst>
            <pc:docMk/>
            <pc:sldMk cId="71696510" sldId="305"/>
            <ac:picMk id="5" creationId="{D7F5A473-AE6B-F39A-220F-59CB5E6AAA9B}"/>
          </ac:picMkLst>
        </pc:picChg>
        <pc:picChg chg="add mod">
          <ac:chgData name="Minna Fathima" userId="085a9f1d0d72ee0b" providerId="LiveId" clId="{42FEBBF2-7C4B-4A2A-8AA4-455FC37518C4}" dt="2024-04-19T13:17:08.734" v="29" actId="1076"/>
          <ac:picMkLst>
            <pc:docMk/>
            <pc:sldMk cId="71696510" sldId="305"/>
            <ac:picMk id="7" creationId="{D6D99677-A75C-73C2-2C8F-2453325F67CA}"/>
          </ac:picMkLst>
        </pc:picChg>
      </pc:sldChg>
      <pc:sldChg chg="addSp delSp modSp new mod">
        <pc:chgData name="Minna Fathima" userId="085a9f1d0d72ee0b" providerId="LiveId" clId="{42FEBBF2-7C4B-4A2A-8AA4-455FC37518C4}" dt="2024-04-19T13:19:12.971" v="50" actId="1076"/>
        <pc:sldMkLst>
          <pc:docMk/>
          <pc:sldMk cId="1646182058" sldId="306"/>
        </pc:sldMkLst>
        <pc:spChg chg="del">
          <ac:chgData name="Minna Fathima" userId="085a9f1d0d72ee0b" providerId="LiveId" clId="{42FEBBF2-7C4B-4A2A-8AA4-455FC37518C4}" dt="2024-04-19T13:17:17.439" v="31" actId="478"/>
          <ac:spMkLst>
            <pc:docMk/>
            <pc:sldMk cId="1646182058" sldId="306"/>
            <ac:spMk id="2" creationId="{42F18DDC-1569-5FD7-FC6A-A7EDD90C966E}"/>
          </ac:spMkLst>
        </pc:spChg>
        <pc:spChg chg="del">
          <ac:chgData name="Minna Fathima" userId="085a9f1d0d72ee0b" providerId="LiveId" clId="{42FEBBF2-7C4B-4A2A-8AA4-455FC37518C4}" dt="2024-04-19T13:17:20.653" v="32" actId="478"/>
          <ac:spMkLst>
            <pc:docMk/>
            <pc:sldMk cId="1646182058" sldId="306"/>
            <ac:spMk id="3" creationId="{DE24C9C8-8A10-8BD8-1D96-4EDD4647A79E}"/>
          </ac:spMkLst>
        </pc:spChg>
        <pc:picChg chg="add mod">
          <ac:chgData name="Minna Fathima" userId="085a9f1d0d72ee0b" providerId="LiveId" clId="{42FEBBF2-7C4B-4A2A-8AA4-455FC37518C4}" dt="2024-04-19T13:19:12.971" v="50" actId="1076"/>
          <ac:picMkLst>
            <pc:docMk/>
            <pc:sldMk cId="1646182058" sldId="306"/>
            <ac:picMk id="5" creationId="{2E568528-5837-479A-8850-78CF76215954}"/>
          </ac:picMkLst>
        </pc:picChg>
        <pc:picChg chg="add mod">
          <ac:chgData name="Minna Fathima" userId="085a9f1d0d72ee0b" providerId="LiveId" clId="{42FEBBF2-7C4B-4A2A-8AA4-455FC37518C4}" dt="2024-04-19T13:19:08.001" v="49" actId="1076"/>
          <ac:picMkLst>
            <pc:docMk/>
            <pc:sldMk cId="1646182058" sldId="306"/>
            <ac:picMk id="7" creationId="{0616B7D8-8B9C-31CA-A023-1CDE6A36EC7D}"/>
          </ac:picMkLst>
        </pc:picChg>
      </pc:sldChg>
      <pc:sldChg chg="addSp delSp modSp new mod">
        <pc:chgData name="Minna Fathima" userId="085a9f1d0d72ee0b" providerId="LiveId" clId="{42FEBBF2-7C4B-4A2A-8AA4-455FC37518C4}" dt="2024-04-19T14:21:52.751" v="86" actId="14100"/>
        <pc:sldMkLst>
          <pc:docMk/>
          <pc:sldMk cId="3585261881" sldId="307"/>
        </pc:sldMkLst>
        <pc:spChg chg="del">
          <ac:chgData name="Minna Fathima" userId="085a9f1d0d72ee0b" providerId="LiveId" clId="{42FEBBF2-7C4B-4A2A-8AA4-455FC37518C4}" dt="2024-04-19T14:20:19.698" v="72" actId="478"/>
          <ac:spMkLst>
            <pc:docMk/>
            <pc:sldMk cId="3585261881" sldId="307"/>
            <ac:spMk id="2" creationId="{82AE28D2-C365-FD3A-A321-DDE40DE925BC}"/>
          </ac:spMkLst>
        </pc:spChg>
        <pc:spChg chg="del">
          <ac:chgData name="Minna Fathima" userId="085a9f1d0d72ee0b" providerId="LiveId" clId="{42FEBBF2-7C4B-4A2A-8AA4-455FC37518C4}" dt="2024-04-19T14:20:22.012" v="73" actId="478"/>
          <ac:spMkLst>
            <pc:docMk/>
            <pc:sldMk cId="3585261881" sldId="307"/>
            <ac:spMk id="3" creationId="{B97F2339-72EC-7503-2747-C855352D9203}"/>
          </ac:spMkLst>
        </pc:spChg>
        <pc:picChg chg="add mod modCrop">
          <ac:chgData name="Minna Fathima" userId="085a9f1d0d72ee0b" providerId="LiveId" clId="{42FEBBF2-7C4B-4A2A-8AA4-455FC37518C4}" dt="2024-04-19T14:21:52.751" v="86" actId="14100"/>
          <ac:picMkLst>
            <pc:docMk/>
            <pc:sldMk cId="3585261881" sldId="307"/>
            <ac:picMk id="5" creationId="{7C56E959-F585-7319-AD03-3EA56D86CCE0}"/>
          </ac:picMkLst>
        </pc:picChg>
        <pc:picChg chg="add mod modCrop">
          <ac:chgData name="Minna Fathima" userId="085a9f1d0d72ee0b" providerId="LiveId" clId="{42FEBBF2-7C4B-4A2A-8AA4-455FC37518C4}" dt="2024-04-19T14:21:47.059" v="85" actId="1076"/>
          <ac:picMkLst>
            <pc:docMk/>
            <pc:sldMk cId="3585261881" sldId="307"/>
            <ac:picMk id="7" creationId="{051FEDCE-0DB2-63D5-55D6-77C61CF3E3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27B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FCDF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27B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C27B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1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6858" y="695324"/>
            <a:ext cx="9638283" cy="964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27BE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8196" y="1982851"/>
            <a:ext cx="10055606" cy="3173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FCDF9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random-forest#%3A~%3Atext%3DRandom%20forest%20is%20a%20commonly%2Cboth%20classification%20and%20regression%20problems" TargetMode="External"/><Relationship Id="rId2" Type="http://schemas.openxmlformats.org/officeDocument/2006/relationships/hyperlink" Target="https://www.geeksforgeeks.org/k-nearest-neighbou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bm.com/topics/logistic-regression" TargetMode="External"/><Relationship Id="rId4" Type="http://schemas.openxmlformats.org/officeDocument/2006/relationships/hyperlink" Target="https://www.kaggle.com/dataset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599" y="2154428"/>
            <a:ext cx="8937625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7130"/>
              </a:lnSpc>
              <a:spcBef>
                <a:spcPts val="100"/>
              </a:spcBef>
            </a:pPr>
            <a:r>
              <a:rPr sz="6600" b="0" spc="40" dirty="0">
                <a:solidFill>
                  <a:srgbClr val="FFFFFF"/>
                </a:solidFill>
                <a:latin typeface="Calibri"/>
                <a:cs typeface="Calibri"/>
              </a:rPr>
              <a:t>SWE</a:t>
            </a:r>
            <a:r>
              <a:rPr sz="6600" b="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0" spc="65" dirty="0">
                <a:solidFill>
                  <a:srgbClr val="FFFFFF"/>
                </a:solidFill>
                <a:latin typeface="Calibri"/>
                <a:cs typeface="Calibri"/>
              </a:rPr>
              <a:t>4010</a:t>
            </a:r>
            <a:endParaRPr sz="6600">
              <a:latin typeface="Calibri"/>
              <a:cs typeface="Calibri"/>
            </a:endParaRPr>
          </a:p>
          <a:p>
            <a:pPr marL="12700">
              <a:lnSpc>
                <a:spcPts val="7130"/>
              </a:lnSpc>
            </a:pPr>
            <a:r>
              <a:rPr sz="6600" b="0" spc="70" dirty="0">
                <a:solidFill>
                  <a:srgbClr val="FFFFFF"/>
                </a:solidFill>
                <a:latin typeface="Calibri"/>
                <a:cs typeface="Calibri"/>
              </a:rPr>
              <a:t>ARTIFICIAL</a:t>
            </a:r>
            <a:r>
              <a:rPr sz="6600" b="0" spc="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600" b="0" spc="75" dirty="0">
                <a:solidFill>
                  <a:srgbClr val="FFFFFF"/>
                </a:solidFill>
                <a:latin typeface="Calibri"/>
                <a:cs typeface="Calibri"/>
              </a:rPr>
              <a:t>INTELLIGENCE</a:t>
            </a:r>
            <a:endParaRPr sz="6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0805" y="5182616"/>
            <a:ext cx="3801745" cy="3077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204" dirty="0">
                <a:solidFill>
                  <a:srgbClr val="55C5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55C5FF"/>
                </a:solidFill>
                <a:latin typeface="Calibri"/>
                <a:cs typeface="Calibri"/>
              </a:rPr>
              <a:t>1</a:t>
            </a:r>
            <a:r>
              <a:rPr sz="2000" spc="-250" dirty="0">
                <a:solidFill>
                  <a:srgbClr val="55C5FF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55C5FF"/>
                </a:solidFill>
                <a:latin typeface="Calibri"/>
                <a:cs typeface="Calibri"/>
              </a:rPr>
              <a:t>MI</a:t>
            </a:r>
            <a:r>
              <a:rPr sz="2000" dirty="0">
                <a:solidFill>
                  <a:srgbClr val="55C5FF"/>
                </a:solidFill>
                <a:latin typeface="Calibri"/>
                <a:cs typeface="Calibri"/>
              </a:rPr>
              <a:t>S</a:t>
            </a:r>
            <a:r>
              <a:rPr sz="2000" spc="-250" dirty="0">
                <a:solidFill>
                  <a:srgbClr val="55C5FF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55C5FF"/>
                </a:solidFill>
                <a:latin typeface="Calibri"/>
                <a:cs typeface="Calibri"/>
              </a:rPr>
              <a:t>107</a:t>
            </a:r>
            <a:r>
              <a:rPr sz="2000" dirty="0">
                <a:solidFill>
                  <a:srgbClr val="55C5FF"/>
                </a:solidFill>
                <a:latin typeface="Calibri"/>
                <a:cs typeface="Calibri"/>
              </a:rPr>
              <a:t>0 </a:t>
            </a:r>
            <a:r>
              <a:rPr sz="2000" spc="-85" dirty="0">
                <a:solidFill>
                  <a:srgbClr val="55C5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5C5FF"/>
                </a:solidFill>
                <a:latin typeface="Calibri"/>
                <a:cs typeface="Calibri"/>
              </a:rPr>
              <a:t>– </a:t>
            </a:r>
            <a:r>
              <a:rPr sz="2000" spc="-55" dirty="0">
                <a:solidFill>
                  <a:srgbClr val="55C5FF"/>
                </a:solidFill>
                <a:latin typeface="Calibri"/>
                <a:cs typeface="Calibri"/>
              </a:rPr>
              <a:t> </a:t>
            </a:r>
            <a:r>
              <a:rPr sz="2000" spc="200" dirty="0">
                <a:solidFill>
                  <a:srgbClr val="55C5FF"/>
                </a:solidFill>
                <a:latin typeface="Calibri"/>
                <a:cs typeface="Calibri"/>
              </a:rPr>
              <a:t>MI</a:t>
            </a:r>
            <a:r>
              <a:rPr sz="2000" spc="204" dirty="0">
                <a:solidFill>
                  <a:srgbClr val="55C5FF"/>
                </a:solidFill>
                <a:latin typeface="Calibri"/>
                <a:cs typeface="Calibri"/>
              </a:rPr>
              <a:t>NN</a:t>
            </a:r>
            <a:r>
              <a:rPr sz="2000" dirty="0">
                <a:solidFill>
                  <a:srgbClr val="55C5FF"/>
                </a:solidFill>
                <a:latin typeface="Calibri"/>
                <a:cs typeface="Calibri"/>
              </a:rPr>
              <a:t>A </a:t>
            </a:r>
            <a:r>
              <a:rPr sz="2000" spc="-100" dirty="0">
                <a:solidFill>
                  <a:srgbClr val="55C5FF"/>
                </a:solidFill>
                <a:latin typeface="Calibri"/>
                <a:cs typeface="Calibri"/>
              </a:rPr>
              <a:t> </a:t>
            </a:r>
            <a:r>
              <a:rPr sz="2000" spc="95" dirty="0" smtClean="0">
                <a:solidFill>
                  <a:srgbClr val="55C5FF"/>
                </a:solidFill>
                <a:latin typeface="Calibri"/>
                <a:cs typeface="Calibri"/>
              </a:rPr>
              <a:t>F</a:t>
            </a:r>
            <a:r>
              <a:rPr sz="2000" spc="50" dirty="0" smtClean="0">
                <a:solidFill>
                  <a:srgbClr val="55C5FF"/>
                </a:solidFill>
                <a:latin typeface="Calibri"/>
                <a:cs typeface="Calibri"/>
              </a:rPr>
              <a:t>A</a:t>
            </a:r>
            <a:r>
              <a:rPr sz="2000" spc="195" dirty="0" smtClean="0">
                <a:solidFill>
                  <a:srgbClr val="55C5FF"/>
                </a:solidFill>
                <a:latin typeface="Calibri"/>
                <a:cs typeface="Calibri"/>
              </a:rPr>
              <a:t>T</a:t>
            </a:r>
            <a:r>
              <a:rPr sz="2000" spc="200" dirty="0" smtClean="0">
                <a:solidFill>
                  <a:srgbClr val="55C5FF"/>
                </a:solidFill>
                <a:latin typeface="Calibri"/>
                <a:cs typeface="Calibri"/>
              </a:rPr>
              <a:t>HIM</a:t>
            </a:r>
            <a:r>
              <a:rPr sz="2000" dirty="0" smtClean="0">
                <a:solidFill>
                  <a:srgbClr val="55C5FF"/>
                </a:solidFill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15595" marR="5080">
              <a:lnSpc>
                <a:spcPts val="2590"/>
              </a:lnSpc>
              <a:spcBef>
                <a:spcPts val="425"/>
              </a:spcBef>
            </a:pPr>
            <a:r>
              <a:rPr spc="45" dirty="0"/>
              <a:t>4.</a:t>
            </a:r>
            <a:r>
              <a:rPr spc="200" dirty="0"/>
              <a:t> </a:t>
            </a:r>
            <a:r>
              <a:rPr spc="80" dirty="0"/>
              <a:t>Forecast</a:t>
            </a:r>
            <a:r>
              <a:rPr spc="225" dirty="0"/>
              <a:t> </a:t>
            </a:r>
            <a:r>
              <a:rPr spc="60" dirty="0"/>
              <a:t>and</a:t>
            </a:r>
            <a:r>
              <a:rPr spc="195" dirty="0"/>
              <a:t> </a:t>
            </a:r>
            <a:r>
              <a:rPr spc="80" dirty="0"/>
              <a:t>analysis</a:t>
            </a:r>
            <a:r>
              <a:rPr spc="245" dirty="0"/>
              <a:t> </a:t>
            </a:r>
            <a:r>
              <a:rPr spc="45" dirty="0"/>
              <a:t>of</a:t>
            </a:r>
            <a:r>
              <a:rPr spc="200" dirty="0"/>
              <a:t> </a:t>
            </a:r>
            <a:r>
              <a:rPr spc="80" dirty="0"/>
              <a:t>aircraft</a:t>
            </a:r>
            <a:r>
              <a:rPr spc="220" dirty="0"/>
              <a:t> </a:t>
            </a:r>
            <a:r>
              <a:rPr spc="85" dirty="0"/>
              <a:t>passenger </a:t>
            </a:r>
            <a:r>
              <a:rPr spc="-805" dirty="0"/>
              <a:t> </a:t>
            </a:r>
            <a:r>
              <a:rPr spc="85" dirty="0"/>
              <a:t>satisfaction</a:t>
            </a:r>
            <a:r>
              <a:rPr spc="235" dirty="0"/>
              <a:t> </a:t>
            </a:r>
            <a:r>
              <a:rPr spc="75" dirty="0"/>
              <a:t>based</a:t>
            </a:r>
            <a:r>
              <a:rPr spc="204" dirty="0"/>
              <a:t> </a:t>
            </a:r>
            <a:r>
              <a:rPr spc="45" dirty="0"/>
              <a:t>on</a:t>
            </a:r>
            <a:r>
              <a:rPr spc="210" dirty="0"/>
              <a:t> </a:t>
            </a:r>
            <a:r>
              <a:rPr spc="45" dirty="0"/>
              <a:t>RF</a:t>
            </a:r>
            <a:r>
              <a:rPr spc="204" dirty="0"/>
              <a:t> </a:t>
            </a:r>
            <a:r>
              <a:rPr spc="60" dirty="0"/>
              <a:t>RFE</a:t>
            </a:r>
            <a:r>
              <a:rPr spc="215" dirty="0"/>
              <a:t> </a:t>
            </a:r>
            <a:r>
              <a:rPr spc="45" dirty="0"/>
              <a:t>LR</a:t>
            </a:r>
            <a:r>
              <a:rPr spc="200" dirty="0"/>
              <a:t> </a:t>
            </a:r>
            <a:r>
              <a:rPr spc="7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216" y="1691081"/>
            <a:ext cx="8935085" cy="3534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Xuchu Jiang,</a:t>
            </a:r>
            <a:r>
              <a:rPr sz="2200" spc="-8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FCD067"/>
                </a:solidFill>
                <a:latin typeface="Times New Roman"/>
                <a:cs typeface="Times New Roman"/>
              </a:rPr>
              <a:t>Ying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 Zhang,</a:t>
            </a:r>
            <a:r>
              <a:rPr sz="2200" spc="-8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FCD067"/>
                </a:solidFill>
                <a:latin typeface="Times New Roman"/>
                <a:cs typeface="Times New Roman"/>
              </a:rPr>
              <a:t>Ying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Li,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Biao</a:t>
            </a:r>
            <a:r>
              <a:rPr sz="2200" spc="1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Zhang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This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paper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addresses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challenges faced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by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global civil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aviation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industry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due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to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2020 coronavirus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outbreak and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proposes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RF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RFE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Logistic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feature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selection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predict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aircraft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passenger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satisfaction.</a:t>
            </a:r>
            <a:r>
              <a:rPr sz="2200" spc="-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study 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compares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classification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models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concludes that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random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forest,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after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RF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RFE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feature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selection,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demonstrates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best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performance.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final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identifies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17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influential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variables,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offering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insights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airlines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to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enhance services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navigate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challenging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situations.</a:t>
            </a:r>
            <a:r>
              <a:rPr sz="2200" spc="-5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findings underscore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importance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proactive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measures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improving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passenger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 aviation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sector.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6550" marR="5080">
              <a:lnSpc>
                <a:spcPts val="2590"/>
              </a:lnSpc>
              <a:spcBef>
                <a:spcPts val="425"/>
              </a:spcBef>
            </a:pPr>
            <a:r>
              <a:rPr spc="45" dirty="0"/>
              <a:t>5.</a:t>
            </a:r>
            <a:r>
              <a:rPr spc="200" dirty="0"/>
              <a:t> </a:t>
            </a:r>
            <a:r>
              <a:rPr spc="80" dirty="0"/>
              <a:t>Predicting</a:t>
            </a:r>
            <a:r>
              <a:rPr spc="254" dirty="0"/>
              <a:t> </a:t>
            </a:r>
            <a:r>
              <a:rPr spc="70" dirty="0"/>
              <a:t>Airline</a:t>
            </a:r>
            <a:r>
              <a:rPr spc="265" dirty="0"/>
              <a:t> </a:t>
            </a:r>
            <a:r>
              <a:rPr spc="80" dirty="0"/>
              <a:t>Passenger</a:t>
            </a:r>
            <a:r>
              <a:rPr spc="210" dirty="0"/>
              <a:t> </a:t>
            </a:r>
            <a:r>
              <a:rPr spc="80" dirty="0"/>
              <a:t>Satisfaction</a:t>
            </a:r>
            <a:r>
              <a:rPr spc="235" dirty="0"/>
              <a:t> </a:t>
            </a:r>
            <a:r>
              <a:rPr spc="65" dirty="0"/>
              <a:t>with </a:t>
            </a:r>
            <a:r>
              <a:rPr spc="-805" dirty="0"/>
              <a:t> </a:t>
            </a:r>
            <a:r>
              <a:rPr spc="85" dirty="0"/>
              <a:t>Classification</a:t>
            </a:r>
            <a:r>
              <a:rPr spc="240" dirty="0"/>
              <a:t> </a:t>
            </a:r>
            <a:r>
              <a:rPr spc="8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216" y="1837181"/>
            <a:ext cx="8905875" cy="353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B.</a:t>
            </a:r>
            <a:r>
              <a:rPr sz="2200" spc="1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Herawan</a:t>
            </a:r>
            <a:r>
              <a:rPr sz="2200" spc="2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Hayadi,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Jin-Mook</a:t>
            </a:r>
            <a:r>
              <a:rPr sz="2200" spc="-1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CD067"/>
                </a:solidFill>
                <a:latin typeface="Times New Roman"/>
                <a:cs typeface="Times New Roman"/>
              </a:rPr>
              <a:t>Kim,</a:t>
            </a:r>
            <a:r>
              <a:rPr sz="2200" spc="2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Khodijah</a:t>
            </a:r>
            <a:r>
              <a:rPr sz="2200" spc="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Hulliyah,</a:t>
            </a:r>
            <a:r>
              <a:rPr sz="2200" spc="-1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Husni</a:t>
            </a:r>
            <a:r>
              <a:rPr sz="2200" spc="-4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CD067"/>
                </a:solidFill>
                <a:latin typeface="Times New Roman"/>
                <a:cs typeface="Times New Roman"/>
              </a:rPr>
              <a:t>Teja</a:t>
            </a:r>
            <a:r>
              <a:rPr sz="2200" spc="1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Sukmana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global aviation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industry,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severely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impacted</a:t>
            </a:r>
            <a:r>
              <a:rPr sz="2200" spc="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by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Covid-19,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faces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financial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losses and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bankruptcies.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Despite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challenges,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post-pandemic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surge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air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travel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demand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anticipated.</a:t>
            </a:r>
            <a:r>
              <a:rPr sz="2200" spc="-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This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research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focuses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on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analyzing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key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success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factors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 competition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within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the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industry.</a:t>
            </a:r>
            <a:r>
              <a:rPr sz="2200" spc="-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Utilizing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classification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models,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Random Forest Algorithm achieves 99%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accuracy,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identifying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Inflight 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Wi-Fi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 Service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crucial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factor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customer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satisfaction.</a:t>
            </a:r>
            <a:r>
              <a:rPr sz="2200" spc="-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study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emphasizes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industry's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resilience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pivotal role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certain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services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 ensuring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passenger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contentment.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589" rIns="0" bIns="0" rtlCol="0">
            <a:spAutoFit/>
          </a:bodyPr>
          <a:lstStyle/>
          <a:p>
            <a:pPr marL="327025" marR="5080">
              <a:lnSpc>
                <a:spcPts val="2590"/>
              </a:lnSpc>
              <a:spcBef>
                <a:spcPts val="425"/>
              </a:spcBef>
            </a:pPr>
            <a:r>
              <a:rPr spc="45" dirty="0"/>
              <a:t>6.</a:t>
            </a:r>
            <a:r>
              <a:rPr spc="204" dirty="0"/>
              <a:t> </a:t>
            </a:r>
            <a:r>
              <a:rPr spc="85" dirty="0"/>
              <a:t>Marketing-Airplane</a:t>
            </a:r>
            <a:r>
              <a:rPr spc="260" dirty="0"/>
              <a:t> </a:t>
            </a:r>
            <a:r>
              <a:rPr spc="80" dirty="0"/>
              <a:t>Passenger</a:t>
            </a:r>
            <a:r>
              <a:rPr spc="229" dirty="0"/>
              <a:t> </a:t>
            </a:r>
            <a:r>
              <a:rPr spc="80" dirty="0"/>
              <a:t>Satisfaction </a:t>
            </a:r>
            <a:r>
              <a:rPr spc="85" dirty="0"/>
              <a:t> </a:t>
            </a:r>
            <a:r>
              <a:rPr spc="80" dirty="0"/>
              <a:t>Prediction</a:t>
            </a:r>
            <a:r>
              <a:rPr spc="229" dirty="0"/>
              <a:t> </a:t>
            </a:r>
            <a:r>
              <a:rPr spc="70" dirty="0"/>
              <a:t>Using</a:t>
            </a:r>
            <a:r>
              <a:rPr spc="220" dirty="0"/>
              <a:t> </a:t>
            </a:r>
            <a:r>
              <a:rPr spc="75" dirty="0"/>
              <a:t>Machine</a:t>
            </a:r>
            <a:r>
              <a:rPr spc="235" dirty="0"/>
              <a:t> </a:t>
            </a:r>
            <a:r>
              <a:rPr spc="75" dirty="0"/>
              <a:t>Learning</a:t>
            </a:r>
            <a:r>
              <a:rPr spc="229" dirty="0"/>
              <a:t> </a:t>
            </a:r>
            <a:r>
              <a:rPr spc="8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1216" y="1895297"/>
            <a:ext cx="8884285" cy="3534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Bekee Sorbarisere</a:t>
            </a:r>
            <a:r>
              <a:rPr sz="2200" spc="-6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CD067"/>
                </a:solidFill>
                <a:latin typeface="Times New Roman"/>
                <a:cs typeface="Times New Roman"/>
              </a:rPr>
              <a:t>Yirakpoa,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 Mercy</a:t>
            </a:r>
            <a:r>
              <a:rPr sz="2200" spc="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Nwanyanwu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Customer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questionnaires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provide valuable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insights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companies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aiming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at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loyalty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retention.</a:t>
            </a:r>
            <a:r>
              <a:rPr sz="2200" spc="-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This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EBEBEB"/>
                </a:solidFill>
                <a:latin typeface="Times New Roman"/>
                <a:cs typeface="Times New Roman"/>
              </a:rPr>
              <a:t>study,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utilizing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real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dataset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from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'Falcon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airlines,'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compares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regression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models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such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Logistic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Regression,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Decision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Tree,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Bagging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classifier,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Random Forest.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experimental</a:t>
            </a:r>
            <a:r>
              <a:rPr sz="2200" spc="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results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highlight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 effectiveness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ensemble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models,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with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Random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Forest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outperforming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others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terms</a:t>
            </a:r>
            <a:r>
              <a:rPr sz="2200" spc="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Recall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Precision.</a:t>
            </a:r>
            <a:r>
              <a:rPr sz="2200" spc="-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findings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underscore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significance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ensemble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approaches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predicting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customer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diverse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scenarios.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738" y="824229"/>
            <a:ext cx="3803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65" dirty="0">
                <a:solidFill>
                  <a:srgbClr val="FFFFFF"/>
                </a:solidFill>
                <a:latin typeface="Corbel"/>
                <a:cs typeface="Corbel"/>
              </a:rPr>
              <a:t>METHODOLOGY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6858" y="1849577"/>
            <a:ext cx="9228455" cy="406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indent="-224154">
              <a:lnSpc>
                <a:spcPts val="1939"/>
              </a:lnSpc>
              <a:spcBef>
                <a:spcPts val="95"/>
              </a:spcBef>
              <a:buClr>
                <a:srgbClr val="55C5FF"/>
              </a:buClr>
              <a:buAutoNum type="arabicPeriod"/>
              <a:tabLst>
                <a:tab pos="236854" algn="l"/>
              </a:tabLst>
            </a:pPr>
            <a:r>
              <a:rPr sz="1900" b="1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b="1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Collection:</a:t>
            </a:r>
            <a:r>
              <a:rPr sz="1900" b="1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Gather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dataset containing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passenger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reviews,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flight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details,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endParaRPr sz="1900">
              <a:latin typeface="Calibri"/>
              <a:cs typeface="Calibri"/>
            </a:endParaRPr>
          </a:p>
          <a:p>
            <a:pPr marL="236220">
              <a:lnSpc>
                <a:spcPts val="1939"/>
              </a:lnSpc>
            </a:pP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demographics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from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various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sources.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36220" marR="452120" indent="-224154">
              <a:lnSpc>
                <a:spcPct val="70000"/>
              </a:lnSpc>
              <a:buClr>
                <a:srgbClr val="55C5FF"/>
              </a:buClr>
              <a:buAutoNum type="arabicPeriod" startAt="2"/>
              <a:tabLst>
                <a:tab pos="236854" algn="l"/>
              </a:tabLst>
            </a:pPr>
            <a:r>
              <a:rPr sz="1900" b="1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b="1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Preprocessing:</a:t>
            </a:r>
            <a:r>
              <a:rPr sz="1900" b="1" spc="5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Clean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by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removing</a:t>
            </a:r>
            <a:r>
              <a:rPr sz="1900" spc="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duplicates,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irrelevant</a:t>
            </a:r>
            <a:r>
              <a:rPr sz="1900" spc="3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information,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 </a:t>
            </a:r>
            <a:r>
              <a:rPr sz="1900" spc="-4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handling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missing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values.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Preprocess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text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by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removing</a:t>
            </a:r>
            <a:r>
              <a:rPr sz="1900" spc="7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stopwords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performing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tokenization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lemmatization.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C5FF"/>
              </a:buClr>
              <a:buFont typeface="Calibri"/>
              <a:buAutoNum type="arabicPeriod" startAt="2"/>
            </a:pPr>
            <a:endParaRPr sz="1450">
              <a:latin typeface="Calibri"/>
              <a:cs typeface="Calibri"/>
            </a:endParaRPr>
          </a:p>
          <a:p>
            <a:pPr marL="236220" marR="5080" indent="-224154">
              <a:lnSpc>
                <a:spcPct val="70000"/>
              </a:lnSpc>
              <a:buClr>
                <a:srgbClr val="55C5FF"/>
              </a:buClr>
              <a:buAutoNum type="arabicPeriod" startAt="2"/>
              <a:tabLst>
                <a:tab pos="236854" algn="l"/>
              </a:tabLst>
            </a:pPr>
            <a:r>
              <a:rPr sz="1900" b="1" spc="-15" dirty="0">
                <a:solidFill>
                  <a:srgbClr val="EBEBEB"/>
                </a:solidFill>
                <a:latin typeface="Calibri"/>
                <a:cs typeface="Calibri"/>
              </a:rPr>
              <a:t>Feature</a:t>
            </a:r>
            <a:r>
              <a:rPr sz="1900" b="1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Extraction:</a:t>
            </a:r>
            <a:r>
              <a:rPr sz="1900" b="1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Extract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relevant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features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from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the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dataset,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including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flight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details,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passenger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demographics,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sentiment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features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from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reviews,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using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techniques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like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TF-IDF </a:t>
            </a:r>
            <a:r>
              <a:rPr sz="1900" spc="-4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or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word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embeddings.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C5FF"/>
              </a:buClr>
              <a:buFont typeface="Calibri"/>
              <a:buAutoNum type="arabicPeriod" startAt="2"/>
            </a:pPr>
            <a:endParaRPr sz="1450">
              <a:latin typeface="Calibri"/>
              <a:cs typeface="Calibri"/>
            </a:endParaRPr>
          </a:p>
          <a:p>
            <a:pPr marL="236220" marR="227329" indent="-224154" algn="just">
              <a:lnSpc>
                <a:spcPct val="70000"/>
              </a:lnSpc>
              <a:buClr>
                <a:srgbClr val="55C5FF"/>
              </a:buClr>
              <a:buAutoNum type="arabicPeriod" startAt="2"/>
              <a:tabLst>
                <a:tab pos="236854" algn="l"/>
              </a:tabLst>
            </a:pP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Model Selection: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Choose suitable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machine learning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models 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(e.g.,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Random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Forest,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Logistic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Regression, Gradient Boosting)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for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predicting passenger satisfaction levels. Consider using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ensemble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methods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for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 improved</a:t>
            </a:r>
            <a:r>
              <a:rPr sz="1900" spc="5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performance.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5C5FF"/>
              </a:buClr>
              <a:buFont typeface="Calibri"/>
              <a:buAutoNum type="arabicPeriod" startAt="2"/>
            </a:pPr>
            <a:endParaRPr sz="1450">
              <a:latin typeface="Calibri"/>
              <a:cs typeface="Calibri"/>
            </a:endParaRPr>
          </a:p>
          <a:p>
            <a:pPr marL="236220" marR="53340" indent="-224154">
              <a:lnSpc>
                <a:spcPct val="70000"/>
              </a:lnSpc>
              <a:buClr>
                <a:srgbClr val="55C5FF"/>
              </a:buClr>
              <a:buAutoNum type="arabicPeriod" startAt="2"/>
              <a:tabLst>
                <a:tab pos="236854" algn="l"/>
              </a:tabLst>
            </a:pP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Model</a:t>
            </a:r>
            <a:r>
              <a:rPr sz="1900" b="1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20" dirty="0">
                <a:solidFill>
                  <a:srgbClr val="EBEBEB"/>
                </a:solidFill>
                <a:latin typeface="Calibri"/>
                <a:cs typeface="Calibri"/>
              </a:rPr>
              <a:t>Training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 and</a:t>
            </a:r>
            <a:r>
              <a:rPr sz="1900" b="1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Evaluation:</a:t>
            </a:r>
            <a:r>
              <a:rPr sz="1900" b="1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Split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dataset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into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training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testing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sets.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35" dirty="0">
                <a:solidFill>
                  <a:srgbClr val="EBEBEB"/>
                </a:solidFill>
                <a:latin typeface="Calibri"/>
                <a:cs typeface="Calibri"/>
              </a:rPr>
              <a:t>Train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selected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models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on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training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set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evaluate</a:t>
            </a:r>
            <a:r>
              <a:rPr sz="1900" spc="3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their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performance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using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metrics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like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EBEBEB"/>
                </a:solidFill>
                <a:latin typeface="Calibri"/>
                <a:cs typeface="Calibri"/>
              </a:rPr>
              <a:t>accuracy,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 precision,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recall,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F1-score.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Perform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hyperparameter</a:t>
            </a:r>
            <a:r>
              <a:rPr sz="1900" spc="3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tuning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to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optimize</a:t>
            </a:r>
            <a:r>
              <a:rPr sz="1900" spc="4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model </a:t>
            </a:r>
            <a:r>
              <a:rPr sz="1900" spc="-4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performance.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0749" y="1113790"/>
            <a:ext cx="9415145" cy="48787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330835" algn="just">
              <a:lnSpc>
                <a:spcPts val="2050"/>
              </a:lnSpc>
              <a:spcBef>
                <a:spcPts val="355"/>
              </a:spcBef>
              <a:buClr>
                <a:srgbClr val="5FCCEA"/>
              </a:buClr>
              <a:buFont typeface="Calibri"/>
              <a:buAutoNum type="arabicPeriod" startAt="6"/>
              <a:tabLst>
                <a:tab pos="254000" algn="l"/>
              </a:tabLst>
            </a:pPr>
            <a:r>
              <a:rPr sz="1900" b="1" spc="-15" dirty="0">
                <a:solidFill>
                  <a:srgbClr val="EBEBEB"/>
                </a:solidFill>
                <a:latin typeface="Calibri"/>
                <a:cs typeface="Calibri"/>
              </a:rPr>
              <a:t>Feature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Importance Analysis: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Analyze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feature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importance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from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trained models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to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understand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factors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impacting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passenger satisfaction using techniques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like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SHAP values or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permutation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importance.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6"/>
            </a:pPr>
            <a:endParaRPr sz="1450">
              <a:latin typeface="Calibri"/>
              <a:cs typeface="Calibri"/>
            </a:endParaRPr>
          </a:p>
          <a:p>
            <a:pPr marL="12700" marR="315595">
              <a:lnSpc>
                <a:spcPts val="2050"/>
              </a:lnSpc>
              <a:buClr>
                <a:srgbClr val="5FCCEA"/>
              </a:buClr>
              <a:buAutoNum type="arabicPeriod" startAt="6"/>
              <a:tabLst>
                <a:tab pos="254000" algn="l"/>
              </a:tabLst>
            </a:pP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Model</a:t>
            </a:r>
            <a:r>
              <a:rPr sz="1900" b="1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Deployment:</a:t>
            </a:r>
            <a:r>
              <a:rPr sz="1900" b="1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Deploy</a:t>
            </a:r>
            <a:r>
              <a:rPr sz="1900" spc="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trained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model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to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production</a:t>
            </a:r>
            <a:r>
              <a:rPr sz="1900" spc="4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environment</a:t>
            </a:r>
            <a:r>
              <a:rPr sz="1900" spc="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for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real-time 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prediction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of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 passenger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satisfaction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levels.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Use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cloud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services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or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containerization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EBEBEB"/>
                </a:solidFill>
                <a:latin typeface="Calibri"/>
                <a:cs typeface="Calibri"/>
              </a:rPr>
              <a:t>for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efficient </a:t>
            </a:r>
            <a:r>
              <a:rPr sz="1900" spc="-409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deployment.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6"/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ts val="2050"/>
              </a:lnSpc>
              <a:buClr>
                <a:srgbClr val="5FCCEA"/>
              </a:buClr>
              <a:buAutoNum type="arabicPeriod" startAt="6"/>
              <a:tabLst>
                <a:tab pos="254000" algn="l"/>
              </a:tabLst>
            </a:pP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Continuous</a:t>
            </a:r>
            <a:r>
              <a:rPr sz="1900" b="1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Monitoring</a:t>
            </a:r>
            <a:r>
              <a:rPr sz="1900" b="1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b="1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Improvement:</a:t>
            </a:r>
            <a:r>
              <a:rPr sz="1900" b="1" spc="5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Monitor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deployed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model's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performance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regularly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gather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feedback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for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improvement.</a:t>
            </a:r>
            <a:r>
              <a:rPr sz="1900" spc="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Update</a:t>
            </a:r>
            <a:r>
              <a:rPr sz="1900" spc="3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model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using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new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retrain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it </a:t>
            </a:r>
            <a:r>
              <a:rPr sz="1900" spc="-4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periodically.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 startAt="6"/>
            </a:pPr>
            <a:endParaRPr sz="1450">
              <a:latin typeface="Calibri"/>
              <a:cs typeface="Calibri"/>
            </a:endParaRPr>
          </a:p>
          <a:p>
            <a:pPr marL="12700" marR="195580" algn="just">
              <a:lnSpc>
                <a:spcPts val="2050"/>
              </a:lnSpc>
              <a:buClr>
                <a:srgbClr val="5FCCEA"/>
              </a:buClr>
              <a:buFont typeface="Calibri"/>
              <a:buAutoNum type="arabicPeriod" startAt="6"/>
              <a:tabLst>
                <a:tab pos="248920" algn="l"/>
              </a:tabLst>
            </a:pP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Documentation </a:t>
            </a:r>
            <a:r>
              <a:rPr sz="1900" b="1" spc="-5" dirty="0">
                <a:solidFill>
                  <a:srgbClr val="EBEBEB"/>
                </a:solidFill>
                <a:latin typeface="Calibri"/>
                <a:cs typeface="Calibri"/>
              </a:rPr>
              <a:t>and Reporting: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Document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the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entire process,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including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data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preprocessing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steps,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model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selection criteria, and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evaluation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metrics.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Prepare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report summarizing findings,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insights,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recommendations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based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on the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model's predictions.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AutoNum type="arabicPeriod" startAt="6"/>
            </a:pPr>
            <a:endParaRPr sz="1450">
              <a:latin typeface="Calibri"/>
              <a:cs typeface="Calibri"/>
            </a:endParaRPr>
          </a:p>
          <a:p>
            <a:pPr marL="12700" marR="384810">
              <a:lnSpc>
                <a:spcPts val="2050"/>
              </a:lnSpc>
              <a:buClr>
                <a:srgbClr val="5FCCEA"/>
              </a:buClr>
              <a:buAutoNum type="arabicPeriod" startAt="6"/>
              <a:tabLst>
                <a:tab pos="377190" algn="l"/>
              </a:tabLst>
            </a:pP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Ethical</a:t>
            </a:r>
            <a:r>
              <a:rPr sz="1900" b="1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b="1" spc="-10" dirty="0">
                <a:solidFill>
                  <a:srgbClr val="EBEBEB"/>
                </a:solidFill>
                <a:latin typeface="Calibri"/>
                <a:cs typeface="Calibri"/>
              </a:rPr>
              <a:t>Considerations:</a:t>
            </a:r>
            <a:r>
              <a:rPr sz="1900" b="1" spc="4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Ensure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compliance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with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ethical</a:t>
            </a:r>
            <a:r>
              <a:rPr sz="1900" spc="2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guidelines</a:t>
            </a:r>
            <a:r>
              <a:rPr sz="1900" spc="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regarding</a:t>
            </a:r>
            <a:r>
              <a:rPr sz="1900" spc="4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spc="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privacy </a:t>
            </a:r>
            <a:r>
              <a:rPr sz="1900" spc="-41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use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of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passenger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feedback.</a:t>
            </a:r>
            <a:r>
              <a:rPr sz="1900" spc="1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Protect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sensitive</a:t>
            </a:r>
            <a:r>
              <a:rPr sz="1900" spc="2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information</a:t>
            </a:r>
            <a:r>
              <a:rPr sz="1900" spc="3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and</a:t>
            </a:r>
            <a:r>
              <a:rPr sz="1900" spc="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anonymize</a:t>
            </a:r>
            <a:r>
              <a:rPr sz="1900" spc="4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data</a:t>
            </a:r>
            <a:r>
              <a:rPr sz="1900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EBEBEB"/>
                </a:solidFill>
                <a:latin typeface="Calibri"/>
                <a:cs typeface="Calibri"/>
              </a:rPr>
              <a:t>where </a:t>
            </a:r>
            <a:r>
              <a:rPr sz="1900" spc="-5" dirty="0">
                <a:solidFill>
                  <a:srgbClr val="EBEBEB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EBEBEB"/>
                </a:solidFill>
                <a:latin typeface="Calibri"/>
                <a:cs typeface="Calibri"/>
              </a:rPr>
              <a:t>necessary.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5073" y="2908553"/>
            <a:ext cx="6185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480" dirty="0">
                <a:solidFill>
                  <a:srgbClr val="FFFFFF"/>
                </a:solidFill>
                <a:latin typeface="Cambria"/>
                <a:cs typeface="Cambria"/>
              </a:rPr>
              <a:t>IMPLEMENTATION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671" y="900810"/>
            <a:ext cx="80016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IMPORT</a:t>
            </a:r>
            <a:r>
              <a:rPr sz="3600" b="0" spc="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6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600" b="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0" dirty="0">
                <a:solidFill>
                  <a:srgbClr val="FFFFFF"/>
                </a:solidFill>
                <a:latin typeface="Corbel"/>
                <a:cs typeface="Corbel"/>
              </a:rPr>
              <a:t>INSTALL</a:t>
            </a:r>
            <a:r>
              <a:rPr sz="3600" b="0" spc="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DEPENDENCIES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1988820"/>
            <a:ext cx="10222992" cy="41117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705103"/>
            <a:ext cx="656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50" dirty="0">
                <a:solidFill>
                  <a:srgbClr val="FFFFFF"/>
                </a:solidFill>
                <a:latin typeface="Corbel"/>
                <a:cs typeface="Corbel"/>
              </a:rPr>
              <a:t>LOADING</a:t>
            </a:r>
            <a:r>
              <a:rPr sz="3600" b="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6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600" b="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CHECKING</a:t>
            </a:r>
            <a:r>
              <a:rPr sz="3600" b="0" spc="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-2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1988820"/>
            <a:ext cx="5341620" cy="41833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4476" y="2924555"/>
            <a:ext cx="5341620" cy="25374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632536"/>
            <a:ext cx="50742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60" dirty="0">
                <a:solidFill>
                  <a:srgbClr val="FFFFFF"/>
                </a:solidFill>
                <a:latin typeface="Corbel"/>
                <a:cs typeface="Corbel"/>
              </a:rPr>
              <a:t>VARIABLE</a:t>
            </a:r>
            <a:r>
              <a:rPr sz="3600" b="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DESCRIPTION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1484375"/>
            <a:ext cx="5305044" cy="48966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1908" y="2589276"/>
            <a:ext cx="5783580" cy="18714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560959"/>
            <a:ext cx="643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SIMPLE</a:t>
            </a:r>
            <a:r>
              <a:rPr sz="3600" b="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0" dirty="0">
                <a:solidFill>
                  <a:srgbClr val="FFFFFF"/>
                </a:solidFill>
                <a:latin typeface="Corbel"/>
                <a:cs typeface="Corbel"/>
              </a:rPr>
              <a:t>VISUALIZATION</a:t>
            </a:r>
            <a:r>
              <a:rPr sz="3600" b="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25" dirty="0">
                <a:solidFill>
                  <a:srgbClr val="FFFFFF"/>
                </a:solidFill>
                <a:latin typeface="Corbel"/>
                <a:cs typeface="Corbel"/>
              </a:rPr>
              <a:t>PLOTS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973579"/>
            <a:ext cx="9134856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785" y="2767076"/>
            <a:ext cx="9133840" cy="1903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b="0" spc="-160" dirty="0">
                <a:solidFill>
                  <a:srgbClr val="FFFFFF"/>
                </a:solidFill>
                <a:latin typeface="Times New Roman"/>
                <a:cs typeface="Times New Roman"/>
              </a:rPr>
              <a:t>IDENTIFYING</a:t>
            </a:r>
            <a:r>
              <a:rPr sz="4400" b="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65" dirty="0">
                <a:solidFill>
                  <a:srgbClr val="FFFFFF"/>
                </a:solidFill>
                <a:latin typeface="Times New Roman"/>
                <a:cs typeface="Times New Roman"/>
              </a:rPr>
              <a:t>AIRLINE</a:t>
            </a:r>
            <a:r>
              <a:rPr sz="4400" b="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25" dirty="0">
                <a:solidFill>
                  <a:srgbClr val="FFFFFF"/>
                </a:solidFill>
                <a:latin typeface="Times New Roman"/>
                <a:cs typeface="Times New Roman"/>
              </a:rPr>
              <a:t>PASSENGER </a:t>
            </a:r>
            <a:r>
              <a:rPr sz="4400" b="0" spc="-10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50" dirty="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ts val="4685"/>
              </a:lnSpc>
            </a:pPr>
            <a:r>
              <a:rPr sz="4400" b="0" spc="-2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4400" b="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200" dirty="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sz="4400" b="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12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6800" y="1002284"/>
            <a:ext cx="1837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2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REVIEW</a:t>
            </a:r>
            <a:r>
              <a:rPr sz="280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 </a:t>
            </a:r>
            <a:r>
              <a:rPr lang="en-IN" sz="2800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3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817" y="886714"/>
            <a:ext cx="72713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0" algn="l"/>
                <a:tab pos="4654550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spc="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990344"/>
            <a:ext cx="9134856" cy="394411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6689" y="848690"/>
            <a:ext cx="7175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8870" algn="l"/>
                <a:tab pos="4559300" algn="l"/>
              </a:tabLst>
            </a:pPr>
            <a:r>
              <a:rPr sz="3600" b="0" spc="6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4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b="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45" dirty="0">
                <a:solidFill>
                  <a:srgbClr val="FFFFFF"/>
                </a:solidFill>
                <a:latin typeface="Corbel"/>
                <a:cs typeface="Corbel"/>
              </a:rPr>
              <a:t>TRAVEL	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	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1988820"/>
            <a:ext cx="9134856" cy="40233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0794" y="864565"/>
            <a:ext cx="5078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57020" algn="l"/>
                <a:tab pos="2459990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011679"/>
            <a:ext cx="9134856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972388"/>
            <a:ext cx="7751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30370" algn="l"/>
                <a:tab pos="5132705" algn="l"/>
              </a:tabLst>
            </a:pPr>
            <a:r>
              <a:rPr sz="3600" b="0" spc="6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RI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BU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N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075688"/>
            <a:ext cx="9134856" cy="37734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929" y="930402"/>
            <a:ext cx="7461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3350" algn="l"/>
                <a:tab pos="4844415" algn="l"/>
              </a:tabLst>
            </a:pP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GH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2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3600" b="0" spc="-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88464"/>
            <a:ext cx="9134856" cy="35478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817" y="1116838"/>
            <a:ext cx="8535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7770" algn="l"/>
                <a:tab pos="5918835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GH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WI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11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211323"/>
            <a:ext cx="9134856" cy="35021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8567" y="667003"/>
            <a:ext cx="97047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9012555" algn="l"/>
              </a:tabLst>
            </a:pP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-185" dirty="0">
                <a:solidFill>
                  <a:srgbClr val="FFFFFF"/>
                </a:solidFill>
                <a:latin typeface="Corbel"/>
                <a:cs typeface="Corbel"/>
              </a:rPr>
              <a:t>P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RT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RR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-95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NI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T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 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30551"/>
            <a:ext cx="9134856" cy="36636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202" y="972388"/>
            <a:ext cx="9356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8825" algn="l"/>
                <a:tab pos="6740525" algn="l"/>
              </a:tabLst>
            </a:pPr>
            <a:r>
              <a:rPr sz="3600" b="0" spc="70" dirty="0">
                <a:solidFill>
                  <a:srgbClr val="FFFFFF"/>
                </a:solidFill>
                <a:latin typeface="Corbel"/>
                <a:cs typeface="Corbel"/>
              </a:rPr>
              <a:t>EASE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40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ONLINE</a:t>
            </a:r>
            <a:r>
              <a:rPr sz="3600" b="0" spc="2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BOOKING	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	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35123"/>
            <a:ext cx="9134856" cy="365455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921258"/>
            <a:ext cx="714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8390" algn="l"/>
                <a:tab pos="4529455" algn="l"/>
              </a:tabLst>
            </a:pP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b="0" spc="-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2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-5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spc="-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TI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N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2276855"/>
            <a:ext cx="9457944" cy="353872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8998" y="993140"/>
            <a:ext cx="37515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  <a:latin typeface="Corbel"/>
                <a:cs typeface="Corbel"/>
              </a:rPr>
              <a:t>FOOD</a:t>
            </a:r>
            <a:r>
              <a:rPr sz="36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6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3600" spc="1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70" dirty="0">
                <a:solidFill>
                  <a:srgbClr val="FFFFFF"/>
                </a:solidFill>
                <a:latin typeface="Corbel"/>
                <a:cs typeface="Corbel"/>
              </a:rPr>
              <a:t>DRINK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0072" y="993140"/>
            <a:ext cx="352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82367"/>
            <a:ext cx="9134856" cy="35600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758" y="763269"/>
            <a:ext cx="2495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90" dirty="0">
                <a:solidFill>
                  <a:srgbClr val="FFFFFF"/>
                </a:solidFill>
                <a:latin typeface="Corbel"/>
                <a:cs typeface="Corbel"/>
              </a:rPr>
              <a:t>ABST</a:t>
            </a:r>
            <a:r>
              <a:rPr sz="4000" b="0" spc="8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4000" b="0" spc="5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4000" b="0" spc="8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4000" b="0" spc="-5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866" y="1783842"/>
            <a:ext cx="9729470" cy="37757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 marR="200025">
              <a:lnSpc>
                <a:spcPct val="70000"/>
              </a:lnSpc>
              <a:spcBef>
                <a:spcPts val="82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utilize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techniques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analyze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factors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affecting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airline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analyzing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containing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reviews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flight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details,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seeks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can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accurately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assess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levels.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gained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this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can help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airlines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sz="2000" spc="-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their services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experiences.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 marR="183515">
              <a:lnSpc>
                <a:spcPct val="70000"/>
              </a:lnSpc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Additionally,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datasets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containing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surveys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analyzed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through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analysis,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models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developed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forecast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passenger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levels.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Studies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investigate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comprehensively,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providing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insights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airlines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formulate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mining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techniques.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techniques,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sz="20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Logistic</a:t>
            </a:r>
            <a:r>
              <a:rPr sz="20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regression,</a:t>
            </a:r>
            <a:r>
              <a:rPr sz="20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Decision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tree,</a:t>
            </a:r>
            <a:r>
              <a:rPr sz="20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Random</a:t>
            </a:r>
            <a:r>
              <a:rPr sz="20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forest,</a:t>
            </a:r>
            <a:r>
              <a:rPr sz="20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KNN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experimented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solve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airline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issues,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demonstrating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versatility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supervised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domain.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20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algorithms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employed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airline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passenger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further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 enhancement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experiences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within the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aviation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2000" spc="-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769" y="1044955"/>
            <a:ext cx="777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49420" algn="l"/>
                <a:tab pos="5152390" algn="l"/>
              </a:tabLst>
            </a:pP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G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68651"/>
            <a:ext cx="9134856" cy="35874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49" y="1044955"/>
            <a:ext cx="7021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3295" algn="l"/>
                <a:tab pos="4404360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-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T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57983"/>
            <a:ext cx="9134856" cy="360883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858" y="1044955"/>
            <a:ext cx="9237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INFLIGHT</a:t>
            </a:r>
            <a:r>
              <a:rPr sz="3600" b="0" spc="229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65" dirty="0">
                <a:solidFill>
                  <a:srgbClr val="FFFFFF"/>
                </a:solidFill>
                <a:latin typeface="Corbel"/>
                <a:cs typeface="Corbel"/>
              </a:rPr>
              <a:t>ENTERTAINMENT</a:t>
            </a:r>
            <a:r>
              <a:rPr sz="3600" b="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600" b="0" spc="2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93035"/>
            <a:ext cx="9134856" cy="35387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1116838"/>
            <a:ext cx="7945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9125" algn="l"/>
                <a:tab pos="5328920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ON-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AR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b="0" spc="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290572"/>
            <a:ext cx="9134856" cy="334365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1116838"/>
            <a:ext cx="787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7370" algn="l"/>
                <a:tab pos="5259705" algn="l"/>
              </a:tabLst>
            </a:pP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G</a:t>
            </a:r>
            <a:r>
              <a:rPr sz="3600" b="0" spc="2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OO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M</a:t>
            </a:r>
            <a:r>
              <a:rPr sz="3600" b="0" spc="10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100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NC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276855"/>
            <a:ext cx="9134856" cy="337108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758" y="822147"/>
            <a:ext cx="7463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47160" algn="l"/>
                <a:tab pos="4847590" algn="l"/>
              </a:tabLst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CHECKIN</a:t>
            </a:r>
            <a:r>
              <a:rPr sz="3600" b="0" spc="1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SERVICE	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	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39695"/>
            <a:ext cx="9134856" cy="364540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785" y="1044955"/>
            <a:ext cx="7548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0345" algn="l"/>
                <a:tab pos="4931410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GH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600" b="0" spc="1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IC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E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41220"/>
            <a:ext cx="9134856" cy="364235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939" y="1044955"/>
            <a:ext cx="653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2295" algn="l"/>
              </a:tabLst>
            </a:pP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CLEANLINESS	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600" b="0" spc="1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223516"/>
            <a:ext cx="9134856" cy="347776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1116838"/>
            <a:ext cx="753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50" dirty="0">
                <a:solidFill>
                  <a:srgbClr val="FFFFFF"/>
                </a:solidFill>
                <a:latin typeface="Corbel"/>
                <a:cs typeface="Corbel"/>
              </a:rPr>
              <a:t>DEPARTURE</a:t>
            </a:r>
            <a:r>
              <a:rPr sz="3600" b="0" spc="1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30" dirty="0">
                <a:solidFill>
                  <a:srgbClr val="FFFFFF"/>
                </a:solidFill>
                <a:latin typeface="Corbel"/>
                <a:cs typeface="Corbel"/>
              </a:rPr>
              <a:t>DELAY</a:t>
            </a:r>
            <a:r>
              <a:rPr sz="3600" b="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600" b="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FREQUENCY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246376"/>
            <a:ext cx="9134856" cy="343204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939" y="993140"/>
            <a:ext cx="7016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0120" algn="l"/>
                <a:tab pos="4399915" algn="l"/>
              </a:tabLst>
            </a:pP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ARRI</a:t>
            </a:r>
            <a:r>
              <a:rPr sz="3600" b="0" spc="-10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D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3600" b="0" spc="-12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	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/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S	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F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Q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sz="3600" b="0" spc="90" dirty="0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sz="3600" b="0" spc="95" dirty="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2475" y="2116835"/>
            <a:ext cx="9134856" cy="36911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202" y="684352"/>
            <a:ext cx="4756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PROBLEM</a:t>
            </a:r>
            <a:r>
              <a:rPr sz="3600" b="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40" dirty="0">
                <a:solidFill>
                  <a:srgbClr val="FFFFFF"/>
                </a:solidFill>
                <a:latin typeface="Corbel"/>
                <a:cs typeface="Corbel"/>
              </a:rPr>
              <a:t>STATEMENT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216" y="1852625"/>
            <a:ext cx="8963660" cy="40684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36854" marR="5080" indent="-224790">
              <a:lnSpc>
                <a:spcPct val="80000"/>
              </a:lnSpc>
              <a:spcBef>
                <a:spcPts val="675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Airline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critical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aspect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aviation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industry.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However,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identifying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key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influence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satisfaction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challenging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due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the diverse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nature of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 preferences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 the large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volume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feedback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generated.</a:t>
            </a:r>
            <a:endParaRPr sz="2400">
              <a:latin typeface="Corbel"/>
              <a:cs typeface="Corbel"/>
            </a:endParaRPr>
          </a:p>
          <a:p>
            <a:pPr marL="236854" marR="43180" indent="-224790">
              <a:lnSpc>
                <a:spcPts val="2300"/>
              </a:lnSpc>
              <a:spcBef>
                <a:spcPts val="1790"/>
              </a:spcBef>
              <a:buClr>
                <a:srgbClr val="55C5FF"/>
              </a:buClr>
              <a:buFont typeface="Arial MT"/>
              <a:buChar char="•"/>
              <a:tabLst>
                <a:tab pos="276225" algn="l"/>
                <a:tab pos="276860" algn="l"/>
              </a:tabLst>
            </a:pPr>
            <a:r>
              <a:rPr dirty="0"/>
              <a:t>	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Traditional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methods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 analyzing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 feedback are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often time-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consuming</a:t>
            </a:r>
            <a:r>
              <a:rPr sz="24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lack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the ability</a:t>
            </a:r>
            <a:r>
              <a:rPr sz="2400" spc="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provide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real-time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insights,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highlighting</a:t>
            </a:r>
            <a:r>
              <a:rPr sz="2400" spc="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need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for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more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efficient and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data-driven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approach.</a:t>
            </a:r>
            <a:endParaRPr sz="2400">
              <a:latin typeface="Corbel"/>
              <a:cs typeface="Corbel"/>
            </a:endParaRPr>
          </a:p>
          <a:p>
            <a:pPr marL="236854" marR="346075" indent="-224790">
              <a:lnSpc>
                <a:spcPct val="80000"/>
              </a:lnSpc>
              <a:spcBef>
                <a:spcPts val="1825"/>
              </a:spcBef>
              <a:buClr>
                <a:srgbClr val="55C5FF"/>
              </a:buClr>
              <a:buFont typeface="Arial MT"/>
              <a:buChar char="•"/>
              <a:tabLst>
                <a:tab pos="283845" algn="l"/>
                <a:tab pos="284480" algn="l"/>
              </a:tabLst>
            </a:pPr>
            <a:r>
              <a:rPr dirty="0"/>
              <a:t>	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Additionally,</a:t>
            </a:r>
            <a:r>
              <a:rPr sz="2400" spc="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there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need to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develop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scalable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solution that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can </a:t>
            </a:r>
            <a:r>
              <a:rPr sz="2400" spc="-46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adapt to changing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 preferences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 industry trends,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ultimately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aiming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improve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overall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customer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loyalty.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749" y="488950"/>
            <a:ext cx="8641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0" dirty="0">
                <a:solidFill>
                  <a:srgbClr val="FFFFFF"/>
                </a:solidFill>
                <a:latin typeface="Corbel"/>
                <a:cs typeface="Corbel"/>
              </a:rPr>
              <a:t>GENDER</a:t>
            </a:r>
            <a:r>
              <a:rPr sz="3600" b="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600" b="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0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3600" b="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0" dirty="0">
                <a:solidFill>
                  <a:srgbClr val="FFFFFF"/>
                </a:solidFill>
                <a:latin typeface="Corbel"/>
                <a:cs typeface="Corbel"/>
              </a:rPr>
              <a:t>PROBABILITY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044" y="1557527"/>
            <a:ext cx="5334000" cy="51114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560959"/>
            <a:ext cx="8235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CLASS</a:t>
            </a:r>
            <a:r>
              <a:rPr sz="3600" b="0" spc="-4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5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600" b="0" spc="1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50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3600" b="0" spc="2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PROBABILITY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672" y="1371600"/>
            <a:ext cx="5329428" cy="510082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624966"/>
            <a:ext cx="93205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70" dirty="0">
                <a:solidFill>
                  <a:srgbClr val="FFFFFF"/>
                </a:solidFill>
                <a:latin typeface="Corbel"/>
                <a:cs typeface="Corbel"/>
              </a:rPr>
              <a:t>CUSTOMER</a:t>
            </a:r>
            <a:r>
              <a:rPr sz="3200" b="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6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200" b="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60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200" b="0" spc="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3200" b="0" spc="19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80" dirty="0">
                <a:solidFill>
                  <a:srgbClr val="FFFFFF"/>
                </a:solidFill>
                <a:latin typeface="Corbel"/>
                <a:cs typeface="Corbel"/>
              </a:rPr>
              <a:t>PROBABILITY</a:t>
            </a:r>
            <a:endParaRPr sz="32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9335" y="1371600"/>
            <a:ext cx="5591556" cy="500938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213" y="552957"/>
            <a:ext cx="9331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2154" algn="l"/>
              </a:tabLst>
            </a:pPr>
            <a:r>
              <a:rPr sz="3200" b="0" spc="65" dirty="0">
                <a:solidFill>
                  <a:srgbClr val="FFFFFF"/>
                </a:solidFill>
                <a:latin typeface="Corbel"/>
                <a:cs typeface="Corbel"/>
              </a:rPr>
              <a:t>TYPE</a:t>
            </a:r>
            <a:r>
              <a:rPr sz="3200" b="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4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200" b="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45" dirty="0">
                <a:solidFill>
                  <a:srgbClr val="FFFFFF"/>
                </a:solidFill>
                <a:latin typeface="Corbel"/>
                <a:cs typeface="Corbel"/>
              </a:rPr>
              <a:t>TRAVEL	</a:t>
            </a:r>
            <a:r>
              <a:rPr sz="3200" b="0" spc="60" dirty="0">
                <a:solidFill>
                  <a:srgbClr val="FFFFFF"/>
                </a:solidFill>
                <a:latin typeface="Corbel"/>
                <a:cs typeface="Corbel"/>
              </a:rPr>
              <a:t>V/S</a:t>
            </a:r>
            <a:r>
              <a:rPr sz="3200" b="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55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3200" b="0" spc="1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b="0" spc="80" dirty="0">
                <a:solidFill>
                  <a:srgbClr val="FFFFFF"/>
                </a:solidFill>
                <a:latin typeface="Corbel"/>
                <a:cs typeface="Corbel"/>
              </a:rPr>
              <a:t>PROBABILITY</a:t>
            </a:r>
            <a:endParaRPr sz="32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744" y="1456944"/>
            <a:ext cx="5184648" cy="503986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1116838"/>
            <a:ext cx="791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TRAIN</a:t>
            </a:r>
            <a:r>
              <a:rPr sz="3600" b="0" spc="1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dirty="0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r>
              <a:rPr sz="3600" b="0" spc="-5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0" dirty="0">
                <a:solidFill>
                  <a:srgbClr val="FFFFFF"/>
                </a:solidFill>
                <a:latin typeface="Corbel"/>
                <a:cs typeface="Corbel"/>
              </a:rPr>
              <a:t>TEST</a:t>
            </a:r>
            <a:r>
              <a:rPr sz="3600" b="0" spc="1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SPLIT</a:t>
            </a:r>
            <a:r>
              <a:rPr sz="3600" b="0" spc="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70" dirty="0">
                <a:solidFill>
                  <a:srgbClr val="FFFFFF"/>
                </a:solidFill>
                <a:latin typeface="Corbel"/>
                <a:cs typeface="Corbel"/>
              </a:rPr>
              <a:t>NORMALIZATION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307" y="2348483"/>
            <a:ext cx="8136635" cy="335889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531" y="623061"/>
            <a:ext cx="839660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75" dirty="0">
                <a:solidFill>
                  <a:srgbClr val="FFFFFF"/>
                </a:solidFill>
                <a:latin typeface="Corbel"/>
                <a:cs typeface="Corbel"/>
              </a:rPr>
              <a:t>PREDICTING</a:t>
            </a:r>
            <a:r>
              <a:rPr sz="3600" spc="65" dirty="0">
                <a:solidFill>
                  <a:srgbClr val="FFFFFF"/>
                </a:solidFill>
                <a:latin typeface="Corbel"/>
                <a:cs typeface="Corbel"/>
              </a:rPr>
              <a:t> ACCURACIES</a:t>
            </a:r>
            <a:r>
              <a:rPr sz="3600" spc="8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45" dirty="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sz="3600" spc="204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Corbel"/>
                <a:cs typeface="Corbel"/>
              </a:rPr>
              <a:t>MACHINE </a:t>
            </a:r>
            <a:r>
              <a:rPr sz="3600" spc="-7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75" dirty="0">
                <a:solidFill>
                  <a:srgbClr val="FFFFFF"/>
                </a:solidFill>
                <a:latin typeface="Corbel"/>
                <a:cs typeface="Corbel"/>
              </a:rPr>
              <a:t>LEARNING</a:t>
            </a:r>
            <a:r>
              <a:rPr sz="3600" spc="9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spc="65" dirty="0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2EAB60-8D92-E27D-BB0C-5BFD30B47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132910"/>
            <a:ext cx="7543800" cy="410202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F5A473-AE6B-F39A-220F-59CB5E6A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5" y="1066800"/>
            <a:ext cx="5879601" cy="518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6D99677-A75C-73C2-2C8F-2453325F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12" y="1066801"/>
            <a:ext cx="597797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568528-5837-479A-8850-78CF7621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84781"/>
            <a:ext cx="5817016" cy="495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616B7D8-8B9C-31CA-A023-1CDE6A36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9" y="784781"/>
            <a:ext cx="6051671" cy="477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82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801DC26-7DC5-C596-36C0-0BF29038C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/>
          <a:stretch/>
        </p:blipFill>
        <p:spPr>
          <a:xfrm>
            <a:off x="152400" y="271578"/>
            <a:ext cx="6138819" cy="6281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06D906C-F365-C59A-C89B-79955186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72" y="1240345"/>
            <a:ext cx="5754243" cy="437730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C56E959-F585-7319-AD03-3EA56D86CC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730"/>
          <a:stretch/>
        </p:blipFill>
        <p:spPr>
          <a:xfrm>
            <a:off x="132942" y="838200"/>
            <a:ext cx="5277257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1FEDCE-0DB2-63D5-55D6-77C61CF3E3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4" r="14335"/>
          <a:stretch/>
        </p:blipFill>
        <p:spPr>
          <a:xfrm>
            <a:off x="5603100" y="838200"/>
            <a:ext cx="64928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1216" y="1116838"/>
            <a:ext cx="508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75" dirty="0">
                <a:solidFill>
                  <a:srgbClr val="FFFFFF"/>
                </a:solidFill>
                <a:latin typeface="Corbel"/>
                <a:cs typeface="Corbel"/>
              </a:rPr>
              <a:t>PROBLEM</a:t>
            </a:r>
            <a:r>
              <a:rPr sz="3600" b="0" spc="16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600" b="0" spc="85" dirty="0">
                <a:solidFill>
                  <a:srgbClr val="FFFFFF"/>
                </a:solidFill>
                <a:latin typeface="Corbel"/>
                <a:cs typeface="Corbel"/>
              </a:rPr>
              <a:t>DESCRIPTION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994" y="2037969"/>
            <a:ext cx="8936355" cy="30257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36220" marR="5080" indent="-224154">
              <a:lnSpc>
                <a:spcPct val="90000"/>
              </a:lnSpc>
              <a:spcBef>
                <a:spcPts val="385"/>
              </a:spcBef>
              <a:buClr>
                <a:srgbClr val="55C5FF"/>
              </a:buClr>
              <a:buFont typeface="Arial MT"/>
              <a:buChar char="•"/>
              <a:tabLst>
                <a:tab pos="236854" algn="l"/>
              </a:tabLst>
            </a:pP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project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will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focus</a:t>
            </a:r>
            <a:r>
              <a:rPr sz="24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analyzing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dataset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containing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information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such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as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flight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details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(e.g.,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airline,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flight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duration,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departure/arrival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times),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demographics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(e.g.,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age, </a:t>
            </a:r>
            <a:r>
              <a:rPr sz="2400" spc="-20" dirty="0">
                <a:solidFill>
                  <a:srgbClr val="FFFFFF"/>
                </a:solidFill>
                <a:latin typeface="Corbel"/>
                <a:cs typeface="Corbel"/>
              </a:rPr>
              <a:t>gender,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travel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frequency), </a:t>
            </a:r>
            <a:r>
              <a:rPr sz="2400" spc="-47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passenger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reviews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(e.g.,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ratings,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seat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comfort,</a:t>
            </a:r>
            <a:r>
              <a:rPr sz="2400" spc="-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check-in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service,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inflight</a:t>
            </a:r>
            <a:r>
              <a:rPr sz="24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service,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flight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delays,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cleanliness,</a:t>
            </a:r>
            <a:r>
              <a:rPr sz="2400" spc="7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satisfaction,etc).</a:t>
            </a:r>
            <a:r>
              <a:rPr sz="2400" spc="-1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challenge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extract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meaningful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insights</a:t>
            </a:r>
            <a:r>
              <a:rPr sz="2400" spc="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from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this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understand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factors</a:t>
            </a:r>
            <a:r>
              <a:rPr sz="2400" spc="-2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contribute to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passenger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satisfaction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and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develop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predictive</a:t>
            </a:r>
            <a:r>
              <a:rPr sz="2400" spc="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model </a:t>
            </a:r>
            <a:r>
              <a:rPr sz="2400" spc="-10" dirty="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accurately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predict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 passenger </a:t>
            </a:r>
            <a:r>
              <a:rPr sz="2400" spc="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satisfaction</a:t>
            </a: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levels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FFFFFF"/>
                </a:solidFill>
                <a:latin typeface="Corbel"/>
                <a:cs typeface="Corbel"/>
              </a:rPr>
              <a:t>based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these</a:t>
            </a:r>
            <a:r>
              <a:rPr sz="2400" spc="1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factors.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3277" y="274777"/>
            <a:ext cx="21920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85" dirty="0">
                <a:solidFill>
                  <a:srgbClr val="FFFFFF"/>
                </a:solidFill>
                <a:latin typeface="Corbel"/>
                <a:cs typeface="Corbel"/>
              </a:rPr>
              <a:t>RE</a:t>
            </a:r>
            <a:r>
              <a:rPr sz="4800" spc="90" dirty="0">
                <a:solidFill>
                  <a:srgbClr val="FFFFFF"/>
                </a:solidFill>
                <a:latin typeface="Corbel"/>
                <a:cs typeface="Corbel"/>
              </a:rPr>
              <a:t>SU</a:t>
            </a:r>
            <a:r>
              <a:rPr sz="4800" spc="-495" dirty="0">
                <a:solidFill>
                  <a:srgbClr val="FFFFFF"/>
                </a:solidFill>
                <a:latin typeface="Corbel"/>
                <a:cs typeface="Corbel"/>
              </a:rPr>
              <a:t>L</a:t>
            </a:r>
            <a:r>
              <a:rPr sz="480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216" y="1120679"/>
            <a:ext cx="8152384" cy="270202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510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Logistic</a:t>
            </a:r>
            <a:r>
              <a:rPr sz="3200" spc="-3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rbel"/>
                <a:cs typeface="Corbel"/>
              </a:rPr>
              <a:t>Regression</a:t>
            </a:r>
            <a:r>
              <a:rPr sz="3200" spc="-8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3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0.</a:t>
            </a:r>
            <a:r>
              <a:rPr lang="en-US" sz="3200" spc="-15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6866666</a:t>
            </a:r>
            <a:endParaRPr sz="3200" dirty="0">
              <a:latin typeface="Centaur" panose="02030504050205020304" pitchFamily="18" charset="0"/>
              <a:cs typeface="Corbel"/>
            </a:endParaRPr>
          </a:p>
          <a:p>
            <a:pPr marL="236854" indent="-224790">
              <a:lnSpc>
                <a:spcPct val="100000"/>
              </a:lnSpc>
              <a:spcBef>
                <a:spcPts val="1415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Decision</a:t>
            </a:r>
            <a:r>
              <a:rPr sz="3200" spc="-24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spc="-210" dirty="0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ree</a:t>
            </a:r>
            <a:r>
              <a:rPr sz="3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32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lang="en-IN" sz="3200" spc="-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lang="en-IN" sz="3200" spc="-5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0.89733333</a:t>
            </a:r>
            <a:endParaRPr sz="3200" dirty="0">
              <a:latin typeface="Centaur" panose="02030504050205020304" pitchFamily="18" charset="0"/>
              <a:cs typeface="Corbel"/>
            </a:endParaRPr>
          </a:p>
          <a:p>
            <a:pPr marL="236854" indent="-224790">
              <a:lnSpc>
                <a:spcPct val="100000"/>
              </a:lnSpc>
              <a:spcBef>
                <a:spcPts val="1420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Random</a:t>
            </a:r>
            <a:r>
              <a:rPr sz="3200" spc="-3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orbel"/>
                <a:cs typeface="Corbel"/>
              </a:rPr>
              <a:t>Forest</a:t>
            </a:r>
            <a:r>
              <a:rPr sz="32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3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0.9</a:t>
            </a:r>
            <a:r>
              <a:rPr lang="en-US" sz="3200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2733333</a:t>
            </a:r>
            <a:endParaRPr sz="3200" dirty="0">
              <a:latin typeface="Centaur" panose="02030504050205020304" pitchFamily="18" charset="0"/>
              <a:cs typeface="Corbel"/>
            </a:endParaRPr>
          </a:p>
          <a:p>
            <a:pPr marL="236854" indent="-224790">
              <a:lnSpc>
                <a:spcPct val="100000"/>
              </a:lnSpc>
              <a:spcBef>
                <a:spcPts val="1415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KNN</a:t>
            </a:r>
            <a:r>
              <a:rPr sz="3200" spc="-55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orbel"/>
                <a:cs typeface="Corbel"/>
              </a:rPr>
              <a:t>–</a:t>
            </a:r>
            <a:r>
              <a:rPr sz="3200" spc="-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3200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0.</a:t>
            </a:r>
            <a:r>
              <a:rPr lang="en-US" sz="3200" dirty="0">
                <a:solidFill>
                  <a:srgbClr val="FFFFFF"/>
                </a:solidFill>
                <a:latin typeface="Centaur" panose="02030504050205020304" pitchFamily="18" charset="0"/>
                <a:cs typeface="Corbel"/>
              </a:rPr>
              <a:t>618</a:t>
            </a:r>
            <a:endParaRPr sz="3200" dirty="0">
              <a:latin typeface="Centaur" panose="02030504050205020304" pitchFamily="18" charset="0"/>
              <a:cs typeface="Corbe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450" y="502996"/>
            <a:ext cx="3447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5" dirty="0">
                <a:solidFill>
                  <a:srgbClr val="FFFFFF"/>
                </a:solidFill>
                <a:latin typeface="Corbel"/>
                <a:cs typeface="Corbel"/>
              </a:rPr>
              <a:t>REFERENCES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1216" y="1630414"/>
            <a:ext cx="8936990" cy="291528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236854" indent="-224790">
              <a:lnSpc>
                <a:spcPct val="100000"/>
              </a:lnSpc>
              <a:spcBef>
                <a:spcPts val="1605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2400" u="heavy" spc="-5" dirty="0">
                <a:solidFill>
                  <a:srgbClr val="F8AF04"/>
                </a:solidFill>
                <a:uFill>
                  <a:solidFill>
                    <a:srgbClr val="F8AF04"/>
                  </a:solidFill>
                </a:uFill>
                <a:latin typeface="Corbel"/>
                <a:cs typeface="Corbel"/>
                <a:hlinkClick r:id="rId2"/>
              </a:rPr>
              <a:t>https://www.geeksforgeeks.org/k-nearest-neighbours/</a:t>
            </a:r>
            <a:endParaRPr sz="2400">
              <a:latin typeface="Corbel"/>
              <a:cs typeface="Corbel"/>
            </a:endParaRPr>
          </a:p>
          <a:p>
            <a:pPr marL="236854" marR="5080" indent="-224790">
              <a:lnSpc>
                <a:spcPct val="90000"/>
              </a:lnSpc>
              <a:spcBef>
                <a:spcPts val="1800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2400" u="heavy" spc="-5" dirty="0">
                <a:solidFill>
                  <a:srgbClr val="F8AF04"/>
                </a:solidFill>
                <a:uFill>
                  <a:solidFill>
                    <a:srgbClr val="F8AF04"/>
                  </a:solidFill>
                </a:uFill>
                <a:latin typeface="Corbel"/>
                <a:cs typeface="Corbel"/>
                <a:hlinkClick r:id="rId3"/>
              </a:rPr>
              <a:t>https://www.ibm.com/topics/random- </a:t>
            </a:r>
            <a:r>
              <a:rPr sz="2400" dirty="0">
                <a:solidFill>
                  <a:srgbClr val="F8AF04"/>
                </a:solidFill>
                <a:latin typeface="Corbel"/>
                <a:cs typeface="Corbel"/>
              </a:rPr>
              <a:t> </a:t>
            </a:r>
            <a:r>
              <a:rPr sz="2400" u="heavy" spc="-10" dirty="0">
                <a:solidFill>
                  <a:srgbClr val="F8AF04"/>
                </a:solidFill>
                <a:uFill>
                  <a:solidFill>
                    <a:srgbClr val="F8AF04"/>
                  </a:solidFill>
                </a:uFill>
                <a:latin typeface="Corbel"/>
                <a:cs typeface="Corbel"/>
                <a:hlinkClick r:id="rId3"/>
              </a:rPr>
              <a:t>forest#:~:text=Random%20forest%20is%20a%20commonly,both%2 </a:t>
            </a:r>
            <a:r>
              <a:rPr sz="2400" spc="-470" dirty="0">
                <a:solidFill>
                  <a:srgbClr val="F8AF04"/>
                </a:solidFill>
                <a:latin typeface="Corbel"/>
                <a:cs typeface="Corbel"/>
              </a:rPr>
              <a:t> </a:t>
            </a:r>
            <a:r>
              <a:rPr sz="2400" u="heavy" spc="-5" dirty="0">
                <a:solidFill>
                  <a:srgbClr val="F8AF04"/>
                </a:solidFill>
                <a:uFill>
                  <a:solidFill>
                    <a:srgbClr val="F8AF04"/>
                  </a:solidFill>
                </a:uFill>
                <a:latin typeface="Corbel"/>
                <a:cs typeface="Corbel"/>
                <a:hlinkClick r:id="rId3"/>
              </a:rPr>
              <a:t>0classification%20and%20regression%20problems</a:t>
            </a:r>
            <a:r>
              <a:rPr sz="2400" spc="-5" dirty="0">
                <a:solidFill>
                  <a:srgbClr val="FFFFFF"/>
                </a:solidFill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 marL="236854" indent="-224790">
              <a:lnSpc>
                <a:spcPct val="100000"/>
              </a:lnSpc>
              <a:spcBef>
                <a:spcPts val="1515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2400" u="heavy" spc="-10" dirty="0">
                <a:solidFill>
                  <a:srgbClr val="F8AF04"/>
                </a:solidFill>
                <a:uFill>
                  <a:solidFill>
                    <a:srgbClr val="F8AF04"/>
                  </a:solidFill>
                </a:uFill>
                <a:latin typeface="Corbel"/>
                <a:cs typeface="Corbel"/>
                <a:hlinkClick r:id="rId4"/>
              </a:rPr>
              <a:t>https://www.kaggle.com/datasets</a:t>
            </a:r>
            <a:endParaRPr sz="2400">
              <a:latin typeface="Corbel"/>
              <a:cs typeface="Corbel"/>
            </a:endParaRPr>
          </a:p>
          <a:p>
            <a:pPr marL="236854" indent="-224790">
              <a:lnSpc>
                <a:spcPct val="100000"/>
              </a:lnSpc>
              <a:spcBef>
                <a:spcPts val="1510"/>
              </a:spcBef>
              <a:buClr>
                <a:srgbClr val="55C5FF"/>
              </a:buClr>
              <a:buFont typeface="Arial MT"/>
              <a:buChar char="•"/>
              <a:tabLst>
                <a:tab pos="237490" algn="l"/>
              </a:tabLst>
            </a:pPr>
            <a:r>
              <a:rPr sz="2400" u="heavy" spc="-5" dirty="0">
                <a:solidFill>
                  <a:srgbClr val="F8AF04"/>
                </a:solidFill>
                <a:uFill>
                  <a:solidFill>
                    <a:srgbClr val="F8AF04"/>
                  </a:solidFill>
                </a:uFill>
                <a:latin typeface="Corbel"/>
                <a:cs typeface="Corbel"/>
                <a:hlinkClick r:id="rId5"/>
              </a:rPr>
              <a:t>https://www.ibm.com/topics/logistic-regression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4933" y="2980435"/>
            <a:ext cx="4861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40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4800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800" spc="190" dirty="0">
                <a:solidFill>
                  <a:srgbClr val="FFFFFF"/>
                </a:solidFill>
                <a:latin typeface="Times New Roman"/>
                <a:cs typeface="Times New Roman"/>
              </a:rPr>
              <a:t>YOU </a:t>
            </a:r>
            <a:r>
              <a:rPr sz="4800" spc="110" dirty="0">
                <a:solidFill>
                  <a:srgbClr val="FFFFFF"/>
                </a:solidFill>
                <a:latin typeface="Times New Roman"/>
                <a:cs typeface="Times New Roman"/>
              </a:rPr>
              <a:t>!!!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010" y="2832861"/>
            <a:ext cx="7286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6920" algn="l"/>
              </a:tabLst>
            </a:pPr>
            <a:r>
              <a:rPr sz="4800" spc="530" dirty="0">
                <a:solidFill>
                  <a:srgbClr val="FFFFFF"/>
                </a:solidFill>
                <a:latin typeface="Cambria"/>
                <a:cs typeface="Cambria"/>
              </a:rPr>
              <a:t>LITERATUR</a:t>
            </a:r>
            <a:r>
              <a:rPr sz="4800" spc="42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4800" spc="615" dirty="0">
                <a:solidFill>
                  <a:srgbClr val="FFFFFF"/>
                </a:solidFill>
                <a:latin typeface="Cambria"/>
                <a:cs typeface="Cambria"/>
              </a:rPr>
              <a:t>SURVEY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5"/>
              </a:spcBef>
            </a:pPr>
            <a:r>
              <a:rPr sz="2200" spc="40" dirty="0"/>
              <a:t>1.</a:t>
            </a:r>
            <a:r>
              <a:rPr sz="2200" spc="200" dirty="0"/>
              <a:t> </a:t>
            </a:r>
            <a:r>
              <a:rPr sz="2200" spc="55" dirty="0"/>
              <a:t>The</a:t>
            </a:r>
            <a:r>
              <a:rPr sz="2200" spc="204" dirty="0"/>
              <a:t> </a:t>
            </a:r>
            <a:r>
              <a:rPr sz="2200" spc="75" dirty="0"/>
              <a:t>adverse</a:t>
            </a:r>
            <a:r>
              <a:rPr sz="2200" spc="220" dirty="0"/>
              <a:t> </a:t>
            </a:r>
            <a:r>
              <a:rPr sz="2200" spc="75" dirty="0"/>
              <a:t>impact</a:t>
            </a:r>
            <a:r>
              <a:rPr sz="2200" spc="220" dirty="0"/>
              <a:t> </a:t>
            </a:r>
            <a:r>
              <a:rPr sz="2200" spc="45" dirty="0"/>
              <a:t>of</a:t>
            </a:r>
            <a:r>
              <a:rPr sz="2200" spc="185" dirty="0"/>
              <a:t> </a:t>
            </a:r>
            <a:r>
              <a:rPr sz="2200" spc="70" dirty="0"/>
              <a:t>flight</a:t>
            </a:r>
            <a:r>
              <a:rPr sz="2200" spc="215" dirty="0"/>
              <a:t> </a:t>
            </a:r>
            <a:r>
              <a:rPr sz="2200" spc="70" dirty="0"/>
              <a:t>delays</a:t>
            </a:r>
            <a:r>
              <a:rPr sz="2200" spc="220" dirty="0"/>
              <a:t> </a:t>
            </a:r>
            <a:r>
              <a:rPr sz="2200" spc="40" dirty="0"/>
              <a:t>on</a:t>
            </a:r>
            <a:r>
              <a:rPr sz="2200" spc="195" dirty="0"/>
              <a:t> </a:t>
            </a:r>
            <a:r>
              <a:rPr sz="2200" spc="75" dirty="0"/>
              <a:t>passenger </a:t>
            </a:r>
            <a:r>
              <a:rPr sz="2200" spc="80" dirty="0"/>
              <a:t> satisfaction:</a:t>
            </a:r>
            <a:r>
              <a:rPr sz="2200" spc="260" dirty="0"/>
              <a:t> </a:t>
            </a:r>
            <a:r>
              <a:rPr sz="2200" spc="40" dirty="0"/>
              <a:t>An</a:t>
            </a:r>
            <a:r>
              <a:rPr sz="2200" spc="200" dirty="0"/>
              <a:t> </a:t>
            </a:r>
            <a:r>
              <a:rPr sz="2200" spc="80" dirty="0"/>
              <a:t>innovative</a:t>
            </a:r>
            <a:r>
              <a:rPr sz="2200" spc="245" dirty="0"/>
              <a:t> </a:t>
            </a:r>
            <a:r>
              <a:rPr sz="2200" spc="80" dirty="0"/>
              <a:t>prediction</a:t>
            </a:r>
            <a:r>
              <a:rPr sz="2200" spc="210" dirty="0"/>
              <a:t> </a:t>
            </a:r>
            <a:r>
              <a:rPr sz="2200" spc="70" dirty="0"/>
              <a:t>model</a:t>
            </a:r>
            <a:r>
              <a:rPr sz="2200" spc="210" dirty="0"/>
              <a:t> </a:t>
            </a:r>
            <a:r>
              <a:rPr sz="2200" spc="75" dirty="0"/>
              <a:t>utilizing </a:t>
            </a:r>
            <a:r>
              <a:rPr sz="2200" spc="-735" dirty="0"/>
              <a:t> </a:t>
            </a:r>
            <a:r>
              <a:rPr sz="2200" spc="65" dirty="0"/>
              <a:t>wide</a:t>
            </a:r>
            <a:r>
              <a:rPr sz="2200" spc="200" dirty="0"/>
              <a:t> </a:t>
            </a:r>
            <a:r>
              <a:rPr sz="2200" spc="-5" dirty="0"/>
              <a:t>&amp;</a:t>
            </a:r>
            <a:r>
              <a:rPr sz="2200" spc="190" dirty="0"/>
              <a:t> </a:t>
            </a:r>
            <a:r>
              <a:rPr sz="2200" spc="65" dirty="0"/>
              <a:t>deep</a:t>
            </a:r>
            <a:r>
              <a:rPr sz="2200" spc="215" dirty="0"/>
              <a:t> </a:t>
            </a:r>
            <a:r>
              <a:rPr sz="2200" spc="75" dirty="0"/>
              <a:t>learning</a:t>
            </a:r>
            <a:endParaRPr sz="2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Cen</a:t>
            </a:r>
            <a:r>
              <a:rPr dirty="0"/>
              <a:t> Song,</a:t>
            </a:r>
            <a:r>
              <a:rPr spc="-25" dirty="0"/>
              <a:t> </a:t>
            </a:r>
            <a:r>
              <a:rPr dirty="0"/>
              <a:t>Xiaoqian</a:t>
            </a:r>
            <a:r>
              <a:rPr spc="-15" dirty="0"/>
              <a:t> </a:t>
            </a:r>
            <a:r>
              <a:rPr spc="-5" dirty="0"/>
              <a:t>Ma,</a:t>
            </a:r>
            <a:r>
              <a:rPr dirty="0"/>
              <a:t> Catherine</a:t>
            </a:r>
            <a:r>
              <a:rPr spc="-135" dirty="0"/>
              <a:t> </a:t>
            </a:r>
            <a:r>
              <a:rPr dirty="0"/>
              <a:t>Ardizzone,</a:t>
            </a:r>
            <a:r>
              <a:rPr spc="-45" dirty="0"/>
              <a:t> </a:t>
            </a:r>
            <a:r>
              <a:rPr dirty="0"/>
              <a:t>Jun</a:t>
            </a:r>
            <a:r>
              <a:rPr spc="-15" dirty="0"/>
              <a:t> </a:t>
            </a:r>
            <a:r>
              <a:rPr dirty="0"/>
              <a:t>Zhuang</a:t>
            </a:r>
          </a:p>
          <a:p>
            <a:pPr marL="208279">
              <a:lnSpc>
                <a:spcPct val="100000"/>
              </a:lnSpc>
            </a:pPr>
            <a:endParaRPr sz="2200"/>
          </a:p>
          <a:p>
            <a:pPr marL="208279">
              <a:lnSpc>
                <a:spcPct val="100000"/>
              </a:lnSpc>
            </a:pPr>
            <a:endParaRPr sz="2800"/>
          </a:p>
          <a:p>
            <a:pPr marL="220979" marR="5080">
              <a:lnSpc>
                <a:spcPct val="90000"/>
              </a:lnSpc>
            </a:pPr>
            <a:r>
              <a:rPr sz="2200" spc="-5" dirty="0">
                <a:solidFill>
                  <a:srgbClr val="EBEBEB"/>
                </a:solidFill>
              </a:rPr>
              <a:t>This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article</a:t>
            </a:r>
            <a:r>
              <a:rPr sz="2200" spc="2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investigates the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10" dirty="0">
                <a:solidFill>
                  <a:srgbClr val="EBEBEB"/>
                </a:solidFill>
              </a:rPr>
              <a:t>impact</a:t>
            </a:r>
            <a:r>
              <a:rPr sz="2200" spc="4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of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flight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dirty="0">
                <a:solidFill>
                  <a:srgbClr val="EBEBEB"/>
                </a:solidFill>
              </a:rPr>
              <a:t>delays</a:t>
            </a:r>
            <a:r>
              <a:rPr sz="2200" spc="-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on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passenger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satisfaction,</a:t>
            </a:r>
            <a:r>
              <a:rPr sz="2200" spc="2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presenting </a:t>
            </a:r>
            <a:r>
              <a:rPr sz="2200" spc="-53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predictive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model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using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 Kaggle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dataset.</a:t>
            </a:r>
            <a:r>
              <a:rPr sz="2200" spc="-25" dirty="0">
                <a:solidFill>
                  <a:srgbClr val="EBEBEB"/>
                </a:solidFill>
              </a:rPr>
              <a:t> </a:t>
            </a:r>
            <a:r>
              <a:rPr sz="2200" dirty="0">
                <a:solidFill>
                  <a:srgbClr val="EBEBEB"/>
                </a:solidFill>
              </a:rPr>
              <a:t>Through </a:t>
            </a:r>
            <a:r>
              <a:rPr sz="2200" spc="-5" dirty="0">
                <a:solidFill>
                  <a:srgbClr val="EBEBEB"/>
                </a:solidFill>
              </a:rPr>
              <a:t>Pearson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correlation</a:t>
            </a:r>
            <a:r>
              <a:rPr sz="2200" spc="2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and</a:t>
            </a:r>
            <a:r>
              <a:rPr sz="2200" dirty="0">
                <a:solidFill>
                  <a:srgbClr val="EBEBEB"/>
                </a:solidFill>
              </a:rPr>
              <a:t> PCA-K- 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10" dirty="0">
                <a:solidFill>
                  <a:srgbClr val="EBEBEB"/>
                </a:solidFill>
              </a:rPr>
              <a:t>means,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it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explores</a:t>
            </a:r>
            <a:r>
              <a:rPr sz="2200" dirty="0">
                <a:solidFill>
                  <a:srgbClr val="EBEBEB"/>
                </a:solidFill>
              </a:rPr>
              <a:t> in-flight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services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and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passenger</a:t>
            </a:r>
            <a:r>
              <a:rPr sz="2200" spc="-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traits.</a:t>
            </a:r>
            <a:r>
              <a:rPr sz="2200" spc="-3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The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novel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satisfaction 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prediction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model,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based on</a:t>
            </a:r>
            <a:r>
              <a:rPr sz="2200" spc="-40" dirty="0">
                <a:solidFill>
                  <a:srgbClr val="EBEBEB"/>
                </a:solidFill>
              </a:rPr>
              <a:t> </a:t>
            </a:r>
            <a:r>
              <a:rPr sz="2200" spc="-25" dirty="0">
                <a:solidFill>
                  <a:srgbClr val="EBEBEB"/>
                </a:solidFill>
              </a:rPr>
              <a:t>Wide</a:t>
            </a:r>
            <a:r>
              <a:rPr sz="2200" spc="-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&amp;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Deep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algorithm,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outperforms</a:t>
            </a:r>
            <a:r>
              <a:rPr sz="2200" spc="20" dirty="0">
                <a:solidFill>
                  <a:srgbClr val="EBEBEB"/>
                </a:solidFill>
              </a:rPr>
              <a:t> </a:t>
            </a:r>
            <a:r>
              <a:rPr sz="2200" spc="-65" dirty="0">
                <a:solidFill>
                  <a:srgbClr val="EBEBEB"/>
                </a:solidFill>
              </a:rPr>
              <a:t>MLP,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SVM,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10" dirty="0">
                <a:solidFill>
                  <a:srgbClr val="EBEBEB"/>
                </a:solidFill>
              </a:rPr>
              <a:t>and </a:t>
            </a:r>
            <a:r>
              <a:rPr sz="2200" spc="-5" dirty="0">
                <a:solidFill>
                  <a:srgbClr val="EBEBEB"/>
                </a:solidFill>
              </a:rPr>
              <a:t> Random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Forest,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as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indicated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by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feature</a:t>
            </a:r>
            <a:r>
              <a:rPr sz="2200" spc="3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importance</a:t>
            </a:r>
            <a:r>
              <a:rPr sz="2200" spc="30" dirty="0">
                <a:solidFill>
                  <a:srgbClr val="EBEBEB"/>
                </a:solidFill>
              </a:rPr>
              <a:t> </a:t>
            </a:r>
            <a:r>
              <a:rPr sz="2200" dirty="0">
                <a:solidFill>
                  <a:srgbClr val="EBEBEB"/>
                </a:solidFill>
              </a:rPr>
              <a:t>analysis</a:t>
            </a:r>
            <a:r>
              <a:rPr sz="2200" spc="-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using</a:t>
            </a:r>
            <a:r>
              <a:rPr sz="2200" spc="40" dirty="0">
                <a:solidFill>
                  <a:srgbClr val="EBEBEB"/>
                </a:solidFill>
              </a:rPr>
              <a:t> </a:t>
            </a:r>
            <a:r>
              <a:rPr sz="2200" spc="-25" dirty="0">
                <a:solidFill>
                  <a:srgbClr val="EBEBEB"/>
                </a:solidFill>
              </a:rPr>
              <a:t>DeepLIFT.</a:t>
            </a:r>
            <a:r>
              <a:rPr sz="2200" spc="-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The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study </a:t>
            </a:r>
            <a:r>
              <a:rPr sz="2200" spc="-53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enhances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understanding</a:t>
            </a:r>
            <a:r>
              <a:rPr sz="2200" spc="-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of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factors</a:t>
            </a:r>
            <a:r>
              <a:rPr sz="2200" spc="25" dirty="0">
                <a:solidFill>
                  <a:srgbClr val="EBEBEB"/>
                </a:solidFill>
              </a:rPr>
              <a:t> </a:t>
            </a:r>
            <a:r>
              <a:rPr sz="2200" spc="-10" dirty="0">
                <a:solidFill>
                  <a:srgbClr val="EBEBEB"/>
                </a:solidFill>
              </a:rPr>
              <a:t>affecting</a:t>
            </a:r>
            <a:r>
              <a:rPr sz="2200" spc="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satisfaction</a:t>
            </a:r>
            <a:r>
              <a:rPr sz="2200" spc="25" dirty="0">
                <a:solidFill>
                  <a:srgbClr val="EBEBEB"/>
                </a:solidFill>
              </a:rPr>
              <a:t> </a:t>
            </a:r>
            <a:r>
              <a:rPr sz="2200" dirty="0">
                <a:solidFill>
                  <a:srgbClr val="EBEBEB"/>
                </a:solidFill>
              </a:rPr>
              <a:t>post-flight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dirty="0">
                <a:solidFill>
                  <a:srgbClr val="EBEBEB"/>
                </a:solidFill>
              </a:rPr>
              <a:t>delays,</a:t>
            </a:r>
            <a:r>
              <a:rPr sz="2200" spc="-15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providing 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insights</a:t>
            </a:r>
            <a:r>
              <a:rPr sz="2200" spc="-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and recommendations</a:t>
            </a:r>
            <a:r>
              <a:rPr sz="2200" spc="4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for</a:t>
            </a:r>
            <a:r>
              <a:rPr sz="220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improved</a:t>
            </a:r>
            <a:r>
              <a:rPr sz="2200" spc="2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airline</a:t>
            </a:r>
            <a:r>
              <a:rPr sz="2200" spc="10" dirty="0">
                <a:solidFill>
                  <a:srgbClr val="EBEBEB"/>
                </a:solidFill>
              </a:rPr>
              <a:t> </a:t>
            </a:r>
            <a:r>
              <a:rPr sz="2200" spc="-5" dirty="0">
                <a:solidFill>
                  <a:srgbClr val="EBEBEB"/>
                </a:solidFill>
              </a:rPr>
              <a:t>service</a:t>
            </a:r>
            <a:r>
              <a:rPr sz="2200" spc="5" dirty="0">
                <a:solidFill>
                  <a:srgbClr val="EBEBEB"/>
                </a:solidFill>
              </a:rPr>
              <a:t> </a:t>
            </a:r>
            <a:r>
              <a:rPr sz="2200" spc="-20" dirty="0">
                <a:solidFill>
                  <a:srgbClr val="EBEBEB"/>
                </a:solidFill>
              </a:rPr>
              <a:t>quality.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738" y="871473"/>
            <a:ext cx="9023985" cy="9645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5"/>
              </a:spcBef>
            </a:pPr>
            <a:r>
              <a:rPr sz="2200" spc="40" dirty="0"/>
              <a:t>2.</a:t>
            </a:r>
            <a:r>
              <a:rPr sz="2200" spc="200" dirty="0"/>
              <a:t> </a:t>
            </a:r>
            <a:r>
              <a:rPr sz="2200" spc="75" dirty="0"/>
              <a:t>Utilizing</a:t>
            </a:r>
            <a:r>
              <a:rPr sz="2200" spc="215" dirty="0"/>
              <a:t> </a:t>
            </a:r>
            <a:r>
              <a:rPr sz="2200" spc="-5" dirty="0"/>
              <a:t>a</a:t>
            </a:r>
            <a:r>
              <a:rPr sz="2200" spc="195" dirty="0"/>
              <a:t> </a:t>
            </a:r>
            <a:r>
              <a:rPr sz="2200" spc="75" dirty="0"/>
              <a:t>machine</a:t>
            </a:r>
            <a:r>
              <a:rPr sz="2200" spc="229" dirty="0"/>
              <a:t> </a:t>
            </a:r>
            <a:r>
              <a:rPr sz="2200" spc="75" dirty="0"/>
              <a:t>learning</a:t>
            </a:r>
            <a:r>
              <a:rPr sz="2200" spc="225" dirty="0"/>
              <a:t> </a:t>
            </a:r>
            <a:r>
              <a:rPr sz="2200" spc="75" dirty="0"/>
              <a:t>ensemble</a:t>
            </a:r>
            <a:r>
              <a:rPr sz="2200" spc="204" dirty="0"/>
              <a:t> </a:t>
            </a:r>
            <a:r>
              <a:rPr sz="2200" spc="40" dirty="0"/>
              <a:t>to</a:t>
            </a:r>
            <a:r>
              <a:rPr sz="2200" spc="210" dirty="0"/>
              <a:t> </a:t>
            </a:r>
            <a:r>
              <a:rPr sz="2200" spc="75" dirty="0"/>
              <a:t>evaluate </a:t>
            </a:r>
            <a:r>
              <a:rPr sz="2200" spc="80" dirty="0"/>
              <a:t> </a:t>
            </a:r>
            <a:r>
              <a:rPr sz="2200" spc="55" dirty="0"/>
              <a:t>the</a:t>
            </a:r>
            <a:r>
              <a:rPr sz="2200" spc="200" dirty="0"/>
              <a:t> </a:t>
            </a:r>
            <a:r>
              <a:rPr sz="2200" spc="75" dirty="0"/>
              <a:t>service</a:t>
            </a:r>
            <a:r>
              <a:rPr sz="2200" spc="204" dirty="0"/>
              <a:t> </a:t>
            </a:r>
            <a:r>
              <a:rPr sz="2200" spc="75" dirty="0"/>
              <a:t>quality</a:t>
            </a:r>
            <a:r>
              <a:rPr sz="2200" spc="220" dirty="0"/>
              <a:t> </a:t>
            </a:r>
            <a:r>
              <a:rPr sz="2200" spc="55" dirty="0"/>
              <a:t>and</a:t>
            </a:r>
            <a:r>
              <a:rPr sz="2200" spc="210" dirty="0"/>
              <a:t> </a:t>
            </a:r>
            <a:r>
              <a:rPr sz="2200" spc="80" dirty="0"/>
              <a:t>passenger</a:t>
            </a:r>
            <a:r>
              <a:rPr sz="2200" spc="225" dirty="0"/>
              <a:t> </a:t>
            </a:r>
            <a:r>
              <a:rPr sz="2200" spc="80" dirty="0"/>
              <a:t>satisfaction</a:t>
            </a:r>
            <a:r>
              <a:rPr sz="2200" spc="229" dirty="0"/>
              <a:t> </a:t>
            </a:r>
            <a:r>
              <a:rPr sz="2200" spc="70" dirty="0"/>
              <a:t>among </a:t>
            </a:r>
            <a:r>
              <a:rPr sz="2200" spc="-740" dirty="0"/>
              <a:t> </a:t>
            </a:r>
            <a:r>
              <a:rPr sz="2200" spc="70" dirty="0"/>
              <a:t>public</a:t>
            </a:r>
            <a:r>
              <a:rPr sz="2200" spc="215" dirty="0"/>
              <a:t> </a:t>
            </a:r>
            <a:r>
              <a:rPr sz="2200" spc="80" dirty="0"/>
              <a:t>transportations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1204671" y="2126742"/>
            <a:ext cx="9300210" cy="3777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Ardvin</a:t>
            </a:r>
            <a:r>
              <a:rPr sz="2000" spc="-2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Kester</a:t>
            </a:r>
            <a:r>
              <a:rPr sz="2000" spc="-15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S.</a:t>
            </a:r>
            <a:r>
              <a:rPr sz="2000" spc="1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Ong,</a:t>
            </a:r>
            <a:r>
              <a:rPr sz="2000" spc="-25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FCDF99"/>
                </a:solidFill>
                <a:latin typeface="Times New Roman"/>
                <a:cs typeface="Times New Roman"/>
              </a:rPr>
              <a:t>E.T.</a:t>
            </a:r>
            <a:r>
              <a:rPr sz="2000" spc="-6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CDF99"/>
                </a:solidFill>
                <a:latin typeface="Times New Roman"/>
                <a:cs typeface="Times New Roman"/>
              </a:rPr>
              <a:t>Yuchengo,</a:t>
            </a:r>
            <a:r>
              <a:rPr sz="2000" spc="-4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Duke</a:t>
            </a:r>
            <a:r>
              <a:rPr sz="2000" spc="1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CDF99"/>
                </a:solidFill>
                <a:latin typeface="Times New Roman"/>
                <a:cs typeface="Times New Roman"/>
              </a:rPr>
              <a:t>Elijah</a:t>
            </a:r>
            <a:r>
              <a:rPr sz="2000" spc="-2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R.</a:t>
            </a:r>
            <a:r>
              <a:rPr sz="2000" spc="1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Juan,</a:t>
            </a:r>
            <a:r>
              <a:rPr sz="2000" spc="-2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Prince</a:t>
            </a:r>
            <a:r>
              <a:rPr sz="2000" spc="-15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CDF99"/>
                </a:solidFill>
                <a:latin typeface="Times New Roman"/>
                <a:cs typeface="Times New Roman"/>
              </a:rPr>
              <a:t>Miro</a:t>
            </a:r>
            <a:r>
              <a:rPr sz="2000" spc="-1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CDF99"/>
                </a:solidFill>
                <a:latin typeface="Times New Roman"/>
                <a:cs typeface="Times New Roman"/>
              </a:rPr>
              <a:t>R.</a:t>
            </a:r>
            <a:r>
              <a:rPr sz="2000" spc="20" dirty="0">
                <a:solidFill>
                  <a:srgbClr val="FCDF9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CDF99"/>
                </a:solidFill>
                <a:latin typeface="Times New Roman"/>
                <a:cs typeface="Times New Roman"/>
              </a:rPr>
              <a:t>Motilla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</a:pP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This research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addresses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scarcity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studies on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passenger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Philippine public utility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vehicles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(PUVs).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Using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online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survey with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600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respondents, the study employs Machine Learning Algorithms (MLA) like Deep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Learning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Neural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Network,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Decision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 Tree,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Random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Forest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Classifier.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Findings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emphasize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importance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route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efficiency,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EBEBEB"/>
                </a:solidFill>
                <a:latin typeface="Times New Roman"/>
                <a:cs typeface="Times New Roman"/>
              </a:rPr>
              <a:t>safety,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value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for </a:t>
            </a:r>
            <a:r>
              <a:rPr sz="2200" spc="-30" dirty="0">
                <a:solidFill>
                  <a:srgbClr val="EBEBEB"/>
                </a:solidFill>
                <a:latin typeface="Times New Roman"/>
                <a:cs typeface="Times New Roman"/>
              </a:rPr>
              <a:t>money,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meeting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passenger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expectations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influencing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satisfaction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future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intentions.</a:t>
            </a:r>
            <a:r>
              <a:rPr sz="2200" spc="-4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study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provides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theoretical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foundation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addressing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traffic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issues and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shaping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PUVs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policies.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Future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research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can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delve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deeper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into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specific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service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quality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factors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 PUV</a:t>
            </a:r>
            <a:r>
              <a:rPr sz="2200" spc="-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types,</a:t>
            </a:r>
            <a:r>
              <a:rPr sz="2200" spc="-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leveraging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MLA</a:t>
            </a:r>
            <a:r>
              <a:rPr sz="2200" spc="-1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 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more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efficient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analysis.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2758" y="706958"/>
            <a:ext cx="8961120" cy="4820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95"/>
              </a:spcBef>
            </a:pPr>
            <a:r>
              <a:rPr sz="2200" b="1" spc="40" dirty="0">
                <a:solidFill>
                  <a:srgbClr val="C27BE3"/>
                </a:solidFill>
                <a:latin typeface="Verdana"/>
                <a:cs typeface="Verdana"/>
              </a:rPr>
              <a:t>3.</a:t>
            </a:r>
            <a:r>
              <a:rPr sz="2200" b="1" spc="200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80" dirty="0">
                <a:solidFill>
                  <a:srgbClr val="C27BE3"/>
                </a:solidFill>
                <a:latin typeface="Verdana"/>
                <a:cs typeface="Verdana"/>
              </a:rPr>
              <a:t>Predicting</a:t>
            </a:r>
            <a:r>
              <a:rPr sz="2200" b="1" spc="235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80" dirty="0">
                <a:solidFill>
                  <a:srgbClr val="C27BE3"/>
                </a:solidFill>
                <a:latin typeface="Verdana"/>
                <a:cs typeface="Verdana"/>
              </a:rPr>
              <a:t>passengers’</a:t>
            </a:r>
            <a:r>
              <a:rPr sz="2200" b="1" spc="210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75" dirty="0">
                <a:solidFill>
                  <a:srgbClr val="C27BE3"/>
                </a:solidFill>
                <a:latin typeface="Verdana"/>
                <a:cs typeface="Verdana"/>
              </a:rPr>
              <a:t>feedback</a:t>
            </a:r>
            <a:r>
              <a:rPr sz="2200" b="1" spc="235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65" dirty="0">
                <a:solidFill>
                  <a:srgbClr val="C27BE3"/>
                </a:solidFill>
                <a:latin typeface="Verdana"/>
                <a:cs typeface="Verdana"/>
              </a:rPr>
              <a:t>rate</a:t>
            </a:r>
            <a:r>
              <a:rPr sz="2200" b="1" spc="220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55" dirty="0">
                <a:solidFill>
                  <a:srgbClr val="C27BE3"/>
                </a:solidFill>
                <a:latin typeface="Verdana"/>
                <a:cs typeface="Verdana"/>
              </a:rPr>
              <a:t>for</a:t>
            </a:r>
            <a:r>
              <a:rPr sz="2200" b="1" spc="190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75" dirty="0">
                <a:solidFill>
                  <a:srgbClr val="C27BE3"/>
                </a:solidFill>
                <a:latin typeface="Verdana"/>
                <a:cs typeface="Verdana"/>
              </a:rPr>
              <a:t>airport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</a:pPr>
            <a:r>
              <a:rPr sz="2200" b="1" spc="75" dirty="0">
                <a:solidFill>
                  <a:srgbClr val="C27BE3"/>
                </a:solidFill>
                <a:latin typeface="Verdana"/>
                <a:cs typeface="Verdana"/>
              </a:rPr>
              <a:t>service</a:t>
            </a:r>
            <a:r>
              <a:rPr sz="2200" b="1" spc="165" dirty="0">
                <a:solidFill>
                  <a:srgbClr val="C27BE3"/>
                </a:solidFill>
                <a:latin typeface="Verdana"/>
                <a:cs typeface="Verdana"/>
              </a:rPr>
              <a:t> </a:t>
            </a:r>
            <a:r>
              <a:rPr sz="2200" b="1" spc="70" dirty="0">
                <a:solidFill>
                  <a:srgbClr val="C27BE3"/>
                </a:solidFill>
                <a:latin typeface="Verdana"/>
                <a:cs typeface="Verdana"/>
              </a:rPr>
              <a:t>quality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Verdana"/>
              <a:cs typeface="Verdana"/>
            </a:endParaRPr>
          </a:p>
          <a:p>
            <a:pPr marL="34925">
              <a:lnSpc>
                <a:spcPct val="100000"/>
              </a:lnSpc>
            </a:pPr>
            <a:r>
              <a:rPr sz="2200" spc="-10" dirty="0">
                <a:solidFill>
                  <a:srgbClr val="FCD067"/>
                </a:solidFill>
                <a:latin typeface="Times New Roman"/>
                <a:cs typeface="Times New Roman"/>
              </a:rPr>
              <a:t>Mohammed</a:t>
            </a:r>
            <a:r>
              <a:rPr sz="2200" spc="2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Saad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M.</a:t>
            </a:r>
            <a:r>
              <a:rPr sz="2200" spc="-12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Alanazi,</a:t>
            </a:r>
            <a:r>
              <a:rPr sz="2200" spc="2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Karl</a:t>
            </a:r>
            <a:r>
              <a:rPr sz="2200" spc="1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Jenkins,</a:t>
            </a:r>
            <a:r>
              <a:rPr sz="2200" spc="-15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Jun</a:t>
            </a:r>
            <a:r>
              <a:rPr sz="2200" dirty="0">
                <a:solidFill>
                  <a:srgbClr val="FCD067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CD067"/>
                </a:solidFill>
                <a:latin typeface="Times New Roman"/>
                <a:cs typeface="Times New Roman"/>
              </a:rPr>
              <a:t>Li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4925" marR="5080">
              <a:lnSpc>
                <a:spcPct val="90000"/>
              </a:lnSpc>
            </a:pP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This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study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addresses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underexplored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domain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airport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service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quality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evaluation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on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Google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Maps compared</a:t>
            </a:r>
            <a:r>
              <a:rPr sz="2200" spc="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to</a:t>
            </a:r>
            <a:r>
              <a:rPr sz="2200" spc="-40" dirty="0">
                <a:solidFill>
                  <a:srgbClr val="EBEBEB"/>
                </a:solidFill>
                <a:latin typeface="Times New Roman"/>
                <a:cs typeface="Times New Roman"/>
              </a:rPr>
              <a:t> Twitter.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Utilizing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Long-Short</a:t>
            </a:r>
            <a:r>
              <a:rPr sz="2200" spc="-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EBEBEB"/>
                </a:solidFill>
                <a:latin typeface="Times New Roman"/>
                <a:cs typeface="Times New Roman"/>
              </a:rPr>
              <a:t>Term </a:t>
            </a:r>
            <a:r>
              <a:rPr sz="2200" spc="-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Memory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Convolution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Neural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Networks,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developed architecture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considers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review</a:t>
            </a:r>
            <a:r>
              <a:rPr sz="2200" spc="3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length,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likes,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key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words.</a:t>
            </a:r>
            <a:r>
              <a:rPr sz="2200" spc="-25" dirty="0">
                <a:solidFill>
                  <a:srgbClr val="EBEBEB"/>
                </a:solidFill>
                <a:latin typeface="Times New Roman"/>
                <a:cs typeface="Times New Roman"/>
              </a:rPr>
              <a:t> Testing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under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various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parameters,</a:t>
            </a:r>
            <a:r>
              <a:rPr sz="2200" spc="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polarity and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rating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prediction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models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consistently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performed.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Data collected from crowded Arabic Peninsula airports (Doha and Dubai)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revealed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an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imbalance,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with</a:t>
            </a:r>
            <a:r>
              <a:rPr sz="2200" spc="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positive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reviews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outweighing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negatives.</a:t>
            </a:r>
            <a:r>
              <a:rPr sz="2200" spc="-4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The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research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contributes</a:t>
            </a:r>
            <a:r>
              <a:rPr sz="2200" spc="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sentiment</a:t>
            </a:r>
            <a:r>
              <a:rPr sz="2200" spc="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analysis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literature,</a:t>
            </a:r>
            <a:r>
              <a:rPr sz="2200" spc="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emphasizing</a:t>
            </a:r>
            <a:r>
              <a:rPr sz="2200" spc="2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EBEBEB"/>
                </a:solidFill>
                <a:latin typeface="Times New Roman"/>
                <a:cs typeface="Times New Roman"/>
              </a:rPr>
              <a:t>Google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 Maps' </a:t>
            </a:r>
            <a:r>
              <a:rPr sz="2200" spc="-53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potential</a:t>
            </a:r>
            <a:r>
              <a:rPr sz="2200" spc="-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for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valuable insights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into</a:t>
            </a:r>
            <a:r>
              <a:rPr sz="2200" spc="-10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airport</a:t>
            </a:r>
            <a:r>
              <a:rPr sz="2200" spc="15" dirty="0">
                <a:solidFill>
                  <a:srgbClr val="EBEBEB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EBEBEB"/>
                </a:solidFill>
                <a:latin typeface="Times New Roman"/>
                <a:cs typeface="Times New Roman"/>
              </a:rPr>
              <a:t>service </a:t>
            </a:r>
            <a:r>
              <a:rPr sz="2200" spc="-20" dirty="0">
                <a:solidFill>
                  <a:srgbClr val="EBEBEB"/>
                </a:solidFill>
                <a:latin typeface="Times New Roman"/>
                <a:cs typeface="Times New Roman"/>
              </a:rPr>
              <a:t>quality.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8AF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af94c7c-6b43-4372-b7d5-0953e0897ab3" xsi:nil="true"/>
    <lcf76f155ced4ddcb4097134ff3c332f xmlns="faf94c7c-6b43-4372-b7d5-0953e0897ab3">
      <Terms xmlns="http://schemas.microsoft.com/office/infopath/2007/PartnerControls"/>
    </lcf76f155ced4ddcb4097134ff3c332f>
    <TaxCatchAll xmlns="1a80a837-91c1-4480-9cf9-33b82e62069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67CD8A6DF8F9419C6A1DBF1727A972" ma:contentTypeVersion="13" ma:contentTypeDescription="Create a new document." ma:contentTypeScope="" ma:versionID="a19d2985d900297392d977f9ea38fa81">
  <xsd:schema xmlns:xsd="http://www.w3.org/2001/XMLSchema" xmlns:xs="http://www.w3.org/2001/XMLSchema" xmlns:p="http://schemas.microsoft.com/office/2006/metadata/properties" xmlns:ns2="faf94c7c-6b43-4372-b7d5-0953e0897ab3" xmlns:ns3="1a80a837-91c1-4480-9cf9-33b82e620694" targetNamespace="http://schemas.microsoft.com/office/2006/metadata/properties" ma:root="true" ma:fieldsID="971c26c8fb63552efe750005ac7cfd27" ns2:_="" ns3:_="">
    <xsd:import namespace="faf94c7c-6b43-4372-b7d5-0953e0897ab3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94c7c-6b43-4372-b7d5-0953e0897ab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d280b55a-83b8-4b69-b65c-64094864422c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67DCEC-CC9A-4DE9-AE59-E3B78247A118}">
  <ds:schemaRefs>
    <ds:schemaRef ds:uri="http://schemas.microsoft.com/office/2006/metadata/properties"/>
    <ds:schemaRef ds:uri="http://schemas.microsoft.com/office/infopath/2007/PartnerControls"/>
    <ds:schemaRef ds:uri="faf94c7c-6b43-4372-b7d5-0953e0897ab3"/>
    <ds:schemaRef ds:uri="1a80a837-91c1-4480-9cf9-33b82e620694"/>
  </ds:schemaRefs>
</ds:datastoreItem>
</file>

<file path=customXml/itemProps2.xml><?xml version="1.0" encoding="utf-8"?>
<ds:datastoreItem xmlns:ds="http://schemas.openxmlformats.org/officeDocument/2006/customXml" ds:itemID="{31E19020-74C2-413D-B62C-4ECB6897A0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f94c7c-6b43-4372-b7d5-0953e0897ab3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9B72FB-2ADE-4EF1-B9BB-FE50186F02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1496</Words>
  <Application>Microsoft Office PowerPoint</Application>
  <PresentationFormat>Widescreen</PresentationFormat>
  <Paragraphs>114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 MT</vt:lpstr>
      <vt:lpstr>Calibri</vt:lpstr>
      <vt:lpstr>Cambria</vt:lpstr>
      <vt:lpstr>Centaur</vt:lpstr>
      <vt:lpstr>Corbel</vt:lpstr>
      <vt:lpstr>Times New Roman</vt:lpstr>
      <vt:lpstr>Verdana</vt:lpstr>
      <vt:lpstr>Office Theme</vt:lpstr>
      <vt:lpstr>SWE 4010 ARTIFICIAL INTELLIGENCE</vt:lpstr>
      <vt:lpstr>IDENTIFYING AIRLINE PASSENGER  SATISFACTION USING MACHINE LEARNING</vt:lpstr>
      <vt:lpstr>ABSTRACT</vt:lpstr>
      <vt:lpstr>PROBLEM STATEMENT</vt:lpstr>
      <vt:lpstr>PROBLEM DESCRIPTION</vt:lpstr>
      <vt:lpstr>LITERATURE SURVEY</vt:lpstr>
      <vt:lpstr>1. The adverse impact of flight delays on passenger  satisfaction: An innovative prediction model utilizing  wide &amp; deep learning</vt:lpstr>
      <vt:lpstr>2. Utilizing a machine learning ensemble to evaluate  the service quality and passenger satisfaction among  public transportations</vt:lpstr>
      <vt:lpstr>PowerPoint Presentation</vt:lpstr>
      <vt:lpstr>4. Forecast and analysis of aircraft passenger  satisfaction based on RF RFE LR model</vt:lpstr>
      <vt:lpstr>5. Predicting Airline Passenger Satisfaction with  Classification Algorithms</vt:lpstr>
      <vt:lpstr>6. Marketing-Airplane Passenger Satisfaction  Prediction Using Machine Learning Techniques</vt:lpstr>
      <vt:lpstr>METHODOLOGY</vt:lpstr>
      <vt:lpstr>PowerPoint Presentation</vt:lpstr>
      <vt:lpstr>IMPLEMENTATION</vt:lpstr>
      <vt:lpstr>IMPORT AND INSTALL DEPENDENCIES</vt:lpstr>
      <vt:lpstr>LOADING AND CHECKING DATA</vt:lpstr>
      <vt:lpstr>VARIABLE DESCRIPTION</vt:lpstr>
      <vt:lpstr>SIMPLE VISUALIZATION PLOTS</vt:lpstr>
      <vt:lpstr>CUSTOMER TYPE V/S FREQUENCY</vt:lpstr>
      <vt:lpstr>TYPE OF TRAVEL V/S FREQUENCY</vt:lpstr>
      <vt:lpstr>CLASS V/S FREQUENCY</vt:lpstr>
      <vt:lpstr>AGE DISTRIBUTION V/S FREQUENCY</vt:lpstr>
      <vt:lpstr>FLIGHT DISTANCE V/S FREQUENCY</vt:lpstr>
      <vt:lpstr>INFLIGHT WIFI SERVICE V/S FREQUENCY</vt:lpstr>
      <vt:lpstr>DEPARTURE / ARRIVAL TIME CONVENIENT V/S  FREQUENCY</vt:lpstr>
      <vt:lpstr>EASE OF ONLINE BOOKING V/S FREQUENCY</vt:lpstr>
      <vt:lpstr>GATE LOCATION V/S FREQUENCY</vt:lpstr>
      <vt:lpstr>V/S FREQUENCY</vt:lpstr>
      <vt:lpstr>ONLINE BOARDING V/S FREQUENCY</vt:lpstr>
      <vt:lpstr>SEAT COMFORT V/S FREQUENCY</vt:lpstr>
      <vt:lpstr>INFLIGHT ENTERTAINMENT V/S FREQUENCY</vt:lpstr>
      <vt:lpstr>ON-BOARD SERVICE V/S FREQUENCY</vt:lpstr>
      <vt:lpstr>LEG ROOM SERVICE V/S FREQUENCY</vt:lpstr>
      <vt:lpstr>CHECKIN SERVICE V/S FREQUENCY</vt:lpstr>
      <vt:lpstr>INFLIGHT SERVICE V/S FREQUENCY</vt:lpstr>
      <vt:lpstr>CLEANLINESS V/S FREQUENCY</vt:lpstr>
      <vt:lpstr>DEPARTURE DELAY V/S FREQUENCY</vt:lpstr>
      <vt:lpstr>ARRIVAL DELAY V/S FREQUENCY</vt:lpstr>
      <vt:lpstr>GENDER V/S SATISFACTION PROBABILITY</vt:lpstr>
      <vt:lpstr>CLASS V/S SATISFACTION PROBABILITY</vt:lpstr>
      <vt:lpstr>CUSTOMER TYPE V/S SATISFACTION PROBABILITY</vt:lpstr>
      <vt:lpstr>TYPE OF TRAVEL V/S SATISFACTION PROBABILITY</vt:lpstr>
      <vt:lpstr>TRAIN &amp; TEST SPLIT NORMALIZATION</vt:lpstr>
      <vt:lpstr>PREDICTING ACCURACIES OF MACHINE  LEARNING ALGORITHMS</vt:lpstr>
      <vt:lpstr>PowerPoint Presentation</vt:lpstr>
      <vt:lpstr>PowerPoint Presentation</vt:lpstr>
      <vt:lpstr>PowerPoint Presentation</vt:lpstr>
      <vt:lpstr>PowerPoint Presentation</vt:lpstr>
      <vt:lpstr>RESULT</vt:lpstr>
      <vt:lpstr>REFERENCES</vt:lpstr>
      <vt:lpstr>THANK YOU 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4010 ARTIFICIAL INTELLIGENCE</dc:title>
  <dc:creator>Minna Fathima</dc:creator>
  <cp:lastModifiedBy>user</cp:lastModifiedBy>
  <cp:revision>3</cp:revision>
  <dcterms:created xsi:type="dcterms:W3CDTF">2024-04-15T18:15:43Z</dcterms:created>
  <dcterms:modified xsi:type="dcterms:W3CDTF">2025-08-22T03:25:52Z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  <property fmtid="{D5CDD505-2E9C-101B-9397-08002B2CF9AE}" pid="5" name="ContentTypeId">
    <vt:lpwstr>0x0101000267CD8A6DF8F9419C6A1DBF1727A972</vt:lpwstr>
  </property>
</Properties>
</file>