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76" r:id="rId6"/>
    <p:sldId id="277" r:id="rId7"/>
    <p:sldId id="298" r:id="rId8"/>
    <p:sldId id="288" r:id="rId9"/>
    <p:sldId id="289" r:id="rId10"/>
    <p:sldId id="290" r:id="rId11"/>
    <p:sldId id="291" r:id="rId12"/>
    <p:sldId id="292" r:id="rId13"/>
    <p:sldId id="293" r:id="rId14"/>
    <p:sldId id="294" r:id="rId15"/>
    <p:sldId id="295" r:id="rId16"/>
    <p:sldId id="296" r:id="rId17"/>
    <p:sldId id="287"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52" autoAdjust="0"/>
  </p:normalViewPr>
  <p:slideViewPr>
    <p:cSldViewPr snapToGrid="0" showGuides="1">
      <p:cViewPr varScale="1">
        <p:scale>
          <a:sx n="124" d="100"/>
          <a:sy n="124" d="100"/>
        </p:scale>
        <p:origin x="376" y="1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12/19/24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12/19/24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617805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321877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25938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713003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426613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198526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975663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670909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45009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96795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12/19/24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12/19/24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12/19/24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12/19/24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12/19/24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12/19/24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12/19/24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12/19/24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12/19/24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12/19/24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12/19/24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12/19/24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768978" y="2841500"/>
            <a:ext cx="9144000" cy="2049792"/>
          </a:xfrm>
        </p:spPr>
        <p:txBody>
          <a:bodyPr lIns="0" tIns="0" rIns="0" bIns="0" anchor="t">
            <a:spAutoFit/>
          </a:bodyPr>
          <a:lstStyle/>
          <a:p>
            <a:r>
              <a:rPr lang="en-US" sz="4400" dirty="0">
                <a:solidFill>
                  <a:schemeClr val="bg1"/>
                </a:solidFill>
                <a:latin typeface="Times New Roman" panose="02020603050405020304" pitchFamily="18" charset="0"/>
                <a:cs typeface="Times New Roman" panose="02020603050405020304" pitchFamily="18" charset="0"/>
              </a:rPr>
              <a:t>Obesity Forecast: Predictive Modeling for BMI Trends</a:t>
            </a:r>
            <a:br>
              <a:rPr lang="en-US" sz="4400" dirty="0">
                <a:solidFill>
                  <a:schemeClr val="bg1"/>
                </a:solidFill>
                <a:latin typeface="Times New Roman" panose="02020603050405020304" pitchFamily="18" charset="0"/>
                <a:cs typeface="Times New Roman" panose="02020603050405020304" pitchFamily="18" charset="0"/>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2220180"/>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85F6DC08-FD32-2160-6E30-A17036B732DA}"/>
              </a:ext>
            </a:extLst>
          </p:cNvPr>
          <p:cNvSpPr txBox="1"/>
          <p:nvPr/>
        </p:nvSpPr>
        <p:spPr>
          <a:xfrm>
            <a:off x="5206662" y="4408944"/>
            <a:ext cx="2072649"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Srinivas </a:t>
            </a:r>
            <a:r>
              <a:rPr lang="en-IN" dirty="0" err="1">
                <a:solidFill>
                  <a:schemeClr val="bg1"/>
                </a:solidFill>
                <a:latin typeface="Times New Roman" panose="02020603050405020304" pitchFamily="18" charset="0"/>
                <a:cs typeface="Times New Roman" panose="02020603050405020304" pitchFamily="18" charset="0"/>
              </a:rPr>
              <a:t>Minnakanti</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Boosted Tree</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descr="A screenshot of a computer&#10;&#10;Description automatically generated">
            <a:extLst>
              <a:ext uri="{FF2B5EF4-FFF2-40B4-BE49-F238E27FC236}">
                <a16:creationId xmlns:a16="http://schemas.microsoft.com/office/drawing/2014/main" id="{F7A5F2D4-2E21-E8EE-6DB7-C3A7B8937289}"/>
              </a:ext>
            </a:extLst>
          </p:cNvPr>
          <p:cNvPicPr>
            <a:picLocks noChangeAspect="1"/>
          </p:cNvPicPr>
          <p:nvPr/>
        </p:nvPicPr>
        <p:blipFill rotWithShape="1">
          <a:blip r:embed="rId3"/>
          <a:srcRect l="2054" t="59450" r="2054"/>
          <a:stretch/>
        </p:blipFill>
        <p:spPr>
          <a:xfrm>
            <a:off x="335360" y="946182"/>
            <a:ext cx="5860065" cy="22860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6AAE31C-9038-A945-5AD5-F062AD7599EF}"/>
              </a:ext>
            </a:extLst>
          </p:cNvPr>
          <p:cNvPicPr>
            <a:picLocks noChangeAspect="1"/>
          </p:cNvPicPr>
          <p:nvPr/>
        </p:nvPicPr>
        <p:blipFill>
          <a:blip r:embed="rId4"/>
          <a:stretch>
            <a:fillRect/>
          </a:stretch>
        </p:blipFill>
        <p:spPr>
          <a:xfrm>
            <a:off x="381177" y="3732249"/>
            <a:ext cx="8921664" cy="2630747"/>
          </a:xfrm>
          <a:prstGeom prst="rect">
            <a:avLst/>
          </a:prstGeom>
        </p:spPr>
      </p:pic>
      <p:sp>
        <p:nvSpPr>
          <p:cNvPr id="7" name="TextBox 6">
            <a:extLst>
              <a:ext uri="{FF2B5EF4-FFF2-40B4-BE49-F238E27FC236}">
                <a16:creationId xmlns:a16="http://schemas.microsoft.com/office/drawing/2014/main" id="{7A74129A-97F1-2200-809F-0F63F90CE1CF}"/>
              </a:ext>
            </a:extLst>
          </p:cNvPr>
          <p:cNvSpPr txBox="1"/>
          <p:nvPr/>
        </p:nvSpPr>
        <p:spPr>
          <a:xfrm>
            <a:off x="8806034" y="725080"/>
            <a:ext cx="297628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AUC Score  = 0.9132</a:t>
            </a:r>
          </a:p>
        </p:txBody>
      </p:sp>
    </p:spTree>
    <p:extLst>
      <p:ext uri="{BB962C8B-B14F-4D97-AF65-F5344CB8AC3E}">
        <p14:creationId xmlns:p14="http://schemas.microsoft.com/office/powerpoint/2010/main" val="417203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Neural Network</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 name="Picture 1" descr="A screenshot of a computer&#10;&#10;Description automatically generated">
            <a:extLst>
              <a:ext uri="{FF2B5EF4-FFF2-40B4-BE49-F238E27FC236}">
                <a16:creationId xmlns:a16="http://schemas.microsoft.com/office/drawing/2014/main" id="{4C22467A-1C9B-B9E1-82B2-5853F81D6B81}"/>
              </a:ext>
            </a:extLst>
          </p:cNvPr>
          <p:cNvPicPr>
            <a:picLocks noChangeAspect="1"/>
          </p:cNvPicPr>
          <p:nvPr/>
        </p:nvPicPr>
        <p:blipFill rotWithShape="1">
          <a:blip r:embed="rId3"/>
          <a:srcRect l="4594" t="57269" r="3362" b="2024"/>
          <a:stretch/>
        </p:blipFill>
        <p:spPr>
          <a:xfrm>
            <a:off x="651452" y="1357874"/>
            <a:ext cx="5904656" cy="2204405"/>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429EE62A-3DBE-6465-F93F-34C505200B4A}"/>
              </a:ext>
            </a:extLst>
          </p:cNvPr>
          <p:cNvPicPr>
            <a:picLocks noChangeAspect="1"/>
          </p:cNvPicPr>
          <p:nvPr/>
        </p:nvPicPr>
        <p:blipFill>
          <a:blip r:embed="rId4"/>
          <a:stretch>
            <a:fillRect/>
          </a:stretch>
        </p:blipFill>
        <p:spPr>
          <a:xfrm>
            <a:off x="695934" y="3669953"/>
            <a:ext cx="9552667" cy="278007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86B5F4EB-5EEE-DAC0-B3A7-3877908C762A}"/>
              </a:ext>
            </a:extLst>
          </p:cNvPr>
          <p:cNvPicPr>
            <a:picLocks noChangeAspect="1"/>
          </p:cNvPicPr>
          <p:nvPr/>
        </p:nvPicPr>
        <p:blipFill rotWithShape="1">
          <a:blip r:embed="rId3"/>
          <a:srcRect l="2137" t="15108" b="79077"/>
          <a:stretch/>
        </p:blipFill>
        <p:spPr>
          <a:xfrm>
            <a:off x="685763" y="894653"/>
            <a:ext cx="5742012" cy="288032"/>
          </a:xfrm>
          <a:prstGeom prst="rect">
            <a:avLst/>
          </a:prstGeom>
        </p:spPr>
      </p:pic>
      <p:sp>
        <p:nvSpPr>
          <p:cNvPr id="10" name="TextBox 9">
            <a:extLst>
              <a:ext uri="{FF2B5EF4-FFF2-40B4-BE49-F238E27FC236}">
                <a16:creationId xmlns:a16="http://schemas.microsoft.com/office/drawing/2014/main" id="{6ED7C531-CF2B-1528-E717-448CA76E2CBD}"/>
              </a:ext>
            </a:extLst>
          </p:cNvPr>
          <p:cNvSpPr txBox="1"/>
          <p:nvPr/>
        </p:nvSpPr>
        <p:spPr>
          <a:xfrm>
            <a:off x="8806034" y="725080"/>
            <a:ext cx="297628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AUC Score  = 0.9007</a:t>
            </a:r>
          </a:p>
        </p:txBody>
      </p:sp>
    </p:spTree>
    <p:extLst>
      <p:ext uri="{BB962C8B-B14F-4D97-AF65-F5344CB8AC3E}">
        <p14:creationId xmlns:p14="http://schemas.microsoft.com/office/powerpoint/2010/main" val="341158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Model Comparison</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descr="A screenshot of a computer&#10;&#10;Description automatically generated">
            <a:extLst>
              <a:ext uri="{FF2B5EF4-FFF2-40B4-BE49-F238E27FC236}">
                <a16:creationId xmlns:a16="http://schemas.microsoft.com/office/drawing/2014/main" id="{7A9CAF6F-D920-5957-C318-3A08FBE6E61E}"/>
              </a:ext>
            </a:extLst>
          </p:cNvPr>
          <p:cNvPicPr>
            <a:picLocks noChangeAspect="1"/>
          </p:cNvPicPr>
          <p:nvPr/>
        </p:nvPicPr>
        <p:blipFill>
          <a:blip r:embed="rId3"/>
          <a:stretch>
            <a:fillRect/>
          </a:stretch>
        </p:blipFill>
        <p:spPr>
          <a:xfrm>
            <a:off x="421341" y="1352443"/>
            <a:ext cx="9840416" cy="4661581"/>
          </a:xfrm>
          <a:prstGeom prst="rect">
            <a:avLst/>
          </a:prstGeom>
        </p:spPr>
      </p:pic>
    </p:spTree>
    <p:extLst>
      <p:ext uri="{BB962C8B-B14F-4D97-AF65-F5344CB8AC3E}">
        <p14:creationId xmlns:p14="http://schemas.microsoft.com/office/powerpoint/2010/main" val="176049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Model Comparison</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 name="Picture 1" descr="A screenshot of a computer&#10;&#10;Description automatically generated">
            <a:extLst>
              <a:ext uri="{FF2B5EF4-FFF2-40B4-BE49-F238E27FC236}">
                <a16:creationId xmlns:a16="http://schemas.microsoft.com/office/drawing/2014/main" id="{3FE29705-032A-3904-B22D-85A86CA5102D}"/>
              </a:ext>
            </a:extLst>
          </p:cNvPr>
          <p:cNvPicPr>
            <a:picLocks noChangeAspect="1"/>
          </p:cNvPicPr>
          <p:nvPr/>
        </p:nvPicPr>
        <p:blipFill>
          <a:blip r:embed="rId3"/>
          <a:stretch>
            <a:fillRect/>
          </a:stretch>
        </p:blipFill>
        <p:spPr>
          <a:xfrm>
            <a:off x="112135" y="642699"/>
            <a:ext cx="9770572" cy="273630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BFDC921-3A8E-0990-B5DC-FEBDA6A16ECF}"/>
              </a:ext>
            </a:extLst>
          </p:cNvPr>
          <p:cNvPicPr>
            <a:picLocks noChangeAspect="1"/>
          </p:cNvPicPr>
          <p:nvPr/>
        </p:nvPicPr>
        <p:blipFill>
          <a:blip r:embed="rId4"/>
          <a:stretch>
            <a:fillRect/>
          </a:stretch>
        </p:blipFill>
        <p:spPr>
          <a:xfrm>
            <a:off x="112135" y="3527522"/>
            <a:ext cx="9768407" cy="2736304"/>
          </a:xfrm>
          <a:prstGeom prst="rect">
            <a:avLst/>
          </a:prstGeom>
        </p:spPr>
      </p:pic>
      <p:sp>
        <p:nvSpPr>
          <p:cNvPr id="6" name="TextBox 5">
            <a:extLst>
              <a:ext uri="{FF2B5EF4-FFF2-40B4-BE49-F238E27FC236}">
                <a16:creationId xmlns:a16="http://schemas.microsoft.com/office/drawing/2014/main" id="{5B07C4DF-D28B-2AAA-F2AE-0441800C92DC}"/>
              </a:ext>
            </a:extLst>
          </p:cNvPr>
          <p:cNvSpPr txBox="1"/>
          <p:nvPr/>
        </p:nvSpPr>
        <p:spPr>
          <a:xfrm>
            <a:off x="9869125" y="1227786"/>
            <a:ext cx="2322875" cy="4770537"/>
          </a:xfrm>
          <a:prstGeom prst="rect">
            <a:avLst/>
          </a:prstGeom>
          <a:noFill/>
        </p:spPr>
        <p:txBody>
          <a:bodyPr wrap="square" rtlCol="0">
            <a:spAutoFit/>
          </a:bodyPr>
          <a:lstStyle/>
          <a:p>
            <a:r>
              <a:rPr lang="en-US" sz="1600" dirty="0">
                <a:latin typeface="Times New Roman" panose="02020603050405020304" pitchFamily="18" charset="0"/>
                <a:ea typeface="Calibri" panose="020F0502020204030204" pitchFamily="34" charset="0"/>
              </a:rPr>
              <a:t>T</a:t>
            </a:r>
            <a:r>
              <a:rPr lang="en-US" sz="1600" dirty="0">
                <a:effectLst/>
                <a:latin typeface="Times New Roman" panose="02020603050405020304" pitchFamily="18" charset="0"/>
                <a:ea typeface="Calibri" panose="020F0502020204030204" pitchFamily="34" charset="0"/>
              </a:rPr>
              <a:t>he model with TANH (3), NLINEAR(3), and NGAUSSIAN(3) activation functions achieves a competitive AUC of 0.9066. </a:t>
            </a:r>
          </a:p>
          <a:p>
            <a:endParaRPr lang="en-US" sz="1600" dirty="0">
              <a:latin typeface="Times New Roman" panose="02020603050405020304" pitchFamily="18" charset="0"/>
              <a:ea typeface="Calibri" panose="020F0502020204030204" pitchFamily="34" charset="0"/>
            </a:endParaRPr>
          </a:p>
          <a:p>
            <a:endParaRPr lang="en-US" sz="1600" dirty="0">
              <a:latin typeface="Times New Roman" panose="02020603050405020304" pitchFamily="18" charset="0"/>
              <a:ea typeface="Calibri" panose="020F0502020204030204" pitchFamily="34" charset="0"/>
            </a:endParaRPr>
          </a:p>
          <a:p>
            <a:endParaRPr lang="en-US" sz="1600" dirty="0">
              <a:latin typeface="Times New Roman" panose="02020603050405020304" pitchFamily="18" charset="0"/>
              <a:ea typeface="Calibri" panose="020F0502020204030204" pitchFamily="34" charset="0"/>
            </a:endParaRPr>
          </a:p>
          <a:p>
            <a:endParaRPr lang="en-US" sz="1600" dirty="0">
              <a:latin typeface="Times New Roman" panose="02020603050405020304" pitchFamily="18" charset="0"/>
              <a:ea typeface="Calibri" panose="020F0502020204030204" pitchFamily="34" charset="0"/>
            </a:endParaRPr>
          </a:p>
          <a:p>
            <a:endParaRPr lang="en-US" sz="1600" dirty="0">
              <a:latin typeface="Times New Roman" panose="02020603050405020304" pitchFamily="18" charset="0"/>
              <a:ea typeface="Calibri" panose="020F0502020204030204" pitchFamily="34" charset="0"/>
            </a:endParaRPr>
          </a:p>
          <a:p>
            <a:r>
              <a:rPr lang="en-US" sz="1600" dirty="0">
                <a:effectLst/>
                <a:latin typeface="Times New Roman" panose="02020603050405020304" pitchFamily="18" charset="0"/>
                <a:ea typeface="Calibri" panose="020F0502020204030204" pitchFamily="34" charset="0"/>
              </a:rPr>
              <a:t>The alternative neural network model, incorporating TANH2 (3), NLINEAR2 (3), and NGAUSSIAN2 (3) activations, performs slightly lower with an AUC of 0.9007.</a:t>
            </a:r>
            <a:endParaRPr lang="en-IN" sz="1600" dirty="0"/>
          </a:p>
        </p:txBody>
      </p:sp>
    </p:spTree>
    <p:extLst>
      <p:ext uri="{BB962C8B-B14F-4D97-AF65-F5344CB8AC3E}">
        <p14:creationId xmlns:p14="http://schemas.microsoft.com/office/powerpoint/2010/main" val="424113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54088" y="2263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Conclusion</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3" name="TextBox 2">
            <a:extLst>
              <a:ext uri="{FF2B5EF4-FFF2-40B4-BE49-F238E27FC236}">
                <a16:creationId xmlns:a16="http://schemas.microsoft.com/office/drawing/2014/main" id="{E97B9294-75D6-117C-E9A9-953BC8E9D974}"/>
              </a:ext>
            </a:extLst>
          </p:cNvPr>
          <p:cNvSpPr txBox="1"/>
          <p:nvPr/>
        </p:nvSpPr>
        <p:spPr>
          <a:xfrm>
            <a:off x="982824" y="1527101"/>
            <a:ext cx="10226351"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Through an extensive evaluation of predictive models, our project reveals that leveraging family history significantly contributes to predicting obesity likelihood. The Bootstrap Forest model emerges as the most effective with highest AUC score among all other models, with a robust ability to identify individuals at risk. </a:t>
            </a: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emphasizes the crucial role of familial predisposition in obesity prediction, paving the way for targeted interventions and policy initiatives aimed at curbing obesity rates and promoting personalized healthcare strategies.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478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9726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Times New Roman" panose="02020603050405020304" pitchFamily="18" charset="0"/>
                <a:cs typeface="Times New Roman" panose="02020603050405020304" pitchFamily="18" charset="0"/>
              </a:rPr>
              <a:t>Overview of Project Goals and Objectives</a:t>
            </a:r>
            <a:b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Model Interpretation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799543" y="154943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Model Comparison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latin typeface="Times New Roman" panose="02020603050405020304" pitchFamily="18" charset="0"/>
                <a:cs typeface="Times New Roman" panose="02020603050405020304" pitchFamily="18" charset="0"/>
              </a:rPr>
              <a:t>Documentation &amp; Reporting</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536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Prediction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703261"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latin typeface="Times New Roman" panose="02020603050405020304" pitchFamily="18" charset="0"/>
                <a:cs typeface="Times New Roman" panose="02020603050405020304" pitchFamily="18" charset="0"/>
              </a:rPr>
              <a:t>Model Development</a:t>
            </a:r>
            <a:endParaRPr lang="en-US" sz="1800"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Model Evaluation</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0596" y="502376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3954772" y="3531386"/>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7096564" y="1871367"/>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Freeform 1676" descr="Icon of check box. ">
            <a:extLst>
              <a:ext uri="{FF2B5EF4-FFF2-40B4-BE49-F238E27FC236}">
                <a16:creationId xmlns:a16="http://schemas.microsoft.com/office/drawing/2014/main" id="{C3C9F312-A90C-7FF1-CFFB-19D18AEE60E5}"/>
              </a:ext>
            </a:extLst>
          </p:cNvPr>
          <p:cNvSpPr>
            <a:spLocks noEditPoints="1"/>
          </p:cNvSpPr>
          <p:nvPr/>
        </p:nvSpPr>
        <p:spPr bwMode="auto">
          <a:xfrm>
            <a:off x="7123336" y="5343525"/>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6" name="Group 45" descr="Icon of books. ">
            <a:extLst>
              <a:ext uri="{FF2B5EF4-FFF2-40B4-BE49-F238E27FC236}">
                <a16:creationId xmlns:a16="http://schemas.microsoft.com/office/drawing/2014/main" id="{EAE5EBA2-1D6A-030C-CB68-028DD0CEC062}"/>
              </a:ext>
            </a:extLst>
          </p:cNvPr>
          <p:cNvGrpSpPr/>
          <p:nvPr/>
        </p:nvGrpSpPr>
        <p:grpSpPr>
          <a:xfrm>
            <a:off x="4692995" y="5302436"/>
            <a:ext cx="344413" cy="382447"/>
            <a:chOff x="2608263" y="1920875"/>
            <a:chExt cx="258763" cy="287338"/>
          </a:xfrm>
          <a:solidFill>
            <a:schemeClr val="accent4">
              <a:lumMod val="75000"/>
            </a:schemeClr>
          </a:solidFill>
        </p:grpSpPr>
        <p:sp>
          <p:nvSpPr>
            <p:cNvPr id="47" name="Rectangle 705">
              <a:extLst>
                <a:ext uri="{FF2B5EF4-FFF2-40B4-BE49-F238E27FC236}">
                  <a16:creationId xmlns:a16="http://schemas.microsoft.com/office/drawing/2014/main" id="{81A4867D-F013-A24F-7682-0ED83031C55A}"/>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706">
              <a:extLst>
                <a:ext uri="{FF2B5EF4-FFF2-40B4-BE49-F238E27FC236}">
                  <a16:creationId xmlns:a16="http://schemas.microsoft.com/office/drawing/2014/main" id="{8C19A26D-F023-537F-EC69-C3B8CD723101}"/>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707">
              <a:extLst>
                <a:ext uri="{FF2B5EF4-FFF2-40B4-BE49-F238E27FC236}">
                  <a16:creationId xmlns:a16="http://schemas.microsoft.com/office/drawing/2014/main" id="{638C966D-46C7-4627-5DD7-0F44EF8906DD}"/>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708">
              <a:extLst>
                <a:ext uri="{FF2B5EF4-FFF2-40B4-BE49-F238E27FC236}">
                  <a16:creationId xmlns:a16="http://schemas.microsoft.com/office/drawing/2014/main" id="{CECA6CF0-6BEF-6F57-6BA8-64B66F18DBB3}"/>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709">
              <a:extLst>
                <a:ext uri="{FF2B5EF4-FFF2-40B4-BE49-F238E27FC236}">
                  <a16:creationId xmlns:a16="http://schemas.microsoft.com/office/drawing/2014/main" id="{286FE33C-C814-619B-6FEF-E2F7D82754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710">
              <a:extLst>
                <a:ext uri="{FF2B5EF4-FFF2-40B4-BE49-F238E27FC236}">
                  <a16:creationId xmlns:a16="http://schemas.microsoft.com/office/drawing/2014/main" id="{E0475643-8021-56A0-C403-6DDCA557765D}"/>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711">
              <a:extLst>
                <a:ext uri="{FF2B5EF4-FFF2-40B4-BE49-F238E27FC236}">
                  <a16:creationId xmlns:a16="http://schemas.microsoft.com/office/drawing/2014/main" id="{C804EC6C-E8A5-59EE-725E-74826ED71A1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712">
              <a:extLst>
                <a:ext uri="{FF2B5EF4-FFF2-40B4-BE49-F238E27FC236}">
                  <a16:creationId xmlns:a16="http://schemas.microsoft.com/office/drawing/2014/main" id="{14853E28-CBDE-AC22-C0CC-5C27AD6D1F49}"/>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13">
              <a:extLst>
                <a:ext uri="{FF2B5EF4-FFF2-40B4-BE49-F238E27FC236}">
                  <a16:creationId xmlns:a16="http://schemas.microsoft.com/office/drawing/2014/main" id="{AD0EC5A9-E42F-FE40-6B91-27FA3BD578C3}"/>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14">
              <a:extLst>
                <a:ext uri="{FF2B5EF4-FFF2-40B4-BE49-F238E27FC236}">
                  <a16:creationId xmlns:a16="http://schemas.microsoft.com/office/drawing/2014/main" id="{BD4D7BA6-AEA4-5B57-1E4B-DC05882E6C1F}"/>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715">
              <a:extLst>
                <a:ext uri="{FF2B5EF4-FFF2-40B4-BE49-F238E27FC236}">
                  <a16:creationId xmlns:a16="http://schemas.microsoft.com/office/drawing/2014/main" id="{1AA245E0-F72D-CEBA-0BD2-057048523CE8}"/>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16">
              <a:extLst>
                <a:ext uri="{FF2B5EF4-FFF2-40B4-BE49-F238E27FC236}">
                  <a16:creationId xmlns:a16="http://schemas.microsoft.com/office/drawing/2014/main" id="{B776902F-9715-991A-03A5-A202CC1E0E6D}"/>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7">
              <a:extLst>
                <a:ext uri="{FF2B5EF4-FFF2-40B4-BE49-F238E27FC236}">
                  <a16:creationId xmlns:a16="http://schemas.microsoft.com/office/drawing/2014/main" id="{63A57815-8D2E-D423-26C3-ABAC8D9BD72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8">
              <a:extLst>
                <a:ext uri="{FF2B5EF4-FFF2-40B4-BE49-F238E27FC236}">
                  <a16:creationId xmlns:a16="http://schemas.microsoft.com/office/drawing/2014/main" id="{AD3D9BAB-16C3-844F-210F-894D3EE94A4A}"/>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9">
              <a:extLst>
                <a:ext uri="{FF2B5EF4-FFF2-40B4-BE49-F238E27FC236}">
                  <a16:creationId xmlns:a16="http://schemas.microsoft.com/office/drawing/2014/main" id="{F032A3E7-5857-7EDA-E944-1A27F6F689F2}"/>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20">
              <a:extLst>
                <a:ext uri="{FF2B5EF4-FFF2-40B4-BE49-F238E27FC236}">
                  <a16:creationId xmlns:a16="http://schemas.microsoft.com/office/drawing/2014/main" id="{B081E617-72EE-28EC-4668-1423B80151DD}"/>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latin typeface="Times New Roman" panose="02020603050405020304" pitchFamily="18" charset="0"/>
                <a:cs typeface="Times New Roman" panose="02020603050405020304" pitchFamily="18" charset="0"/>
              </a:rPr>
              <a:t>Data Collection and Preprocessing</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2155001" y="2660892"/>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4715670" y="2566519"/>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7387663" y="2603476"/>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Freeform 1671" descr="Icon of check mark. ">
            <a:extLst>
              <a:ext uri="{FF2B5EF4-FFF2-40B4-BE49-F238E27FC236}">
                <a16:creationId xmlns:a16="http://schemas.microsoft.com/office/drawing/2014/main" id="{B7A1FD34-22CA-379B-B779-C59334E86A59}"/>
              </a:ext>
            </a:extLst>
          </p:cNvPr>
          <p:cNvSpPr>
            <a:spLocks noEditPoints="1"/>
          </p:cNvSpPr>
          <p:nvPr/>
        </p:nvSpPr>
        <p:spPr bwMode="auto">
          <a:xfrm>
            <a:off x="1516574" y="2366105"/>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nvGrpSpPr>
          <p:cNvPr id="5" name="Group 4" descr="Icon of computer monitors. ">
            <a:extLst>
              <a:ext uri="{FF2B5EF4-FFF2-40B4-BE49-F238E27FC236}">
                <a16:creationId xmlns:a16="http://schemas.microsoft.com/office/drawing/2014/main" id="{9F42E565-0D2D-4197-E32E-DD0E0009885B}"/>
              </a:ext>
            </a:extLst>
          </p:cNvPr>
          <p:cNvGrpSpPr/>
          <p:nvPr/>
        </p:nvGrpSpPr>
        <p:grpSpPr>
          <a:xfrm>
            <a:off x="6601606" y="2104895"/>
            <a:ext cx="382447" cy="382446"/>
            <a:chOff x="879475" y="5100638"/>
            <a:chExt cx="287338" cy="287337"/>
          </a:xfrm>
          <a:solidFill>
            <a:schemeClr val="accent4">
              <a:lumMod val="75000"/>
            </a:schemeClr>
          </a:solidFill>
        </p:grpSpPr>
        <p:sp>
          <p:nvSpPr>
            <p:cNvPr id="6" name="Freeform 1636">
              <a:extLst>
                <a:ext uri="{FF2B5EF4-FFF2-40B4-BE49-F238E27FC236}">
                  <a16:creationId xmlns:a16="http://schemas.microsoft.com/office/drawing/2014/main" id="{E8A874AA-B5C6-73D8-2CF0-8EADF7AA0E29}"/>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7" name="Freeform 1637">
              <a:extLst>
                <a:ext uri="{FF2B5EF4-FFF2-40B4-BE49-F238E27FC236}">
                  <a16:creationId xmlns:a16="http://schemas.microsoft.com/office/drawing/2014/main" id="{8904CB09-D9DB-9FBB-0FC4-85C802DBB45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10" name="Freeform 1638">
              <a:extLst>
                <a:ext uri="{FF2B5EF4-FFF2-40B4-BE49-F238E27FC236}">
                  <a16:creationId xmlns:a16="http://schemas.microsoft.com/office/drawing/2014/main" id="{58BC24A4-3DEF-073D-AAC4-816CAEAB18A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12" name="Freeform 1639">
              <a:extLst>
                <a:ext uri="{FF2B5EF4-FFF2-40B4-BE49-F238E27FC236}">
                  <a16:creationId xmlns:a16="http://schemas.microsoft.com/office/drawing/2014/main" id="{B3CCE535-F9E7-EEF7-84B9-A9CF576EA26F}"/>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13" name="Freeform 1640">
              <a:extLst>
                <a:ext uri="{FF2B5EF4-FFF2-40B4-BE49-F238E27FC236}">
                  <a16:creationId xmlns:a16="http://schemas.microsoft.com/office/drawing/2014/main" id="{5AB969E5-0FC4-34DA-5CF5-5DC6C21C10EE}"/>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Variables in the dataset</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Box 14">
            <a:extLst>
              <a:ext uri="{FF2B5EF4-FFF2-40B4-BE49-F238E27FC236}">
                <a16:creationId xmlns:a16="http://schemas.microsoft.com/office/drawing/2014/main" id="{C826E8C1-1A3A-AB1E-0A79-E88CFAC67174}"/>
              </a:ext>
            </a:extLst>
          </p:cNvPr>
          <p:cNvSpPr txBox="1"/>
          <p:nvPr/>
        </p:nvSpPr>
        <p:spPr>
          <a:xfrm>
            <a:off x="1076604" y="1110343"/>
            <a:ext cx="9840212"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Obesity data set contains the following columns</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Age</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Height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Weight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Gender</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Family history with overweight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Smoke</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Obesity</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Frequent consumption of high-calorie foods (FAVC)</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Frequency of consumption of vegetables (FCVC)</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Number of main meals (NCP)</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Consumption of food between meals (CAEC)</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Daily water consumption (CH20)</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Alcohol consumption (CALC)</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Monitoring calorie consumption (SCC),</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Frequency of physical activity (FAF),</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Time using technological devices (TUE),</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Transportation used (MTRANS),</a:t>
            </a:r>
          </a:p>
        </p:txBody>
      </p:sp>
    </p:spTree>
    <p:extLst>
      <p:ext uri="{BB962C8B-B14F-4D97-AF65-F5344CB8AC3E}">
        <p14:creationId xmlns:p14="http://schemas.microsoft.com/office/powerpoint/2010/main" val="2586614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Linear Regression</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5" name="Picture 14" descr="A screenshot of a computer&#10;&#10;Description automatically generated">
            <a:extLst>
              <a:ext uri="{FF2B5EF4-FFF2-40B4-BE49-F238E27FC236}">
                <a16:creationId xmlns:a16="http://schemas.microsoft.com/office/drawing/2014/main" id="{C3846607-326D-C246-79AB-78B046A4FEC1}"/>
              </a:ext>
            </a:extLst>
          </p:cNvPr>
          <p:cNvPicPr>
            <a:picLocks noChangeAspect="1"/>
          </p:cNvPicPr>
          <p:nvPr/>
        </p:nvPicPr>
        <p:blipFill>
          <a:blip r:embed="rId3"/>
          <a:stretch>
            <a:fillRect/>
          </a:stretch>
        </p:blipFill>
        <p:spPr>
          <a:xfrm>
            <a:off x="401655" y="1206260"/>
            <a:ext cx="5027136" cy="4953947"/>
          </a:xfrm>
          <a:prstGeom prst="rect">
            <a:avLst/>
          </a:prstGeom>
          <a:noFill/>
        </p:spPr>
      </p:pic>
      <p:pic>
        <p:nvPicPr>
          <p:cNvPr id="16" name="Picture 15" descr="A screenshot of a computer&#10;&#10;Description automatically generated">
            <a:extLst>
              <a:ext uri="{FF2B5EF4-FFF2-40B4-BE49-F238E27FC236}">
                <a16:creationId xmlns:a16="http://schemas.microsoft.com/office/drawing/2014/main" id="{7B60973C-DDEC-353D-79F9-B758B060DA60}"/>
              </a:ext>
            </a:extLst>
          </p:cNvPr>
          <p:cNvPicPr>
            <a:picLocks noChangeAspect="1"/>
          </p:cNvPicPr>
          <p:nvPr/>
        </p:nvPicPr>
        <p:blipFill>
          <a:blip r:embed="rId4"/>
          <a:stretch>
            <a:fillRect/>
          </a:stretch>
        </p:blipFill>
        <p:spPr>
          <a:xfrm>
            <a:off x="6361616" y="1699962"/>
            <a:ext cx="5229191" cy="4941169"/>
          </a:xfrm>
          <a:prstGeom prst="rect">
            <a:avLst/>
          </a:prstGeom>
        </p:spPr>
      </p:pic>
      <p:sp>
        <p:nvSpPr>
          <p:cNvPr id="17" name="Rectangle 16">
            <a:extLst>
              <a:ext uri="{FF2B5EF4-FFF2-40B4-BE49-F238E27FC236}">
                <a16:creationId xmlns:a16="http://schemas.microsoft.com/office/drawing/2014/main" id="{54017664-7771-6ECC-B06D-C586B4724756}"/>
              </a:ext>
            </a:extLst>
          </p:cNvPr>
          <p:cNvSpPr/>
          <p:nvPr/>
        </p:nvSpPr>
        <p:spPr>
          <a:xfrm>
            <a:off x="324582" y="594406"/>
            <a:ext cx="1947969" cy="523220"/>
          </a:xfrm>
          <a:prstGeom prst="rect">
            <a:avLst/>
          </a:prstGeom>
          <a:noFill/>
        </p:spPr>
        <p:txBody>
          <a:bodyPr wrap="none" lIns="91440" tIns="45720" rIns="91440" bIns="45720">
            <a:spAutoFit/>
          </a:bodyPr>
          <a:lstStyle/>
          <a:p>
            <a:pPr algn="ctr"/>
            <a:r>
              <a:rPr lang="en-US" sz="2800" dirty="0">
                <a:ln w="0"/>
                <a:latin typeface="Times New Roman" panose="02020603050405020304" pitchFamily="18" charset="0"/>
                <a:cs typeface="Times New Roman" panose="02020603050405020304" pitchFamily="18" charset="0"/>
              </a:rPr>
              <a:t>Final Model</a:t>
            </a:r>
            <a:endParaRPr lang="en-US" sz="28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CB6CACA-8262-98BC-D8B1-2910BD0BB77B}"/>
              </a:ext>
            </a:extLst>
          </p:cNvPr>
          <p:cNvSpPr txBox="1"/>
          <p:nvPr/>
        </p:nvSpPr>
        <p:spPr>
          <a:xfrm>
            <a:off x="6453620" y="600918"/>
            <a:ext cx="5605762"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Root Mean Squared Error (RASE) = 5.7 on the training set</a:t>
            </a:r>
          </a:p>
          <a:p>
            <a:r>
              <a:rPr lang="en-US" sz="1800" dirty="0">
                <a:effectLst/>
                <a:latin typeface="Times New Roman" panose="02020603050405020304" pitchFamily="18" charset="0"/>
                <a:ea typeface="Calibri" panose="020F0502020204030204" pitchFamily="34" charset="0"/>
              </a:rPr>
              <a:t>RASE = 5.8, the validation set </a:t>
            </a:r>
            <a:endParaRPr lang="en-IN" dirty="0"/>
          </a:p>
        </p:txBody>
      </p:sp>
    </p:spTree>
    <p:extLst>
      <p:ext uri="{BB962C8B-B14F-4D97-AF65-F5344CB8AC3E}">
        <p14:creationId xmlns:p14="http://schemas.microsoft.com/office/powerpoint/2010/main" val="67375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Logistical Regression</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Rectangle 16">
            <a:extLst>
              <a:ext uri="{FF2B5EF4-FFF2-40B4-BE49-F238E27FC236}">
                <a16:creationId xmlns:a16="http://schemas.microsoft.com/office/drawing/2014/main" id="{54017664-7771-6ECC-B06D-C586B4724756}"/>
              </a:ext>
            </a:extLst>
          </p:cNvPr>
          <p:cNvSpPr/>
          <p:nvPr/>
        </p:nvSpPr>
        <p:spPr>
          <a:xfrm>
            <a:off x="324582" y="594406"/>
            <a:ext cx="1947969" cy="523220"/>
          </a:xfrm>
          <a:prstGeom prst="rect">
            <a:avLst/>
          </a:prstGeom>
          <a:noFill/>
        </p:spPr>
        <p:txBody>
          <a:bodyPr wrap="none" lIns="91440" tIns="45720" rIns="91440" bIns="45720">
            <a:spAutoFit/>
          </a:bodyPr>
          <a:lstStyle/>
          <a:p>
            <a:pPr algn="ctr"/>
            <a:r>
              <a:rPr lang="en-US" sz="2800" dirty="0">
                <a:ln w="0"/>
                <a:latin typeface="Times New Roman" panose="02020603050405020304" pitchFamily="18" charset="0"/>
                <a:cs typeface="Times New Roman" panose="02020603050405020304" pitchFamily="18" charset="0"/>
              </a:rPr>
              <a:t>Final Model</a:t>
            </a:r>
            <a:endParaRPr lang="en-US" sz="2800" b="0" cap="none" spc="0" dirty="0">
              <a:ln w="0"/>
              <a:solidFill>
                <a:schemeClr val="tx1"/>
              </a:solidFill>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B524E50B-10D2-9145-480A-4BFB1ED9246D}"/>
              </a:ext>
            </a:extLst>
          </p:cNvPr>
          <p:cNvPicPr>
            <a:picLocks noChangeAspect="1"/>
          </p:cNvPicPr>
          <p:nvPr/>
        </p:nvPicPr>
        <p:blipFill>
          <a:blip r:embed="rId3"/>
          <a:stretch>
            <a:fillRect/>
          </a:stretch>
        </p:blipFill>
        <p:spPr>
          <a:xfrm>
            <a:off x="364158" y="1409295"/>
            <a:ext cx="4917326" cy="3140558"/>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D527B769-CE62-D01E-8EA1-4D0EF955926B}"/>
              </a:ext>
            </a:extLst>
          </p:cNvPr>
          <p:cNvPicPr>
            <a:picLocks noChangeAspect="1"/>
          </p:cNvPicPr>
          <p:nvPr/>
        </p:nvPicPr>
        <p:blipFill>
          <a:blip r:embed="rId4"/>
          <a:stretch>
            <a:fillRect/>
          </a:stretch>
        </p:blipFill>
        <p:spPr>
          <a:xfrm>
            <a:off x="6705792" y="1409295"/>
            <a:ext cx="4321219" cy="3140558"/>
          </a:xfrm>
          <a:prstGeom prst="rect">
            <a:avLst/>
          </a:prstGeom>
        </p:spPr>
      </p:pic>
    </p:spTree>
    <p:extLst>
      <p:ext uri="{BB962C8B-B14F-4D97-AF65-F5344CB8AC3E}">
        <p14:creationId xmlns:p14="http://schemas.microsoft.com/office/powerpoint/2010/main" val="356199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Logistical Regression</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Rectangle 16">
            <a:extLst>
              <a:ext uri="{FF2B5EF4-FFF2-40B4-BE49-F238E27FC236}">
                <a16:creationId xmlns:a16="http://schemas.microsoft.com/office/drawing/2014/main" id="{54017664-7771-6ECC-B06D-C586B4724756}"/>
              </a:ext>
            </a:extLst>
          </p:cNvPr>
          <p:cNvSpPr/>
          <p:nvPr/>
        </p:nvSpPr>
        <p:spPr>
          <a:xfrm>
            <a:off x="569966" y="687613"/>
            <a:ext cx="1808508" cy="523220"/>
          </a:xfrm>
          <a:prstGeom prst="rect">
            <a:avLst/>
          </a:prstGeom>
          <a:noFill/>
        </p:spPr>
        <p:txBody>
          <a:bodyPr wrap="none" lIns="91440" tIns="45720" rIns="91440" bIns="45720">
            <a:spAutoFit/>
          </a:bodyPr>
          <a:lstStyle/>
          <a:p>
            <a:pPr algn="ctr"/>
            <a:r>
              <a:rPr lang="en-US" sz="2800" b="0" cap="none" spc="0" dirty="0">
                <a:ln w="0"/>
                <a:solidFill>
                  <a:schemeClr val="tx1"/>
                </a:solidFill>
                <a:latin typeface="Times New Roman" panose="02020603050405020304" pitchFamily="18" charset="0"/>
                <a:cs typeface="Times New Roman" panose="02020603050405020304" pitchFamily="18" charset="0"/>
              </a:rPr>
              <a:t>Odd Ratios</a:t>
            </a:r>
          </a:p>
        </p:txBody>
      </p:sp>
      <p:pic>
        <p:nvPicPr>
          <p:cNvPr id="5" name="Picture 4" descr="A screenshot of a computer&#10;&#10;Description automatically generated">
            <a:extLst>
              <a:ext uri="{FF2B5EF4-FFF2-40B4-BE49-F238E27FC236}">
                <a16:creationId xmlns:a16="http://schemas.microsoft.com/office/drawing/2014/main" id="{333FFF88-A119-A9F9-D72F-07B0EBA04F2E}"/>
              </a:ext>
            </a:extLst>
          </p:cNvPr>
          <p:cNvPicPr>
            <a:picLocks noChangeAspect="1"/>
          </p:cNvPicPr>
          <p:nvPr/>
        </p:nvPicPr>
        <p:blipFill>
          <a:blip r:embed="rId3"/>
          <a:stretch>
            <a:fillRect/>
          </a:stretch>
        </p:blipFill>
        <p:spPr>
          <a:xfrm>
            <a:off x="606060" y="1595002"/>
            <a:ext cx="4422718" cy="417646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39AF800-4177-7975-51AC-5ED3C739217A}"/>
              </a:ext>
            </a:extLst>
          </p:cNvPr>
          <p:cNvPicPr>
            <a:picLocks noChangeAspect="1"/>
          </p:cNvPicPr>
          <p:nvPr/>
        </p:nvPicPr>
        <p:blipFill>
          <a:blip r:embed="rId4"/>
          <a:stretch>
            <a:fillRect/>
          </a:stretch>
        </p:blipFill>
        <p:spPr>
          <a:xfrm>
            <a:off x="5744633" y="1670476"/>
            <a:ext cx="5554499" cy="10081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4DEB22D-750C-5D23-5E97-C5BA60E046F4}"/>
              </a:ext>
            </a:extLst>
          </p:cNvPr>
          <p:cNvPicPr>
            <a:picLocks noChangeAspect="1"/>
          </p:cNvPicPr>
          <p:nvPr/>
        </p:nvPicPr>
        <p:blipFill>
          <a:blip r:embed="rId5"/>
          <a:stretch>
            <a:fillRect/>
          </a:stretch>
        </p:blipFill>
        <p:spPr>
          <a:xfrm>
            <a:off x="5795897" y="2955943"/>
            <a:ext cx="5448808" cy="2923751"/>
          </a:xfrm>
          <a:prstGeom prst="rect">
            <a:avLst/>
          </a:prstGeom>
        </p:spPr>
      </p:pic>
    </p:spTree>
    <p:extLst>
      <p:ext uri="{BB962C8B-B14F-4D97-AF65-F5344CB8AC3E}">
        <p14:creationId xmlns:p14="http://schemas.microsoft.com/office/powerpoint/2010/main" val="264255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Decision Tree</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descr="A computer screen shot of a diagram&#10;&#10;Description automatically generated">
            <a:extLst>
              <a:ext uri="{FF2B5EF4-FFF2-40B4-BE49-F238E27FC236}">
                <a16:creationId xmlns:a16="http://schemas.microsoft.com/office/drawing/2014/main" id="{F15EF7E9-B018-4DDD-5FFD-4DAD0CEA8241}"/>
              </a:ext>
            </a:extLst>
          </p:cNvPr>
          <p:cNvPicPr>
            <a:picLocks noChangeAspect="1"/>
          </p:cNvPicPr>
          <p:nvPr/>
        </p:nvPicPr>
        <p:blipFill>
          <a:blip r:embed="rId3"/>
          <a:stretch>
            <a:fillRect/>
          </a:stretch>
        </p:blipFill>
        <p:spPr>
          <a:xfrm>
            <a:off x="191344" y="1695887"/>
            <a:ext cx="5609751" cy="5057972"/>
          </a:xfrm>
          <a:prstGeom prst="rect">
            <a:avLst/>
          </a:prstGeom>
        </p:spPr>
      </p:pic>
      <p:pic>
        <p:nvPicPr>
          <p:cNvPr id="10" name="Picture 9" descr="A screen shot of a graph&#10;&#10;Description automatically generated">
            <a:extLst>
              <a:ext uri="{FF2B5EF4-FFF2-40B4-BE49-F238E27FC236}">
                <a16:creationId xmlns:a16="http://schemas.microsoft.com/office/drawing/2014/main" id="{8ED63D16-985C-2C6B-1A91-565037E0312D}"/>
              </a:ext>
            </a:extLst>
          </p:cNvPr>
          <p:cNvPicPr>
            <a:picLocks noChangeAspect="1"/>
          </p:cNvPicPr>
          <p:nvPr/>
        </p:nvPicPr>
        <p:blipFill>
          <a:blip r:embed="rId4"/>
          <a:stretch>
            <a:fillRect/>
          </a:stretch>
        </p:blipFill>
        <p:spPr>
          <a:xfrm>
            <a:off x="5985957" y="3429000"/>
            <a:ext cx="5793652" cy="2232248"/>
          </a:xfrm>
          <a:prstGeom prst="rect">
            <a:avLst/>
          </a:prstGeom>
        </p:spPr>
      </p:pic>
      <p:pic>
        <p:nvPicPr>
          <p:cNvPr id="12" name="Picture 11" descr="A white box with black text&#10;&#10;Description automatically generated">
            <a:extLst>
              <a:ext uri="{FF2B5EF4-FFF2-40B4-BE49-F238E27FC236}">
                <a16:creationId xmlns:a16="http://schemas.microsoft.com/office/drawing/2014/main" id="{4430EB63-EAEB-0EEE-138A-9DDB184FB37F}"/>
              </a:ext>
            </a:extLst>
          </p:cNvPr>
          <p:cNvPicPr>
            <a:picLocks noChangeAspect="1"/>
          </p:cNvPicPr>
          <p:nvPr/>
        </p:nvPicPr>
        <p:blipFill>
          <a:blip r:embed="rId5"/>
          <a:stretch>
            <a:fillRect/>
          </a:stretch>
        </p:blipFill>
        <p:spPr>
          <a:xfrm>
            <a:off x="6016694" y="1682014"/>
            <a:ext cx="6086661" cy="1157049"/>
          </a:xfrm>
          <a:prstGeom prst="rect">
            <a:avLst/>
          </a:prstGeom>
        </p:spPr>
      </p:pic>
      <p:sp>
        <p:nvSpPr>
          <p:cNvPr id="13" name="TextBox 12">
            <a:extLst>
              <a:ext uri="{FF2B5EF4-FFF2-40B4-BE49-F238E27FC236}">
                <a16:creationId xmlns:a16="http://schemas.microsoft.com/office/drawing/2014/main" id="{9C2D86CA-39F4-AEEB-CB12-C0AEB250EDBB}"/>
              </a:ext>
            </a:extLst>
          </p:cNvPr>
          <p:cNvSpPr txBox="1"/>
          <p:nvPr/>
        </p:nvSpPr>
        <p:spPr>
          <a:xfrm>
            <a:off x="8882783" y="823401"/>
            <a:ext cx="2884954"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Number of Splits = 14</a:t>
            </a:r>
          </a:p>
          <a:p>
            <a:r>
              <a:rPr lang="en-IN" sz="2000" dirty="0">
                <a:latin typeface="Times New Roman" panose="02020603050405020304" pitchFamily="18" charset="0"/>
                <a:cs typeface="Times New Roman" panose="02020603050405020304" pitchFamily="18" charset="0"/>
              </a:rPr>
              <a:t>AUC= 0.8770</a:t>
            </a:r>
          </a:p>
        </p:txBody>
      </p:sp>
    </p:spTree>
    <p:extLst>
      <p:ext uri="{BB962C8B-B14F-4D97-AF65-F5344CB8AC3E}">
        <p14:creationId xmlns:p14="http://schemas.microsoft.com/office/powerpoint/2010/main" val="394480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Bootstrap Forest</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2" name="Picture 1" descr="A screenshot of a computer&#10;&#10;Description automatically generated">
            <a:extLst>
              <a:ext uri="{FF2B5EF4-FFF2-40B4-BE49-F238E27FC236}">
                <a16:creationId xmlns:a16="http://schemas.microsoft.com/office/drawing/2014/main" id="{2A91EE92-5995-0872-5A3F-8F63241D0374}"/>
              </a:ext>
            </a:extLst>
          </p:cNvPr>
          <p:cNvPicPr>
            <a:picLocks noChangeAspect="1"/>
          </p:cNvPicPr>
          <p:nvPr/>
        </p:nvPicPr>
        <p:blipFill rotWithShape="1">
          <a:blip r:embed="rId3"/>
          <a:srcRect l="1100" t="57631" b="2942"/>
          <a:stretch/>
        </p:blipFill>
        <p:spPr>
          <a:xfrm>
            <a:off x="311620" y="1290586"/>
            <a:ext cx="6013368" cy="2304256"/>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17172469-F828-5588-3875-57A37F5A5AA5}"/>
              </a:ext>
            </a:extLst>
          </p:cNvPr>
          <p:cNvPicPr>
            <a:picLocks noChangeAspect="1"/>
          </p:cNvPicPr>
          <p:nvPr/>
        </p:nvPicPr>
        <p:blipFill>
          <a:blip r:embed="rId4"/>
          <a:stretch>
            <a:fillRect/>
          </a:stretch>
        </p:blipFill>
        <p:spPr>
          <a:xfrm>
            <a:off x="335360" y="4014554"/>
            <a:ext cx="9330242" cy="2747238"/>
          </a:xfrm>
          <a:prstGeom prst="rect">
            <a:avLst/>
          </a:prstGeom>
        </p:spPr>
      </p:pic>
      <p:sp>
        <p:nvSpPr>
          <p:cNvPr id="6" name="TextBox 5">
            <a:extLst>
              <a:ext uri="{FF2B5EF4-FFF2-40B4-BE49-F238E27FC236}">
                <a16:creationId xmlns:a16="http://schemas.microsoft.com/office/drawing/2014/main" id="{B4CDD167-EECF-64ED-9F1E-157D850419DF}"/>
              </a:ext>
            </a:extLst>
          </p:cNvPr>
          <p:cNvSpPr txBox="1"/>
          <p:nvPr/>
        </p:nvSpPr>
        <p:spPr>
          <a:xfrm>
            <a:off x="8848376" y="742854"/>
            <a:ext cx="3343624"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AUC score = 0.9300</a:t>
            </a:r>
            <a:endParaRPr lang="en-IN" dirty="0"/>
          </a:p>
        </p:txBody>
      </p:sp>
    </p:spTree>
    <p:extLst>
      <p:ext uri="{BB962C8B-B14F-4D97-AF65-F5344CB8AC3E}">
        <p14:creationId xmlns:p14="http://schemas.microsoft.com/office/powerpoint/2010/main" val="4165558265"/>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ED9CDA5EDA6504D82D2C7A344E8FDC8" ma:contentTypeVersion="3" ma:contentTypeDescription="Create a new document." ma:contentTypeScope="" ma:versionID="7a0d937a3b0a30f290c151e06c31db59">
  <xsd:schema xmlns:xsd="http://www.w3.org/2001/XMLSchema" xmlns:xs="http://www.w3.org/2001/XMLSchema" xmlns:p="http://schemas.microsoft.com/office/2006/metadata/properties" xmlns:ns3="ac2fbbda-526e-4641-838c-26f9f3315861" targetNamespace="http://schemas.microsoft.com/office/2006/metadata/properties" ma:root="true" ma:fieldsID="a0462de8a66c9cffb291747047c6652c" ns3:_="">
    <xsd:import namespace="ac2fbbda-526e-4641-838c-26f9f3315861"/>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2fbbda-526e-4641-838c-26f9f33158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documentManagement/types"/>
    <ds:schemaRef ds:uri="http://www.w3.org/XML/1998/namespace"/>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ac2fbbda-526e-4641-838c-26f9f3315861"/>
    <ds:schemaRef ds:uri="http://purl.org/dc/dcmitype/"/>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DE1BA02C-D3AF-460D-B7E7-7282229BD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2fbbda-526e-4641-838c-26f9f33158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8809</TotalTime>
  <Words>656</Words>
  <Application>Microsoft Macintosh PowerPoint</Application>
  <PresentationFormat>Widescreen</PresentationFormat>
  <Paragraphs>231</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Segoe UI Light</vt:lpstr>
      <vt:lpstr>Times New Roman</vt:lpstr>
      <vt:lpstr>Wingdings</vt:lpstr>
      <vt:lpstr>Office Theme</vt:lpstr>
      <vt:lpstr>Obesity Forecast: Predictive Modeling for BMI Trends </vt:lpstr>
      <vt:lpstr>Project analysis slide 2</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11</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Forecast: Predictive Modeling for BMI Trends</dc:title>
  <dc:creator>prathyusha kalepalli</dc:creator>
  <cp:lastModifiedBy>Minnakanti, Srinivas</cp:lastModifiedBy>
  <cp:revision>11</cp:revision>
  <dcterms:created xsi:type="dcterms:W3CDTF">2023-12-01T01:06:42Z</dcterms:created>
  <dcterms:modified xsi:type="dcterms:W3CDTF">2024-12-19T20:53:42Z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0x0101000ED9CDA5EDA6504D82D2C7A344E8FDC8</vt:lpwstr>
  </property>
</Properties>
</file>