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8"/>
    <p:restoredTop sz="70318"/>
  </p:normalViewPr>
  <p:slideViewPr>
    <p:cSldViewPr>
      <p:cViewPr varScale="1">
        <p:scale>
          <a:sx n="66" d="100"/>
          <a:sy n="66" d="100"/>
        </p:scale>
        <p:origin x="24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5753-D6BF-4E41-905E-A75FE47286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794A-BA06-2F43-9A2D-FDE7D439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/>
            <a:r>
              <a:rPr lang="en-US" dirty="0"/>
              <a:t>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progetto si concentra sull’implementazione e valutazione dell’algoritmo di clustering K-means in modalità parallela. Si tratta di un algoritmo di clustering partizionato, suddivide un insieme di punti in un numero specificato di cluster, "k", basato sulla distanza dai centroidi.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L'implementazione è realizzata in Python sfruttando la libreria “multiprocessing” questo approccio consente di distribuire il carico computazionale su più core del processore, accelerando il calcolo dell'assegnazione dei punti ai cluster.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valutazione delle prestazioni comprende un confronto tra la versione parallela e quella sequenziale dell'algoritmo a livello dei test condotti su diversi numeri di core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 esegue una assegnazione iterativa dei punti al “</a:t>
            </a:r>
            <a:r>
              <a:rPr lang="it-IT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centroide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più vicino, il centroide rappresenta la posizione media di un cluster.</a:t>
            </a:r>
          </a:p>
          <a:p>
            <a:pPr indent="128270"/>
            <a:r>
              <a:rPr lang="it-I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questo analisi i centroidi verranno scelti casualmente, e i punti saranno in due dimensioni.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200" b="1" dirty="0">
                <a:effectLst/>
                <a:latin typeface="Times New Roman" panose="02020603050405020304" pitchFamily="18" charset="0"/>
              </a:rPr>
              <a:t>L’assegnamento di un punto ad un cluster</a:t>
            </a:r>
            <a:r>
              <a:rPr lang="en-AU" sz="1200" b="1" dirty="0">
                <a:effectLst/>
                <a:latin typeface="Times New Roman" panose="02020603050405020304" pitchFamily="18" charset="0"/>
                <a:ea typeface="+mn-ea"/>
              </a:rPr>
              <a:t>: </a:t>
            </a:r>
            <a:r>
              <a:rPr lang="it-I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calcolano le distanze di ogni punto rispetto ad ogni centroide. Successivamente si assegna ogni punto al Cluster il cui centroide è a una distanza minima.</a:t>
            </a:r>
          </a:p>
          <a:p>
            <a:pPr marL="1143000" lvl="2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200" b="1" dirty="0">
                <a:effectLst/>
                <a:latin typeface="Times New Roman" panose="02020603050405020304" pitchFamily="18" charset="0"/>
              </a:rPr>
              <a:t>L’aggiornamento dei centroidi: </a:t>
            </a:r>
            <a:r>
              <a:rPr lang="it-I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ricalcola la posizione di ogni centroidi facendo la media di tutti gli elementi appartenenti al rispettivo cluster.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/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u="none" strike="noStrike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915F-BD3D-4C49-730A-C0EB2C694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A338F-C1A9-9900-6585-901149B47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67D83-FD14-82FF-B44E-79D86FED9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Entrambi dizionari vanno inizializzati vuoti, per quanto riguarda la struttura si useranno oggetti di tipo array usando la libreria numpy.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funzioni di base abbiamo la funzione per calcolare la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distanza euclidea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 due punti in uno spazio bidimensionale.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/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Inizializzazione dei centroidi: O(</a:t>
            </a:r>
            <a:r>
              <a:rPr lang="it-IT" sz="1200" dirty="0" err="1"/>
              <a:t>n</a:t>
            </a:r>
            <a:r>
              <a:rPr lang="it-IT" sz="1200" dirty="0"/>
              <a:t>) +O(k) iterazione semplice k </a:t>
            </a:r>
            <a:r>
              <a:rPr lang="it-IT" sz="1200" dirty="0" err="1"/>
              <a:t>smaller</a:t>
            </a:r>
            <a:r>
              <a:rPr lang="it-IT" sz="1200" dirty="0"/>
              <a:t>-</a:t>
            </a:r>
            <a:r>
              <a:rPr lang="it-IT" sz="1200" dirty="0">
                <a:sym typeface="Wingdings" pitchFamily="2" charset="2"/>
              </a:rPr>
              <a:t> O(</a:t>
            </a:r>
            <a:r>
              <a:rPr lang="it-IT" sz="1200" dirty="0" err="1">
                <a:sym typeface="Wingdings" pitchFamily="2" charset="2"/>
              </a:rPr>
              <a:t>n</a:t>
            </a:r>
            <a:r>
              <a:rPr lang="it-IT" sz="1200" dirty="0">
                <a:sym typeface="Wingdings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Distanza euclidea O(d) pero in 2D O(1)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7E43-6AB4-C25B-97B5-EEEF55F80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9436-F70F-BEB5-968E-FEB744ED5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1D6B4-4CE7-B345-0A5D-E13DA75E7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3DD5C-7F19-A249-2036-D7E0D4259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Entrambi dizionari vanno inizializzati vuoti, per quanto riguarda la struttura si useranno oggetti di tipo array usando la libreria numpy.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funzioni di base abbiamo la funzione per calcolare la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distanza euclidea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 due punti in uno spazio bidimensionale.</a:t>
            </a:r>
          </a:p>
          <a:p>
            <a:pPr marL="0" marR="0" lvl="0" indent="1282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Inizializzazione dei centroidi: seed=15, random </a:t>
            </a:r>
          </a:p>
          <a:p>
            <a:pPr indent="128270"/>
            <a:r>
              <a:rPr lang="it-I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recomputes_clusters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 ottiene il centroide più vicino per ogni punto con la funzione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nearest_centroid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assegnando cosi il punto al Cluster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6540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AU" sz="2800" b="1" i="0" u="none" strike="noStrike" dirty="0" err="1">
                <a:solidFill>
                  <a:srgbClr val="000000"/>
                </a:solidFill>
                <a:effectLst/>
              </a:rPr>
              <a:t>Efficienza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1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 la </a:t>
            </a:r>
            <a:r>
              <a:rPr lang="en-AU" sz="2800" b="1" i="0" u="none" strike="noStrike" dirty="0" err="1">
                <a:solidFill>
                  <a:srgbClr val="000000"/>
                </a:solidFill>
                <a:effectLst/>
              </a:rPr>
              <a:t>convergenza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Impostata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una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soglia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tolleranza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0,0001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per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ridurre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calcoli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Il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iterazione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si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ferma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quando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centroidi non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variano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oltre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la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soglia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Evita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calcoli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eccessivi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, accelerando la </a:t>
            </a:r>
            <a:r>
              <a:rPr lang="en-AU" sz="2800" b="0" i="0" u="none" strike="noStrike" dirty="0" err="1">
                <a:solidFill>
                  <a:srgbClr val="000000"/>
                </a:solidFill>
                <a:effectLst/>
              </a:rPr>
              <a:t>convergenza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E3C3-6209-3A7A-1284-CB3B0AAA5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FBEC7-827C-BEF7-17FB-E6905EF5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E7273-927D-0089-FC6F-51D4E31F1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8E686-C3B2-A45F-57FD-963BBE2AC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Vediamo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qui come il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multiprocessing Pool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utilizzato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migliorare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l'efficienza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dell'algoritmo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K-means.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Inizialmente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il dataset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diviso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chunk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 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np.array_split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in base al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numero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core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disponibili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Ogni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core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riceve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uno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questi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chunk 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lavora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modo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indipendente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eseguendo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l'assegnazione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punti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al centroide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più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vicino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tramite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funzione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assign_chunk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importante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notare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ogni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lavora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localmente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sul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proprio chunk,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evitando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accedere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direttamente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struttura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self.clusters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mappa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punti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ai centroidi. Questa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separazione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fondamentale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prevenire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race condition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verificano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più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tentano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accedere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contemporaneamente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risorse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condivise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causando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conflitti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Solo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fine del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risultati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tutti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core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vengono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aggregati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modo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sicuro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results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1C0E-6C1A-CED3-76DD-8FB22E232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D452C-FA03-23EE-19BD-25770066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12197-FD54-DBEC-6587-1899848DD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59D79B-19D8-A070-58B5-47E5828EE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Python,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l'uso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del multiprocessing Pool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facilita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enormemente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l'applicazione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parallelismo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poiché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distribuisce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automaticamente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carico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lavoro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core,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cioè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non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dobbiamo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gestire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manualmente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creazione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monitoraggio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la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terminazione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processi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il Pool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occupa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tutto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senza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aggiungere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complessità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codice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Tuttavia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tratta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ricalcolo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centroidi,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scelto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di non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parallelizzarlo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Con soli 3 centroidi,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costo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computazionale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ricalcolo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relativamente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basso.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Parallelizzare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questa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avrebbe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introdotto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un overhead,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poteva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non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essere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significativo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ho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considerato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la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possibilità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 far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restituire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ogni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non solo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l'assegnazione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punti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ai centroidi, ma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anche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le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somme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conteggi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parziali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per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ciascun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cluster, in modo da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calcolare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direttamente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le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medie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parziali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la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fase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assegnazione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Pero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essendo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soli 3 centroidi,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ricalcolo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un'operazione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leggera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e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risparmio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computazionale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sarebbe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stato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marginale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AB27-277B-A6F8-7674-B1BAE1433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8290-0EE3-411C-651B-825EC227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FEF5F-024F-F9B7-11E0-12F814CC2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0BAAA-9F5D-48F4-BDBF-EB71157E4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Per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condurre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le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analisi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delle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prestazioni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è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stata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usata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una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macchina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AU" sz="1200" b="1" i="0" u="none" strike="noStrike" dirty="0">
                <a:solidFill>
                  <a:srgbClr val="000000"/>
                </a:solidFill>
                <a:effectLst/>
                <a:latin typeface="+mj-lt"/>
              </a:rPr>
              <a:t>MacBook Pro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 con le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seguenti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specifiche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hardware:</a:t>
            </a:r>
            <a:r>
              <a:rPr lang="en-AU" sz="12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Chip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: Apple M3 Pro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200" b="1" i="0" u="none" strike="noStrike" dirty="0">
                <a:solidFill>
                  <a:srgbClr val="000000"/>
                </a:solidFill>
                <a:effectLst/>
                <a:latin typeface="+mj-lt"/>
              </a:rPr>
              <a:t>Memoria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: 36GB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2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Archiviazione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: SSD da 1TB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200" b="1" i="0" u="none" strike="noStrike" dirty="0">
                <a:solidFill>
                  <a:srgbClr val="000000"/>
                </a:solidFill>
                <a:effectLst/>
                <a:latin typeface="+mj-lt"/>
              </a:rPr>
              <a:t>Sistema </a:t>
            </a:r>
            <a:r>
              <a:rPr lang="en-AU" sz="12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operativo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: macOS Sonoma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C750-C7F4-7282-111B-95C059FEC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7124-F80D-6076-F17D-FEE7BDC5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B4281-D104-12C6-214E-400CCE2AF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38004-1168-B86E-F36E-7C59E6939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Questo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grafico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mostra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l'andamento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tempi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esecuzione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relazione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al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numero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 record e al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numero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 core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utilizzati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Come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possiamo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vedere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con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6 core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otteniamo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miglior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risultato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in termini di speedup, con un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aumento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delle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prestazioni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2.79 volte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rispetto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all'esecuzione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sequenziale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specialmente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quando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elaboriamo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il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100% del dataset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Tuttavia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quando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il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numero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di core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aumenta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a 8 o 12,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l'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overhead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gestione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processi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inizia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superare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benefici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del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parallelismo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rallentando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tempi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esecuzione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Questo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è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evidente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per dataset di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dimensioni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più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piccole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dove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l'aumento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dei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core non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offre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vantaggi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significativi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B2CD-C22B-C191-C616-CBC855ACB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794A-BA06-2F43-9A2D-FDE7D4394E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4618" y="2146173"/>
            <a:ext cx="7274763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88" y="0"/>
            <a:ext cx="9131824" cy="7909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6" y="5736335"/>
            <a:ext cx="1822703" cy="11155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352" y="644397"/>
            <a:ext cx="50352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5445"/>
            <a:ext cx="8072119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Matteo</a:t>
            </a:r>
            <a:r>
              <a:rPr spc="-25" dirty="0"/>
              <a:t> </a:t>
            </a:r>
            <a:r>
              <a:rPr dirty="0"/>
              <a:t>Marulli</a:t>
            </a:r>
            <a:r>
              <a:rPr spc="-4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Matteo</a:t>
            </a:r>
            <a:r>
              <a:rPr spc="-20" dirty="0"/>
              <a:t> </a:t>
            </a:r>
            <a:r>
              <a:rPr dirty="0"/>
              <a:t>Gemignani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a.a.2019/20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4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/0</a:t>
            </a:r>
            <a:r>
              <a:rPr spc="5" dirty="0"/>
              <a:t>9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127" y="3083713"/>
            <a:ext cx="5562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 marR="5080" indent="-137160" algn="ctr">
              <a:lnSpc>
                <a:spcPct val="100000"/>
              </a:lnSpc>
              <a:spcBef>
                <a:spcPts val="105"/>
              </a:spcBef>
            </a:pPr>
            <a:r>
              <a:rPr lang="it-IT" sz="4400" spc="-5" dirty="0">
                <a:latin typeface="+mj-lt"/>
                <a:cs typeface="Arial Hebrew" pitchFamily="2" charset="-79"/>
              </a:rPr>
              <a:t>K-MEANS</a:t>
            </a:r>
            <a:endParaRPr sz="4400" dirty="0">
              <a:latin typeface="+mj-lt"/>
              <a:cs typeface="Arial Hebrew" pitchFamily="2" charset="-7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 dirty="0"/>
              <a:t>Melina Berrio Pari</a:t>
            </a:r>
            <a:endParaRPr dirty="0"/>
          </a:p>
          <a:p>
            <a:pPr marL="635" algn="ctr">
              <a:lnSpc>
                <a:spcPct val="100000"/>
              </a:lnSpc>
            </a:pPr>
            <a:r>
              <a:rPr lang="it-IT" dirty="0"/>
              <a:t>2023/2024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3E3-CFB1-4ACE-B592-B8B2118F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174A1FB-7F20-F637-39E1-037CAF5E78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 dirty="0"/>
              <a:t>Melina Berrio Pari</a:t>
            </a:r>
            <a:endParaRPr dirty="0"/>
          </a:p>
          <a:p>
            <a:pPr marL="635" algn="ctr">
              <a:lnSpc>
                <a:spcPct val="100000"/>
              </a:lnSpc>
            </a:pPr>
            <a:r>
              <a:rPr lang="it-IT" dirty="0"/>
              <a:t>2023/2024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4F64C9-EC21-74E5-A679-333ADDF21091}"/>
              </a:ext>
            </a:extLst>
          </p:cNvPr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B444AE6-8471-B229-000F-0DA1779B61CC}"/>
              </a:ext>
            </a:extLst>
          </p:cNvPr>
          <p:cNvSpPr txBox="1">
            <a:spLocks/>
          </p:cNvSpPr>
          <p:nvPr/>
        </p:nvSpPr>
        <p:spPr>
          <a:xfrm>
            <a:off x="3570351" y="759743"/>
            <a:ext cx="21335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AU" kern="0" spc="-65" dirty="0"/>
              <a:t>K-Means</a:t>
            </a:r>
            <a:endParaRPr lang="en-AU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0698AC7-521C-D7FC-2C69-A46E43C462A1}"/>
              </a:ext>
            </a:extLst>
          </p:cNvPr>
          <p:cNvSpPr txBox="1"/>
          <p:nvPr/>
        </p:nvSpPr>
        <p:spPr>
          <a:xfrm>
            <a:off x="457200" y="1563065"/>
            <a:ext cx="5246750" cy="393697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indent="128270"/>
            <a:r>
              <a:rPr lang="it-IT" sz="2200" dirty="0"/>
              <a:t>Pseudocodice:</a:t>
            </a:r>
          </a:p>
          <a:p>
            <a:pPr indent="128270"/>
            <a:r>
              <a:rPr lang="it-IT" sz="2200" dirty="0"/>
              <a:t>Input: numero di centroidi k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2200" dirty="0"/>
              <a:t>Inizializzazione dei centroidi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2200" dirty="0"/>
              <a:t>Iterazione</a:t>
            </a:r>
          </a:p>
          <a:p>
            <a:pPr marL="742950" lvl="1" indent="-285750">
              <a:buFont typeface="+mj-lt"/>
              <a:buAutoNum type="alphaLcPeriod"/>
            </a:pPr>
            <a:r>
              <a:rPr lang="it-IT" sz="2200" dirty="0"/>
              <a:t>Assegnazione di ogni punto al centroide più vicino</a:t>
            </a:r>
          </a:p>
          <a:p>
            <a:pPr marL="742950" lvl="1" indent="-285750">
              <a:buFont typeface="+mj-lt"/>
              <a:buAutoNum type="alphaLcPeriod"/>
            </a:pPr>
            <a:r>
              <a:rPr lang="it-IT" sz="2200" dirty="0"/>
              <a:t>Calcolo del nuovo centroide per cluster</a:t>
            </a:r>
          </a:p>
          <a:p>
            <a:pPr marL="641350"/>
            <a:r>
              <a:rPr lang="it-IT" sz="2200" dirty="0"/>
              <a:t>Convergenza: il processo termina quando i centroidi non cambiano più.</a:t>
            </a:r>
          </a:p>
          <a:p>
            <a:r>
              <a:rPr lang="it-IT" sz="2200" dirty="0"/>
              <a:t>	Output: k cluster/sottoinsiemi</a:t>
            </a:r>
          </a:p>
          <a:p>
            <a:pPr algn="l"/>
            <a:endParaRPr lang="it-IT" sz="32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C33F5-39CC-F820-24B7-155465CC1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3" t="6027" r="20930" b="30233"/>
          <a:stretch/>
        </p:blipFill>
        <p:spPr bwMode="auto">
          <a:xfrm>
            <a:off x="5958254" y="2343150"/>
            <a:ext cx="272854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6904-0195-71E2-B0B5-2EEFACB7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DFEFA71-8A95-EA4B-A43D-DE793A51F98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1A2A33B-DFAA-796D-A740-F4F8F287F354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1265B86-CC75-18C0-29D9-0D388D14254B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Implementazione Sequenziale</a:t>
            </a:r>
            <a:endParaRPr lang="it-IT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D0681-8452-8452-CF7B-84AC8C35803C}"/>
              </a:ext>
            </a:extLst>
          </p:cNvPr>
          <p:cNvSpPr txBox="1"/>
          <p:nvPr/>
        </p:nvSpPr>
        <p:spPr>
          <a:xfrm>
            <a:off x="361189" y="1694795"/>
            <a:ext cx="827176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200" b="1" dirty="0"/>
              <a:t>Classe </a:t>
            </a:r>
            <a:r>
              <a:rPr lang="it-IT" sz="2200" b="1" dirty="0" err="1"/>
              <a:t>K_Means</a:t>
            </a:r>
            <a:endParaRPr lang="it-IT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200" dirty="0"/>
              <a:t>Attributi: Salva il numero di clusters, e due dizionari per gestire I clusters e I centroidi rispettivamente.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/>
              <a:t>La funzione di base è  quella per calcolare la distanza euclidea (O(1)) tra due punti in uno spazio bidimensionale, questa ci permette di calcolare il centroide più vicino per ogni punto. </a:t>
            </a:r>
            <a:r>
              <a:rPr lang="it-IT" sz="2200" dirty="0">
                <a:sym typeface="Wingdings" pitchFamily="2" charset="2"/>
              </a:rPr>
              <a:t>O(k)</a:t>
            </a:r>
            <a:endParaRPr lang="it-IT" sz="2200" dirty="0"/>
          </a:p>
          <a:p>
            <a:pPr algn="ctr"/>
            <a:r>
              <a:rPr lang="it-IT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np.argmin</a:t>
            </a:r>
            <a:r>
              <a:rPr lang="it-IT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it-IT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it-IT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.euclidean_distance</a:t>
            </a:r>
            <a:r>
              <a:rPr lang="it-IT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lang="it-IT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centroid</a:t>
            </a:r>
            <a:r>
              <a:rPr lang="it-IT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it-IT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centroid</a:t>
            </a: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it-IT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it-IT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.centroids.values</a:t>
            </a:r>
            <a:r>
              <a:rPr lang="it-IT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()])</a:t>
            </a:r>
            <a:r>
              <a:rPr lang="en-AU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200" b="1" dirty="0"/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Inizializzazione dei centroidi: seed=15, random, O(</a:t>
            </a:r>
            <a:r>
              <a:rPr lang="it-IT" sz="2200" dirty="0" err="1"/>
              <a:t>n</a:t>
            </a:r>
            <a:r>
              <a:rPr lang="it-IT" sz="2200" dirty="0"/>
              <a:t>)</a:t>
            </a:r>
            <a:endParaRPr lang="en-AU" sz="1800" b="1" dirty="0">
              <a:effectLst/>
            </a:endParaRPr>
          </a:p>
          <a:p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idx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np.random.default_rng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choice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	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.n_clusters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replace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it-IT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.centroids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kk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idx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kk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kk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.n_clusters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)}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sz="20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06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EC3FD-F652-B72D-7259-3EE8D154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032E83A-FB04-9519-60E0-BA5F61FC457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81AA54-0F4C-EEE9-D17C-C1D3723BB5DD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BC0BF82-EEA9-D44A-F819-BA9474979DC1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Implementazione Sequenziale</a:t>
            </a:r>
            <a:endParaRPr lang="it-IT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8EC06-AE07-B954-0591-1552D1C67711}"/>
              </a:ext>
            </a:extLst>
          </p:cNvPr>
          <p:cNvSpPr txBox="1"/>
          <p:nvPr/>
        </p:nvSpPr>
        <p:spPr>
          <a:xfrm>
            <a:off x="361189" y="1694795"/>
            <a:ext cx="827176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/>
              <a:t>Parte Iterativa</a:t>
            </a:r>
          </a:p>
          <a:p>
            <a:pPr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recomputes_clusters</a:t>
            </a:r>
            <a:r>
              <a:rPr kumimoji="0" lang="it-IT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it-IT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che ottiene il centroide più vicino per ogni punto con la funzione </a:t>
            </a:r>
            <a:r>
              <a:rPr kumimoji="0" lang="it-IT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nearest_centroid</a:t>
            </a:r>
            <a:r>
              <a:rPr kumimoji="0" lang="it-IT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assegnando cosi il punto al </a:t>
            </a:r>
            <a:r>
              <a:rPr lang="it-IT" altLang="en-US" sz="2200" dirty="0"/>
              <a:t>Cluster. </a:t>
            </a:r>
            <a:r>
              <a:rPr lang="it-IT" sz="2200" dirty="0"/>
              <a:t>O(</a:t>
            </a:r>
            <a:r>
              <a:rPr lang="it-IT" sz="2200" dirty="0" err="1"/>
              <a:t>kn</a:t>
            </a:r>
            <a:r>
              <a:rPr lang="it-IT" sz="2200" dirty="0"/>
              <a:t>).</a:t>
            </a:r>
            <a:r>
              <a:rPr lang="en-AU" sz="2200" dirty="0"/>
              <a:t> </a:t>
            </a:r>
            <a:endParaRPr lang="it-IT" altLang="en-US" sz="2200" dirty="0"/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en-US" sz="1600" dirty="0">
                <a:solidFill>
                  <a:srgbClr val="94558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{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[]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range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.n_clusters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)}</a:t>
            </a:r>
            <a:b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point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	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.nearest_centroid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point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)].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append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point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recomputes_centroids</a:t>
            </a:r>
            <a:r>
              <a:rPr kumimoji="0" lang="it-IT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it-IT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che calcola la media dei punti per cluster. O(</a:t>
            </a:r>
            <a:r>
              <a:rPr lang="it-IT" altLang="en-US" sz="2200" dirty="0" err="1">
                <a:ea typeface="Times New Roman" panose="02020603050405020304" pitchFamily="18" charset="0"/>
              </a:rPr>
              <a:t>n</a:t>
            </a:r>
            <a:r>
              <a:rPr lang="it-IT" altLang="en-US" sz="2200" dirty="0">
                <a:ea typeface="Times New Roman" panose="02020603050405020304" pitchFamily="18" charset="0"/>
              </a:rPr>
              <a:t>)</a:t>
            </a:r>
            <a:br>
              <a:rPr kumimoji="0" lang="it-IT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kumimoji="0" lang="it-IT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range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.n_clusters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endParaRPr lang="it-IT" altLang="en-US" sz="1600" i="1" dirty="0">
              <a:solidFill>
                <a:srgbClr val="8C8C8C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.centroids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np.mean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.clusters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kumimoji="0" lang="it-IT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axis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it-I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b="1" dirty="0" err="1"/>
              <a:t>Convergenza</a:t>
            </a:r>
            <a:r>
              <a:rPr lang="en-AU" sz="2200" b="1" dirty="0"/>
              <a:t>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Impostata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una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soglia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tolleranza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AU" sz="2000" b="1" i="0" u="none" strike="noStrike" dirty="0">
                <a:solidFill>
                  <a:srgbClr val="000000"/>
                </a:solidFill>
                <a:effectLst/>
              </a:rPr>
              <a:t>0,0001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 per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evitare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calcoli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000" b="0" i="0" u="none" strike="noStrike" dirty="0" err="1">
                <a:solidFill>
                  <a:srgbClr val="000000"/>
                </a:solidFill>
                <a:effectLst/>
              </a:rPr>
              <a:t>eccessivi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b="1" dirty="0"/>
          </a:p>
          <a:p>
            <a:endParaRPr lang="en-AU" sz="1800" b="1" dirty="0">
              <a:effectLst/>
            </a:endParaRPr>
          </a:p>
          <a:p>
            <a:endParaRPr lang="it-IT" sz="20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717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BF33-D0A2-CE1C-7BF8-14121F1E8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BC174E8-0743-9A4C-F0CE-FC6E640D92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980BDC-7738-19C6-1FA1-DB45A52D4D12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F4CC52C-9902-7A4E-2DBC-F9C0D13E5FD3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Implementazione Parallela</a:t>
            </a:r>
            <a:endParaRPr lang="it-IT" kern="0" dirty="0"/>
          </a:p>
        </p:txBody>
      </p:sp>
      <p:pic>
        <p:nvPicPr>
          <p:cNvPr id="5" name="Picture 4" descr="A diagram of a pool and a pool&#10;&#10;Description automatically generated">
            <a:extLst>
              <a:ext uri="{FF2B5EF4-FFF2-40B4-BE49-F238E27FC236}">
                <a16:creationId xmlns:a16="http://schemas.microsoft.com/office/drawing/2014/main" id="{02E9B2D0-8FE5-2F0C-43C9-C22DC050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10948"/>
            <a:ext cx="5312284" cy="2847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01F25-7CEE-BC5A-6660-A627553589ED}"/>
              </a:ext>
            </a:extLst>
          </p:cNvPr>
          <p:cNvSpPr txBox="1"/>
          <p:nvPr/>
        </p:nvSpPr>
        <p:spPr>
          <a:xfrm>
            <a:off x="361189" y="1694795"/>
            <a:ext cx="84754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Il dataset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viene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inizialmente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suddiviso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in </a:t>
            </a:r>
            <a:r>
              <a:rPr lang="en-AU" sz="2200" b="1" i="0" u="none" strike="noStrike" dirty="0">
                <a:solidFill>
                  <a:srgbClr val="000000"/>
                </a:solidFill>
                <a:effectLst/>
              </a:rPr>
              <a:t>chunk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tramite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sz="2200" b="1" i="0" u="none" strike="noStrike" dirty="0" err="1">
                <a:solidFill>
                  <a:srgbClr val="000000"/>
                </a:solidFill>
                <a:effectLst/>
              </a:rPr>
              <a:t>np.array_split</a:t>
            </a:r>
            <a:r>
              <a:rPr lang="en-AU" sz="2200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, e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successivamente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ciascun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chunk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viene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assegnato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a un core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della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CPU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utilizzando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il </a:t>
            </a:r>
            <a:r>
              <a:rPr lang="en-AU" sz="2200" b="1" i="0" u="none" strike="noStrike" dirty="0">
                <a:solidFill>
                  <a:srgbClr val="000000"/>
                </a:solidFill>
                <a:effectLst/>
              </a:rPr>
              <a:t>multiprocessing Pool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Ogni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core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lavora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in modo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indipendente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eseguendo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l'assegnazione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dei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punti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al centroide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più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vicino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Questo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approccio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evita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problematiche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di </a:t>
            </a:r>
            <a:r>
              <a:rPr lang="en-AU" sz="2200" b="1" i="0" u="none" strike="noStrike" dirty="0">
                <a:solidFill>
                  <a:srgbClr val="000000"/>
                </a:solidFill>
                <a:effectLst/>
              </a:rPr>
              <a:t>race condition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poiché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ogni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gestisce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propri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dati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localmente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senza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interferire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 con la </a:t>
            </a:r>
            <a:r>
              <a:rPr lang="en-AU" sz="2200" b="0" i="0" u="none" strike="noStrike" dirty="0" err="1">
                <a:solidFill>
                  <a:srgbClr val="000000"/>
                </a:solidFill>
                <a:effectLst/>
              </a:rPr>
              <a:t>variabile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sz="2200" b="1" i="0" u="none" strike="noStrike" dirty="0" err="1">
                <a:solidFill>
                  <a:srgbClr val="000000"/>
                </a:solidFill>
                <a:effectLst/>
              </a:rPr>
              <a:t>self.clusters</a:t>
            </a:r>
            <a:r>
              <a:rPr lang="en-AU" sz="2200" b="0" i="0" u="none" strike="noStrike" dirty="0">
                <a:solidFill>
                  <a:srgbClr val="000000"/>
                </a:solidFill>
                <a:effectLst/>
              </a:rPr>
              <a:t>. </a:t>
            </a:r>
            <a:endParaRPr lang="it-IT" sz="2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752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5F-CF49-3F9C-6926-274A2691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AF99BEB-F146-7629-C3D5-B4E4143715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274EBA-CB16-D116-A41F-6DDE468CB662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8693286-91FE-F8D3-6C96-A6B764BFB347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Implementazione Parallela</a:t>
            </a:r>
            <a:endParaRPr lang="it-IT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B7A09-3D1B-9AC6-D2EA-384DF23E27C5}"/>
              </a:ext>
            </a:extLst>
          </p:cNvPr>
          <p:cNvSpPr txBox="1"/>
          <p:nvPr/>
        </p:nvSpPr>
        <p:spPr>
          <a:xfrm>
            <a:off x="349158" y="1591010"/>
            <a:ext cx="85542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AU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iterative_part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not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#reset clusters</a:t>
            </a:r>
            <a:br>
              <a:rPr lang="en-AU" sz="16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.clusters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AU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AU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.n_clusters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np.array_split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.n_cores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Pool(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.n_cores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.assign_chunk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A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AU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.clusters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].append(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old_centroids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.recomputes_centroids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AU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.has_converged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old_centroids</a:t>
            </a:r>
            <a: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sz="16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1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B08BA-A5D8-9B47-67AC-59D3777C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531DA62-F09C-B393-8379-40B9C4B9C2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7C86F53-0E29-B4A2-1425-9860A1C96883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4EE8333-9DEE-CB19-F92D-0838EF7C9B26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Speed Up Test</a:t>
            </a:r>
            <a:endParaRPr lang="it-IT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95F53-E02F-1819-B589-3827E53FF0BF}"/>
              </a:ext>
            </a:extLst>
          </p:cNvPr>
          <p:cNvSpPr txBox="1"/>
          <p:nvPr/>
        </p:nvSpPr>
        <p:spPr>
          <a:xfrm>
            <a:off x="349158" y="1591010"/>
            <a:ext cx="85542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Specs</a:t>
            </a:r>
            <a:r>
              <a:rPr lang="it-IT" sz="2200" dirty="0">
                <a:solidFill>
                  <a:srgbClr val="000000"/>
                </a:solidFill>
              </a:rPr>
              <a:t>: </a:t>
            </a:r>
            <a:r>
              <a:rPr lang="it-IT" sz="2200" i="0" u="none" strike="noStrike" dirty="0">
                <a:solidFill>
                  <a:srgbClr val="000000"/>
                </a:solidFill>
                <a:effectLst/>
              </a:rPr>
              <a:t>MacBook Pro</a:t>
            </a:r>
            <a:r>
              <a:rPr lang="it-IT" sz="2200" dirty="0">
                <a:solidFill>
                  <a:srgbClr val="000000"/>
                </a:solidFill>
              </a:rPr>
              <a:t>, </a:t>
            </a:r>
            <a:r>
              <a:rPr lang="it-IT" sz="2200" i="0" u="none" strike="noStrike" dirty="0">
                <a:solidFill>
                  <a:srgbClr val="000000"/>
                </a:solidFill>
                <a:effectLst/>
              </a:rPr>
              <a:t>chip: Apple M3 Pro,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 36GB RAM, SSD da 1TB, </a:t>
            </a:r>
            <a:r>
              <a:rPr lang="it-IT" sz="2200" b="0" i="0" u="none" strike="noStrike" dirty="0" err="1">
                <a:solidFill>
                  <a:srgbClr val="000000"/>
                </a:solidFill>
                <a:effectLst/>
              </a:rPr>
              <a:t>macOS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 Sonoma.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Dataset:</a:t>
            </a:r>
            <a:endParaRPr lang="it-IT" sz="22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Provenienza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: UCI Machine Learning Repository, si sono selezionate 2 caratteristiche cartografiche.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Records: </a:t>
            </a:r>
            <a:r>
              <a:rPr lang="it-IT" sz="2200" i="0" u="none" strike="noStrike" dirty="0">
                <a:solidFill>
                  <a:srgbClr val="000000"/>
                </a:solidFill>
                <a:effectLst/>
              </a:rPr>
              <a:t>inizialmente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 581.012, </a:t>
            </a:r>
            <a:r>
              <a:rPr lang="it-IT" sz="2200" i="0" u="none" strike="noStrike" dirty="0">
                <a:solidFill>
                  <a:srgbClr val="000000"/>
                </a:solidFill>
                <a:effectLst/>
              </a:rPr>
              <a:t>dopo la pulizia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 562.873 records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Campioni analizzati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25%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: 140.718 records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50%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: 281.436 records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200" b="1" i="0" u="none" strike="noStrike" dirty="0">
                <a:solidFill>
                  <a:srgbClr val="000000"/>
                </a:solidFill>
                <a:effectLst/>
              </a:rPr>
              <a:t>100%</a:t>
            </a:r>
            <a:r>
              <a:rPr lang="it-IT" sz="2200" b="0" i="0" u="none" strike="noStrike" dirty="0">
                <a:solidFill>
                  <a:srgbClr val="000000"/>
                </a:solidFill>
                <a:effectLst/>
              </a:rPr>
              <a:t>: 562.873 records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2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endParaRPr lang="it-IT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0B110-9EBD-99AE-6B1B-7BAB75931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C857269-BEBB-23D3-EF76-7085CE83646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8905" y="6373774"/>
            <a:ext cx="2265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it-IT" spc="-10"/>
              <a:t>Melina Berrio Pari</a:t>
            </a:r>
            <a:endParaRPr lang="it-IT"/>
          </a:p>
          <a:p>
            <a:pPr marL="635" algn="ctr">
              <a:lnSpc>
                <a:spcPct val="100000"/>
              </a:lnSpc>
            </a:pPr>
            <a:r>
              <a:rPr lang="it-IT"/>
              <a:t>2023/2024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3749240-EFDE-CEBF-73B3-2D724B1D1A85}"/>
              </a:ext>
            </a:extLst>
          </p:cNvPr>
          <p:cNvSpPr txBox="1"/>
          <p:nvPr/>
        </p:nvSpPr>
        <p:spPr>
          <a:xfrm>
            <a:off x="8479281" y="6465214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it-IT" sz="1200" smtClean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lang="it-IT" sz="120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1AB5562-2D7B-4892-F7CD-B1BB74E73F33}"/>
              </a:ext>
            </a:extLst>
          </p:cNvPr>
          <p:cNvSpPr txBox="1">
            <a:spLocks/>
          </p:cNvSpPr>
          <p:nvPr/>
        </p:nvSpPr>
        <p:spPr>
          <a:xfrm>
            <a:off x="361190" y="762000"/>
            <a:ext cx="78684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kern="0" spc="-65" dirty="0"/>
              <a:t>Speed Up Test</a:t>
            </a:r>
            <a:endParaRPr lang="it-IT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D2825-922E-69A0-933E-0331E623CB42}"/>
              </a:ext>
            </a:extLst>
          </p:cNvPr>
          <p:cNvSpPr txBox="1"/>
          <p:nvPr/>
        </p:nvSpPr>
        <p:spPr>
          <a:xfrm>
            <a:off x="349158" y="1591010"/>
            <a:ext cx="37656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dirty="0" err="1"/>
              <a:t>l'aumento</a:t>
            </a:r>
            <a:r>
              <a:rPr lang="en-AU" sz="2200" dirty="0"/>
              <a:t> del </a:t>
            </a:r>
            <a:r>
              <a:rPr lang="en-AU" sz="2200" dirty="0" err="1"/>
              <a:t>numero</a:t>
            </a:r>
            <a:r>
              <a:rPr lang="en-AU" sz="2200" dirty="0"/>
              <a:t> di core porta a un </a:t>
            </a:r>
            <a:r>
              <a:rPr lang="en-AU" sz="2200" dirty="0" err="1"/>
              <a:t>miglioramento</a:t>
            </a:r>
            <a:r>
              <a:rPr lang="en-AU" sz="2200" dirty="0"/>
              <a:t> </a:t>
            </a:r>
            <a:r>
              <a:rPr lang="en-AU" sz="2200" dirty="0" err="1"/>
              <a:t>delle</a:t>
            </a:r>
            <a:r>
              <a:rPr lang="en-AU" sz="2200" dirty="0"/>
              <a:t> performance, </a:t>
            </a:r>
            <a:r>
              <a:rPr lang="en-AU" sz="2200" dirty="0" err="1"/>
              <a:t>soprattutto</a:t>
            </a:r>
            <a:r>
              <a:rPr lang="en-AU" sz="2200" dirty="0"/>
              <a:t> con dataset </a:t>
            </a:r>
            <a:r>
              <a:rPr lang="en-AU" sz="2200" dirty="0" err="1"/>
              <a:t>più</a:t>
            </a:r>
            <a:r>
              <a:rPr lang="en-AU" sz="2200" dirty="0"/>
              <a:t> </a:t>
            </a:r>
            <a:r>
              <a:rPr lang="en-AU" sz="2200" dirty="0" err="1"/>
              <a:t>grandi.I</a:t>
            </a:r>
            <a:r>
              <a:rPr lang="en-AU" sz="2200" dirty="0"/>
              <a:t> </a:t>
            </a:r>
            <a:r>
              <a:rPr lang="en-AU" sz="2200" dirty="0" err="1"/>
              <a:t>risultati</a:t>
            </a:r>
            <a:r>
              <a:rPr lang="en-AU" sz="2200" dirty="0"/>
              <a:t> </a:t>
            </a:r>
            <a:r>
              <a:rPr lang="en-AU" sz="2200" dirty="0" err="1"/>
              <a:t>mostrano</a:t>
            </a:r>
            <a:r>
              <a:rPr lang="en-AU" sz="2200" dirty="0"/>
              <a:t> </a:t>
            </a:r>
            <a:r>
              <a:rPr lang="en-AU" sz="2200" dirty="0" err="1"/>
              <a:t>che</a:t>
            </a:r>
            <a:r>
              <a:rPr lang="en-AU" sz="2200" dirty="0"/>
              <a:t> con </a:t>
            </a:r>
            <a:r>
              <a:rPr lang="en-AU" sz="2200" b="1" dirty="0"/>
              <a:t>6 core</a:t>
            </a:r>
            <a:r>
              <a:rPr lang="en-AU" sz="2200" dirty="0"/>
              <a:t> </a:t>
            </a:r>
            <a:r>
              <a:rPr lang="en-AU" sz="2200" dirty="0" err="1"/>
              <a:t>si</a:t>
            </a:r>
            <a:r>
              <a:rPr lang="en-AU" sz="2200" dirty="0"/>
              <a:t> </a:t>
            </a:r>
            <a:r>
              <a:rPr lang="en-AU" sz="2200" dirty="0" err="1"/>
              <a:t>ottiene</a:t>
            </a:r>
            <a:r>
              <a:rPr lang="en-AU" sz="2200" dirty="0"/>
              <a:t> il </a:t>
            </a:r>
            <a:r>
              <a:rPr lang="en-AU" sz="2200" b="1" dirty="0" err="1"/>
              <a:t>miglior</a:t>
            </a:r>
            <a:r>
              <a:rPr lang="en-AU" sz="2200" b="1" dirty="0"/>
              <a:t> speedup</a:t>
            </a:r>
            <a:r>
              <a:rPr lang="en-AU" sz="2200" dirty="0"/>
              <a:t> di </a:t>
            </a:r>
            <a:r>
              <a:rPr lang="en-AU" sz="2200" b="1" dirty="0"/>
              <a:t>2.79</a:t>
            </a:r>
            <a:r>
              <a:rPr lang="en-AU" sz="2200" dirty="0"/>
              <a:t>, </a:t>
            </a:r>
            <a:r>
              <a:rPr lang="en-AU" sz="2200" dirty="0" err="1"/>
              <a:t>soprattutto</a:t>
            </a:r>
            <a:r>
              <a:rPr lang="en-AU" sz="2200" dirty="0"/>
              <a:t> con il 100% del </a:t>
            </a:r>
            <a:r>
              <a:rPr lang="en-AU" sz="2200" dirty="0" err="1"/>
              <a:t>dataset.Dopo</a:t>
            </a:r>
            <a:r>
              <a:rPr lang="en-AU" sz="2200" dirty="0"/>
              <a:t> </a:t>
            </a:r>
            <a:r>
              <a:rPr lang="en-AU" sz="2200" b="1" dirty="0"/>
              <a:t>6 core</a:t>
            </a:r>
            <a:r>
              <a:rPr lang="en-AU" sz="2200" dirty="0"/>
              <a:t>, il </a:t>
            </a:r>
            <a:r>
              <a:rPr lang="en-AU" sz="2200" dirty="0" err="1"/>
              <a:t>parallelismo</a:t>
            </a:r>
            <a:r>
              <a:rPr lang="en-AU" sz="2200" dirty="0"/>
              <a:t> </a:t>
            </a:r>
            <a:r>
              <a:rPr lang="en-AU" sz="2200" dirty="0" err="1"/>
              <a:t>diventa</a:t>
            </a:r>
            <a:r>
              <a:rPr lang="en-AU" sz="2200" dirty="0"/>
              <a:t> </a:t>
            </a:r>
            <a:r>
              <a:rPr lang="en-AU" sz="2200" dirty="0" err="1"/>
              <a:t>meno</a:t>
            </a:r>
            <a:r>
              <a:rPr lang="en-AU" sz="2200" dirty="0"/>
              <a:t> </a:t>
            </a:r>
            <a:r>
              <a:rPr lang="en-AU" sz="2200" dirty="0" err="1"/>
              <a:t>efficiente</a:t>
            </a:r>
            <a:r>
              <a:rPr lang="en-AU" sz="2200" dirty="0"/>
              <a:t>, a causa </a:t>
            </a:r>
            <a:r>
              <a:rPr lang="en-AU" sz="2200" dirty="0" err="1"/>
              <a:t>dell'</a:t>
            </a:r>
            <a:r>
              <a:rPr lang="en-AU" sz="2200" b="1" dirty="0" err="1"/>
              <a:t>overhead</a:t>
            </a:r>
            <a:r>
              <a:rPr lang="en-AU" sz="2200" dirty="0"/>
              <a:t> </a:t>
            </a:r>
            <a:r>
              <a:rPr lang="en-AU" sz="2200" dirty="0" err="1"/>
              <a:t>associato</a:t>
            </a:r>
            <a:r>
              <a:rPr lang="en-AU" sz="2200" dirty="0"/>
              <a:t> </a:t>
            </a:r>
            <a:r>
              <a:rPr lang="en-AU" sz="2200" dirty="0" err="1"/>
              <a:t>alla</a:t>
            </a:r>
            <a:r>
              <a:rPr lang="en-AU" sz="2200" dirty="0"/>
              <a:t> </a:t>
            </a:r>
            <a:r>
              <a:rPr lang="en-AU" sz="2200" dirty="0" err="1"/>
              <a:t>gestione</a:t>
            </a:r>
            <a:r>
              <a:rPr lang="en-AU" sz="2200" dirty="0"/>
              <a:t> </a:t>
            </a:r>
            <a:r>
              <a:rPr lang="en-AU" sz="2200" dirty="0" err="1"/>
              <a:t>dei</a:t>
            </a:r>
            <a:r>
              <a:rPr lang="en-AU" sz="2200" dirty="0"/>
              <a:t> </a:t>
            </a:r>
            <a:r>
              <a:rPr lang="en-AU" sz="2200" dirty="0" err="1"/>
              <a:t>processi</a:t>
            </a:r>
            <a:r>
              <a:rPr lang="en-AU" sz="2200" dirty="0"/>
              <a:t>.</a:t>
            </a:r>
            <a:endParaRPr lang="it-IT" sz="2200" b="0" i="0" u="none" strike="noStrike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pic>
        <p:nvPicPr>
          <p:cNvPr id="2" name="Picture 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EA7344B-55D5-F222-85F7-2AC09004E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6251" r="8740" b="2547"/>
          <a:stretch/>
        </p:blipFill>
        <p:spPr bwMode="auto">
          <a:xfrm>
            <a:off x="4235512" y="1981200"/>
            <a:ext cx="4742150" cy="3079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5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1617</Words>
  <Application>Microsoft Macintosh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-webkit-standard</vt:lpstr>
      <vt:lpstr>Aptos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dell'algoritmo K-means in Hadoop e OpenMP</dc:title>
  <dc:creator>Matteo Gemignani</dc:creator>
  <cp:lastModifiedBy>Melina Berrio Pari</cp:lastModifiedBy>
  <cp:revision>4</cp:revision>
  <dcterms:created xsi:type="dcterms:W3CDTF">2024-09-02T01:41:35Z</dcterms:created>
  <dcterms:modified xsi:type="dcterms:W3CDTF">2024-09-18T11:25:24Z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2024-09-02T00:00:00Z</vt:filetime>
  </property>
</Properties>
</file>