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5" r:id="rId7"/>
    <p:sldId id="267" r:id="rId8"/>
    <p:sldId id="268" r:id="rId9"/>
    <p:sldId id="264" r:id="rId10"/>
    <p:sldId id="266" r:id="rId11"/>
    <p:sldId id="269" r:id="rId12"/>
    <p:sldId id="260" r:id="rId13"/>
    <p:sldId id="261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Lighthouse &amp; Innovation Team</a:t>
            </a:r>
            <a:r>
              <a:rPr b="1" dirty="0"/>
              <a:t>- </a:t>
            </a:r>
            <a:r>
              <a:rPr lang="en-US" b="1" dirty="0"/>
              <a:t>Tony Smith</a:t>
            </a:r>
            <a:r>
              <a:rPr b="1" dirty="0"/>
              <a:t>, [Senior Consultant], </a:t>
            </a:r>
            <a:r>
              <a:rPr lang="en-US" b="1" dirty="0"/>
              <a:t>Aminat Odedeyi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431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Car Ownership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7D9A7A-75B4-4D92-AA3B-8135A5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4" y="954157"/>
            <a:ext cx="4309408" cy="2085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91EE6-A5AE-4EC6-B843-549E1FAB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4" y="3129166"/>
            <a:ext cx="4309606" cy="1931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802765-29CA-4943-BB7D-FE37DD0677B9}"/>
              </a:ext>
            </a:extLst>
          </p:cNvPr>
          <p:cNvSpPr/>
          <p:nvPr/>
        </p:nvSpPr>
        <p:spPr>
          <a:xfrm>
            <a:off x="228878" y="1741273"/>
            <a:ext cx="419999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South Wales (NSW) has more potential customers as there is a significant difference between  the number of customers who are car owners and those who aren’t.</a:t>
            </a:r>
          </a:p>
          <a:p>
            <a:pPr marL="285750" lvl="0" indent="-285750" algn="just"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customers also have potential market opportunities because there are more customers who don’t own cars.</a:t>
            </a:r>
          </a:p>
        </p:txBody>
      </p:sp>
    </p:spTree>
    <p:extLst>
      <p:ext uri="{BB962C8B-B14F-4D97-AF65-F5344CB8AC3E}">
        <p14:creationId xmlns:p14="http://schemas.microsoft.com/office/powerpoint/2010/main" val="943308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3637"/>
            <a:ext cx="91677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New Customer Analysis</a:t>
            </a:r>
          </a:p>
        </p:txBody>
      </p:sp>
      <p:sp>
        <p:nvSpPr>
          <p:cNvPr id="132" name="Shape 81"/>
          <p:cNvSpPr/>
          <p:nvPr/>
        </p:nvSpPr>
        <p:spPr>
          <a:xfrm>
            <a:off x="2311803" y="263974"/>
            <a:ext cx="3686661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E8D9A-0712-4FF2-8A3B-1D45F650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" y="998227"/>
            <a:ext cx="8844077" cy="3966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8312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32BE6393-B2F4-4FA7-B324-DEC0ADCF839B}"/>
              </a:ext>
            </a:extLst>
          </p:cNvPr>
          <p:cNvSpPr/>
          <p:nvPr/>
        </p:nvSpPr>
        <p:spPr>
          <a:xfrm>
            <a:off x="504559" y="1275176"/>
            <a:ext cx="8029841" cy="278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just">
              <a:lnSpc>
                <a:spcPct val="100000"/>
              </a:lnSpc>
              <a:spcAft>
                <a:spcPts val="1200"/>
              </a:spcAft>
              <a:buSzPts val="1500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value target customers are: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within the ages of 40 – 49.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who working in the Financial Services, Manufacturing and Health job industry.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valued returning customers especially who are females.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in the mass customer wealth segment.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who reside in New South Wales (NSW).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B10E4-B9CD-47EB-83F2-66CCBF2A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5" y="1492250"/>
            <a:ext cx="8098765" cy="2686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610215-4F39-448E-821A-556893494692}"/>
              </a:ext>
            </a:extLst>
          </p:cNvPr>
          <p:cNvSpPr/>
          <p:nvPr/>
        </p:nvSpPr>
        <p:spPr>
          <a:xfrm>
            <a:off x="436006" y="1091640"/>
            <a:ext cx="7306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900"/>
              </a:spcAft>
              <a:buSzPts val="1500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highly valued customers to target from the new customers list are given below: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309549" y="221012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b="1" dirty="0"/>
              <a:t>THANK YOU!!!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9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197104" y="918111"/>
            <a:ext cx="8616696" cy="4175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Sprocket Central Pty Ltd is a long-standing KPMG client whom specializes in high-quality bikes and accessible cycling accessories to riders.	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The marketing team is looking to improve performance and boost business. 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To recommend new valuable customers which should be targeted to drive the most value for the organization. 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Approach: Customer data analysis to determine trends and behaviors using: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distribution 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 segment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ownership</a:t>
            </a:r>
          </a:p>
          <a:p>
            <a:pPr marL="571500" lvl="1" indent="-285750" algn="just">
              <a:spcAft>
                <a:spcPts val="8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of Residence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Exploration: Customer Age and Value Distribution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146304" y="943510"/>
            <a:ext cx="4705096" cy="415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Sprocket Central’s major customers fall within the age of 30 - 59. 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 group 40 – 49 has the highest number of customers, followed by age group 50 – 59.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 group 20 – 29 has the least number of customers.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shows that bronze customers have the most population. 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best- valued customers, platinum group have more females than males.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5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advertising should focus more on females as the data shows female customers are more valuable.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6EE760-0AE5-4333-9648-EA59E89DA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66" y="918637"/>
            <a:ext cx="4036229" cy="2007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B1CF4-E323-465D-9E1A-AD6E93F64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466" y="3043922"/>
            <a:ext cx="4036229" cy="1946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1108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250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Customer Age Analysis</a:t>
            </a:r>
          </a:p>
        </p:txBody>
      </p:sp>
      <p:sp>
        <p:nvSpPr>
          <p:cNvPr id="132" name="Shape 81"/>
          <p:cNvSpPr/>
          <p:nvPr/>
        </p:nvSpPr>
        <p:spPr>
          <a:xfrm>
            <a:off x="2311803" y="263974"/>
            <a:ext cx="2699109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37BAF-A631-4B1C-84FC-E90934B1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45" y="976758"/>
            <a:ext cx="4074567" cy="1997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2DBAD-673B-4150-90B9-FE25090E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45" y="3091938"/>
            <a:ext cx="4074567" cy="1941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hape 73">
            <a:extLst>
              <a:ext uri="{FF2B5EF4-FFF2-40B4-BE49-F238E27FC236}">
                <a16:creationId xmlns:a16="http://schemas.microsoft.com/office/drawing/2014/main" id="{202E3D28-AF98-49EC-82C0-3DA7436A818F}"/>
              </a:ext>
            </a:extLst>
          </p:cNvPr>
          <p:cNvSpPr/>
          <p:nvPr/>
        </p:nvSpPr>
        <p:spPr>
          <a:xfrm>
            <a:off x="160575" y="1196560"/>
            <a:ext cx="4578096" cy="360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 customers are the highest in age categories 40-49 and 50-59 which is closely followed by platinum customers.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age group 40-49,  gold value has the highest number of customers, followed by platinum then silver. Bronze customers are the least in this age group.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 group 20-29 has the lowest number of  bronze, silver, gold and platinum customers. This group has more platinum customers than gold.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the age groups, Mass customers accounts for the highest.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250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Customer 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1ED9A-6ADB-472C-B789-45F51EE0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2" y="3061251"/>
            <a:ext cx="3979465" cy="1969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7A263-3795-4611-9FBD-F16E47B1F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12" y="944953"/>
            <a:ext cx="3979465" cy="2020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hape 73">
            <a:extLst>
              <a:ext uri="{FF2B5EF4-FFF2-40B4-BE49-F238E27FC236}">
                <a16:creationId xmlns:a16="http://schemas.microsoft.com/office/drawing/2014/main" id="{37804C23-FE5C-4637-B077-E6BDA6536163}"/>
              </a:ext>
            </a:extLst>
          </p:cNvPr>
          <p:cNvSpPr/>
          <p:nvPr/>
        </p:nvSpPr>
        <p:spPr>
          <a:xfrm>
            <a:off x="201828" y="1316040"/>
            <a:ext cx="4579722" cy="310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the customer value segmentation categories, mass customers have the highest count. Mass customers should be target audience.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Platinum has the least affluent customer.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South Wales has the highest count of customers across all the customer value segmentation followed by Victoria.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Queensland has the least distribution across the customer value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0215345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250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Purchase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4DDA6-9A56-4C9E-A4E0-07DBC45D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1" y="3089690"/>
            <a:ext cx="4326992" cy="1925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B5F75-5A4F-4386-8340-8912F115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1" y="962194"/>
            <a:ext cx="4326992" cy="2010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A249D494-EFC7-43EB-88B5-25895E538949}"/>
              </a:ext>
            </a:extLst>
          </p:cNvPr>
          <p:cNvSpPr/>
          <p:nvPr/>
        </p:nvSpPr>
        <p:spPr>
          <a:xfrm>
            <a:off x="201829" y="1522826"/>
            <a:ext cx="4190746" cy="2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 group 40-49 has the highest numbers of  bike related purchases in last 3 years. 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in the age group 40 – 49 accounts for the highest total profits accrued by Sprocket Central Pty Ltd.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customers accounted for 50.48% of the total bike related purchases, while male customers account for 49.52%.</a:t>
            </a:r>
          </a:p>
        </p:txBody>
      </p:sp>
    </p:spTree>
    <p:extLst>
      <p:ext uri="{BB962C8B-B14F-4D97-AF65-F5344CB8AC3E}">
        <p14:creationId xmlns:p14="http://schemas.microsoft.com/office/powerpoint/2010/main" val="3345037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250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Wealth Segment</a:t>
            </a:r>
          </a:p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2418A-CE59-43B3-86B0-935B8F66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6" y="954157"/>
            <a:ext cx="4281301" cy="4078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hape 73">
            <a:extLst>
              <a:ext uri="{FF2B5EF4-FFF2-40B4-BE49-F238E27FC236}">
                <a16:creationId xmlns:a16="http://schemas.microsoft.com/office/drawing/2014/main" id="{E2CE724D-22EC-4B92-BE50-82088A7E5730}"/>
              </a:ext>
            </a:extLst>
          </p:cNvPr>
          <p:cNvSpPr/>
          <p:nvPr/>
        </p:nvSpPr>
        <p:spPr>
          <a:xfrm>
            <a:off x="210362" y="1224376"/>
            <a:ext cx="4431488" cy="350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customers has the highest numbers of  bike related purchases in last 3 years. 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Affluent customers had the least bike related purchases.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 customers accounts for the highest total profits accrued by Sprocket Central Pty Ltd.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mass customers brought more profit than male mass customers. </a:t>
            </a:r>
          </a:p>
          <a:p>
            <a:pPr marL="285750" lvl="0" indent="-285750" algn="just">
              <a:lnSpc>
                <a:spcPct val="100000"/>
              </a:lnSpc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should be focused on mass customers especially females after which high net worth customers can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1099497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431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Job Industry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4E6E5-F940-4BC5-B39E-92358039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23" y="930303"/>
            <a:ext cx="4253315" cy="4130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C0C506-7454-4AFF-82D9-61977971DF37}"/>
              </a:ext>
            </a:extLst>
          </p:cNvPr>
          <p:cNvSpPr/>
          <p:nvPr/>
        </p:nvSpPr>
        <p:spPr>
          <a:xfrm>
            <a:off x="205025" y="1606101"/>
            <a:ext cx="435902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Manufacturing, Financial Services, and Health industry categories are the top 3 in terms of bike related purchases in the past 3 years . </a:t>
            </a:r>
          </a:p>
          <a:p>
            <a:pPr marL="285750" lvl="0" indent="-285750" algn="just"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Manufacturing, Financial Services, and Health industry categories also remains the top 3 in terms of total profit and RFM score in the past 3 years.</a:t>
            </a:r>
          </a:p>
          <a:p>
            <a:pPr marL="285750" lvl="0" indent="-285750" algn="just">
              <a:spcAft>
                <a:spcPts val="1200"/>
              </a:spcAft>
              <a:buSzPts val="15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Telecommunications is the least profitable industry.</a:t>
            </a:r>
          </a:p>
        </p:txBody>
      </p:sp>
    </p:spTree>
    <p:extLst>
      <p:ext uri="{BB962C8B-B14F-4D97-AF65-F5344CB8AC3E}">
        <p14:creationId xmlns:p14="http://schemas.microsoft.com/office/powerpoint/2010/main" val="29766804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629</Words>
  <Application>Microsoft Office PowerPoint</Application>
  <PresentationFormat>On-screen Show (16:9)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Aminat Odedeyi</cp:lastModifiedBy>
  <cp:revision>41</cp:revision>
  <dcterms:modified xsi:type="dcterms:W3CDTF">2023-03-26T09:11:45Z</dcterms:modified>
</cp:coreProperties>
</file>