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ppt/tags/tag17.xml" ContentType="application/vnd.openxmlformats-officedocument.presentationml.tags+xml"/>
  <Override PartName="/ppt/notesSlides/notesSlide17.xml" ContentType="application/vnd.openxmlformats-officedocument.presentationml.notesSlide+xml"/>
  <Override PartName="/ppt/tags/tag18.xml" ContentType="application/vnd.openxmlformats-officedocument.presentationml.tags+xml"/>
  <Override PartName="/ppt/notesSlides/notesSlide18.xml" ContentType="application/vnd.openxmlformats-officedocument.presentationml.notesSlide+xml"/>
  <Override PartName="/ppt/tags/tag19.xml" ContentType="application/vnd.openxmlformats-officedocument.presentationml.tags+xml"/>
  <Override PartName="/ppt/notesSlides/notesSlide19.xml" ContentType="application/vnd.openxmlformats-officedocument.presentationml.notesSlide+xml"/>
  <Override PartName="/ppt/tags/tag20.xml" ContentType="application/vnd.openxmlformats-officedocument.presentationml.tags+xml"/>
  <Override PartName="/ppt/notesSlides/notesSlide20.xml" ContentType="application/vnd.openxmlformats-officedocument.presentationml.notesSlide+xml"/>
  <Override PartName="/ppt/tags/tag21.xml" ContentType="application/vnd.openxmlformats-officedocument.presentationml.tags+xml"/>
  <Override PartName="/ppt/notesSlides/notesSlide21.xml" ContentType="application/vnd.openxmlformats-officedocument.presentationml.notesSlide+xml"/>
  <Override PartName="/ppt/tags/tag22.xml" ContentType="application/vnd.openxmlformats-officedocument.presentationml.tags+xml"/>
  <Override PartName="/ppt/notesSlides/notesSlide22.xml" ContentType="application/vnd.openxmlformats-officedocument.presentationml.notesSlide+xml"/>
  <Override PartName="/ppt/tags/tag23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24.xml" ContentType="application/vnd.openxmlformats-officedocument.presentationml.tags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380" r:id="rId2"/>
    <p:sldId id="367" r:id="rId3"/>
    <p:sldId id="414" r:id="rId4"/>
    <p:sldId id="372" r:id="rId5"/>
    <p:sldId id="261" r:id="rId6"/>
    <p:sldId id="399" r:id="rId7"/>
    <p:sldId id="400" r:id="rId8"/>
    <p:sldId id="401" r:id="rId9"/>
    <p:sldId id="402" r:id="rId10"/>
    <p:sldId id="392" r:id="rId11"/>
    <p:sldId id="404" r:id="rId12"/>
    <p:sldId id="405" r:id="rId13"/>
    <p:sldId id="406" r:id="rId14"/>
    <p:sldId id="403" r:id="rId15"/>
    <p:sldId id="394" r:id="rId16"/>
    <p:sldId id="407" r:id="rId17"/>
    <p:sldId id="408" r:id="rId18"/>
    <p:sldId id="410" r:id="rId19"/>
    <p:sldId id="409" r:id="rId20"/>
    <p:sldId id="395" r:id="rId21"/>
    <p:sldId id="411" r:id="rId22"/>
    <p:sldId id="412" r:id="rId23"/>
    <p:sldId id="413" r:id="rId24"/>
    <p:sldId id="390" r:id="rId25"/>
    <p:sldId id="397" r:id="rId26"/>
  </p:sldIdLst>
  <p:sldSz cx="12192000" cy="6858000"/>
  <p:notesSz cx="6858000" cy="9144000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84" userDrawn="1">
          <p15:clr>
            <a:srgbClr val="A4A3A4"/>
          </p15:clr>
        </p15:guide>
        <p15:guide id="4" pos="600" userDrawn="1">
          <p15:clr>
            <a:srgbClr val="A4A3A4"/>
          </p15:clr>
        </p15:guide>
        <p15:guide id="5" pos="7296" userDrawn="1">
          <p15:clr>
            <a:srgbClr val="A4A3A4"/>
          </p15:clr>
        </p15:guide>
        <p15:guide id="6" pos="7080" userDrawn="1">
          <p15:clr>
            <a:srgbClr val="A4A3A4"/>
          </p15:clr>
        </p15:guide>
        <p15:guide id="7" orient="horz" pos="912" userDrawn="1">
          <p15:clr>
            <a:srgbClr val="A4A3A4"/>
          </p15:clr>
        </p15:guide>
        <p15:guide id="8" orient="horz" pos="3888" userDrawn="1">
          <p15:clr>
            <a:srgbClr val="A4A3A4"/>
          </p15:clr>
        </p15:guide>
        <p15:guide id="9" orient="horz" pos="1272" userDrawn="1">
          <p15:clr>
            <a:srgbClr val="A4A3A4"/>
          </p15:clr>
        </p15:guide>
        <p15:guide id="15" pos="6984" userDrawn="1">
          <p15:clr>
            <a:srgbClr val="A4A3A4"/>
          </p15:clr>
        </p15:guide>
        <p15:guide id="16" orient="horz" pos="19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3636"/>
    <a:srgbClr val="7F2E30"/>
    <a:srgbClr val="3C3C3C"/>
    <a:srgbClr val="502F20"/>
    <a:srgbClr val="F3EFEE"/>
    <a:srgbClr val="3A211D"/>
    <a:srgbClr val="2E3139"/>
    <a:srgbClr val="F1F2F4"/>
    <a:srgbClr val="EDF1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9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108" y="420"/>
      </p:cViewPr>
      <p:guideLst>
        <p:guide orient="horz" pos="2160"/>
        <p:guide pos="3840"/>
        <p:guide pos="384"/>
        <p:guide pos="600"/>
        <p:guide pos="7296"/>
        <p:guide pos="7080"/>
        <p:guide orient="horz" pos="912"/>
        <p:guide orient="horz" pos="3888"/>
        <p:guide orient="horz" pos="1272"/>
        <p:guide pos="6984"/>
        <p:guide orient="horz" pos="19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A9B7B9-572E-4765-8917-F290920783FD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E3090-19BA-4BF2-BD34-BAA68E139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5041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54BA81-6A69-41D6-AE52-62521AF76217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973A4F-3A00-45DA-888B-C117A9825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2208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2484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1591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8592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2714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9086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2290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6410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1903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0781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569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050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0728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5036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4002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3375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0198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6602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557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070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114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166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895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7336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9938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099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56144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5219700" y="669472"/>
            <a:ext cx="877824" cy="87782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955330" y="2019300"/>
            <a:ext cx="1243584" cy="124358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7260533" y="2988127"/>
            <a:ext cx="1179576" cy="117957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6"/>
            </a:solidFill>
          </a:ln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2586011" y="3565323"/>
            <a:ext cx="1746504" cy="174650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41634613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119062" y="104774"/>
            <a:ext cx="6702425" cy="664686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</a:t>
            </a:r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6884935" y="104774"/>
            <a:ext cx="2560321" cy="329286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</a:t>
            </a:r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9509047" y="3460366"/>
            <a:ext cx="2560321" cy="329286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</a:t>
            </a:r>
          </a:p>
        </p:txBody>
      </p:sp>
    </p:spTree>
    <p:extLst>
      <p:ext uri="{BB962C8B-B14F-4D97-AF65-F5344CB8AC3E}">
        <p14:creationId xmlns:p14="http://schemas.microsoft.com/office/powerpoint/2010/main" val="35300897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12257" y="2019299"/>
            <a:ext cx="3927475" cy="20431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604821" y="2019299"/>
            <a:ext cx="3927475" cy="20431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11885" y="4124323"/>
            <a:ext cx="3927475" cy="20431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604634" y="4124324"/>
            <a:ext cx="3927475" cy="20431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597383" y="2019299"/>
            <a:ext cx="2644775" cy="414813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9120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0" hasCustomPrompt="1"/>
          </p:nvPr>
        </p:nvSpPr>
        <p:spPr>
          <a:xfrm>
            <a:off x="573151" y="1775893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7" name="Picture Placeholder 15"/>
          <p:cNvSpPr>
            <a:spLocks noGrp="1"/>
          </p:cNvSpPr>
          <p:nvPr>
            <p:ph type="pic" sz="quarter" idx="11" hasCustomPrompt="1"/>
          </p:nvPr>
        </p:nvSpPr>
        <p:spPr>
          <a:xfrm>
            <a:off x="3352864" y="1775893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8" name="Picture Placeholder 15"/>
          <p:cNvSpPr>
            <a:spLocks noGrp="1"/>
          </p:cNvSpPr>
          <p:nvPr>
            <p:ph type="pic" sz="quarter" idx="12" hasCustomPrompt="1"/>
          </p:nvPr>
        </p:nvSpPr>
        <p:spPr>
          <a:xfrm>
            <a:off x="6130925" y="1775893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9" name="Picture Placeholder 15"/>
          <p:cNvSpPr>
            <a:spLocks noGrp="1"/>
          </p:cNvSpPr>
          <p:nvPr>
            <p:ph type="pic" sz="quarter" idx="13" hasCustomPrompt="1"/>
          </p:nvPr>
        </p:nvSpPr>
        <p:spPr>
          <a:xfrm>
            <a:off x="8910701" y="1775893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20" name="Picture Placeholder 15"/>
          <p:cNvSpPr>
            <a:spLocks noGrp="1"/>
          </p:cNvSpPr>
          <p:nvPr>
            <p:ph type="pic" sz="quarter" idx="14" hasCustomPrompt="1"/>
          </p:nvPr>
        </p:nvSpPr>
        <p:spPr>
          <a:xfrm>
            <a:off x="573151" y="3816434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21" name="Picture Placeholder 15"/>
          <p:cNvSpPr>
            <a:spLocks noGrp="1"/>
          </p:cNvSpPr>
          <p:nvPr>
            <p:ph type="pic" sz="quarter" idx="15" hasCustomPrompt="1"/>
          </p:nvPr>
        </p:nvSpPr>
        <p:spPr>
          <a:xfrm>
            <a:off x="3352864" y="3816434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22" name="Picture Placeholder 15"/>
          <p:cNvSpPr>
            <a:spLocks noGrp="1"/>
          </p:cNvSpPr>
          <p:nvPr>
            <p:ph type="pic" sz="quarter" idx="16" hasCustomPrompt="1"/>
          </p:nvPr>
        </p:nvSpPr>
        <p:spPr>
          <a:xfrm>
            <a:off x="6130925" y="3816434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23" name="Picture Placeholder 15"/>
          <p:cNvSpPr>
            <a:spLocks noGrp="1"/>
          </p:cNvSpPr>
          <p:nvPr>
            <p:ph type="pic" sz="quarter" idx="17" hasCustomPrompt="1"/>
          </p:nvPr>
        </p:nvSpPr>
        <p:spPr>
          <a:xfrm>
            <a:off x="8908986" y="3816434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</p:spTree>
    <p:extLst>
      <p:ext uri="{BB962C8B-B14F-4D97-AF65-F5344CB8AC3E}">
        <p14:creationId xmlns:p14="http://schemas.microsoft.com/office/powerpoint/2010/main" val="10825596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0" hasCustomPrompt="1"/>
          </p:nvPr>
        </p:nvSpPr>
        <p:spPr>
          <a:xfrm>
            <a:off x="3781424" y="-1"/>
            <a:ext cx="2752725" cy="33385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6" name="Picture Placeholder 14"/>
          <p:cNvSpPr>
            <a:spLocks noGrp="1"/>
          </p:cNvSpPr>
          <p:nvPr>
            <p:ph type="pic" sz="quarter" idx="11" hasCustomPrompt="1"/>
          </p:nvPr>
        </p:nvSpPr>
        <p:spPr>
          <a:xfrm>
            <a:off x="9477375" y="1509713"/>
            <a:ext cx="2714625" cy="374808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7" name="Picture Placeholder 14"/>
          <p:cNvSpPr>
            <a:spLocks noGrp="1"/>
          </p:cNvSpPr>
          <p:nvPr>
            <p:ph type="pic" sz="quarter" idx="12" hasCustomPrompt="1"/>
          </p:nvPr>
        </p:nvSpPr>
        <p:spPr>
          <a:xfrm>
            <a:off x="931862" y="1509713"/>
            <a:ext cx="2754312" cy="374808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8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6629401" y="1509713"/>
            <a:ext cx="2754312" cy="18287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9" name="Picture Placeholder 14"/>
          <p:cNvSpPr>
            <a:spLocks noGrp="1"/>
          </p:cNvSpPr>
          <p:nvPr>
            <p:ph type="pic" sz="quarter" idx="14" hasCustomPrompt="1"/>
          </p:nvPr>
        </p:nvSpPr>
        <p:spPr>
          <a:xfrm>
            <a:off x="6629401" y="3428999"/>
            <a:ext cx="2754312" cy="18287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20" name="Picture Placeholder 14"/>
          <p:cNvSpPr>
            <a:spLocks noGrp="1"/>
          </p:cNvSpPr>
          <p:nvPr>
            <p:ph type="pic" sz="quarter" idx="15" hasCustomPrompt="1"/>
          </p:nvPr>
        </p:nvSpPr>
        <p:spPr>
          <a:xfrm>
            <a:off x="3779836" y="3428999"/>
            <a:ext cx="2754312" cy="18287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</p:spTree>
    <p:extLst>
      <p:ext uri="{BB962C8B-B14F-4D97-AF65-F5344CB8AC3E}">
        <p14:creationId xmlns:p14="http://schemas.microsoft.com/office/powerpoint/2010/main" val="18859475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-217198" y="2624081"/>
            <a:ext cx="1746504" cy="1243584"/>
          </a:xfrm>
          <a:prstGeom prst="roundRect">
            <a:avLst>
              <a:gd name="adj" fmla="val 6163"/>
            </a:avLst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10661691" y="2624081"/>
            <a:ext cx="1746504" cy="1243584"/>
          </a:xfrm>
          <a:prstGeom prst="roundRect">
            <a:avLst>
              <a:gd name="adj" fmla="val 6163"/>
            </a:avLst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1680975" y="2149558"/>
            <a:ext cx="2840900" cy="2019300"/>
          </a:xfrm>
          <a:prstGeom prst="roundRect">
            <a:avLst>
              <a:gd name="adj" fmla="val 5624"/>
            </a:avLst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4675550" y="2149558"/>
            <a:ext cx="2840900" cy="2019300"/>
          </a:xfrm>
          <a:prstGeom prst="roundRect">
            <a:avLst>
              <a:gd name="adj" fmla="val 5624"/>
            </a:avLst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7669122" y="2149558"/>
            <a:ext cx="2840900" cy="2019300"/>
          </a:xfrm>
          <a:prstGeom prst="roundRect">
            <a:avLst>
              <a:gd name="adj" fmla="val 5624"/>
            </a:avLst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</p:spTree>
    <p:extLst>
      <p:ext uri="{BB962C8B-B14F-4D97-AF65-F5344CB8AC3E}">
        <p14:creationId xmlns:p14="http://schemas.microsoft.com/office/powerpoint/2010/main" val="16029140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2009136"/>
            <a:ext cx="6096000" cy="415628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2009136"/>
            <a:ext cx="2324100" cy="232748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8420100" y="2009136"/>
            <a:ext cx="3771900" cy="232748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</p:spTree>
    <p:extLst>
      <p:ext uri="{BB962C8B-B14F-4D97-AF65-F5344CB8AC3E}">
        <p14:creationId xmlns:p14="http://schemas.microsoft.com/office/powerpoint/2010/main" val="28746509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341836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#</a:t>
            </a:r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3338622" y="3418366"/>
            <a:ext cx="2386123" cy="152577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#</a:t>
            </a:r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6667499" y="3418366"/>
            <a:ext cx="2386123" cy="152577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#</a:t>
            </a:r>
          </a:p>
        </p:txBody>
      </p:sp>
    </p:spTree>
    <p:extLst>
      <p:ext uri="{BB962C8B-B14F-4D97-AF65-F5344CB8AC3E}">
        <p14:creationId xmlns:p14="http://schemas.microsoft.com/office/powerpoint/2010/main" val="19545763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786759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035973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285187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534401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932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786759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035973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12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s Im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 hasCustomPrompt="1"/>
          </p:nvPr>
        </p:nvSpPr>
        <p:spPr>
          <a:xfrm>
            <a:off x="935725" y="4058717"/>
            <a:ext cx="22860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Image #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1" hasCustomPrompt="1"/>
          </p:nvPr>
        </p:nvSpPr>
        <p:spPr>
          <a:xfrm>
            <a:off x="3613908" y="4058717"/>
            <a:ext cx="22860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Image #</a:t>
            </a:r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2" hasCustomPrompt="1"/>
          </p:nvPr>
        </p:nvSpPr>
        <p:spPr>
          <a:xfrm>
            <a:off x="6292091" y="4058717"/>
            <a:ext cx="22860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Image #</a:t>
            </a:r>
          </a:p>
        </p:txBody>
      </p:sp>
      <p:sp>
        <p:nvSpPr>
          <p:cNvPr id="16" name="Picture Placeholder 12"/>
          <p:cNvSpPr>
            <a:spLocks noGrp="1"/>
          </p:cNvSpPr>
          <p:nvPr>
            <p:ph type="pic" sz="quarter" idx="13" hasCustomPrompt="1"/>
          </p:nvPr>
        </p:nvSpPr>
        <p:spPr>
          <a:xfrm>
            <a:off x="8970274" y="4058717"/>
            <a:ext cx="22860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Image #</a:t>
            </a:r>
          </a:p>
        </p:txBody>
      </p:sp>
    </p:spTree>
    <p:extLst>
      <p:ext uri="{BB962C8B-B14F-4D97-AF65-F5344CB8AC3E}">
        <p14:creationId xmlns:p14="http://schemas.microsoft.com/office/powerpoint/2010/main" val="3195171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534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 rot="434797">
            <a:off x="1198267" y="2019299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 hasCustomPrompt="1"/>
          </p:nvPr>
        </p:nvSpPr>
        <p:spPr>
          <a:xfrm rot="434797">
            <a:off x="6414869" y="2030510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 hasCustomPrompt="1"/>
          </p:nvPr>
        </p:nvSpPr>
        <p:spPr>
          <a:xfrm rot="434797">
            <a:off x="1195986" y="4329978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 hasCustomPrompt="1"/>
          </p:nvPr>
        </p:nvSpPr>
        <p:spPr>
          <a:xfrm rot="434797">
            <a:off x="6421733" y="4345750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17052515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75808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2693976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4512144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6330312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8148480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9886750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12559620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065287" y="2359541"/>
            <a:ext cx="1728216" cy="1728216"/>
          </a:xfrm>
          <a:prstGeom prst="foldedCorner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3153445" y="3433428"/>
            <a:ext cx="1728216" cy="1728216"/>
          </a:xfrm>
          <a:prstGeom prst="foldedCorner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5241603" y="2359541"/>
            <a:ext cx="1728216" cy="1728216"/>
          </a:xfrm>
          <a:prstGeom prst="foldedCorner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325828" y="3433428"/>
            <a:ext cx="1728216" cy="1728216"/>
          </a:xfrm>
          <a:prstGeom prst="foldedCorner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9413986" y="2359541"/>
            <a:ext cx="1728216" cy="1728216"/>
          </a:xfrm>
          <a:prstGeom prst="foldedCorner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43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953865" y="566478"/>
            <a:ext cx="1399032" cy="13990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1" hasCustomPrompt="1"/>
          </p:nvPr>
        </p:nvSpPr>
        <p:spPr>
          <a:xfrm>
            <a:off x="6629400" y="-1"/>
            <a:ext cx="5562600" cy="253054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40069106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0055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60" r:id="rId5"/>
    <p:sldLayoutId id="2147483661" r:id="rId6"/>
    <p:sldLayoutId id="2147483662" r:id="rId7"/>
    <p:sldLayoutId id="2147483667" r:id="rId8"/>
    <p:sldLayoutId id="2147483663" r:id="rId9"/>
    <p:sldLayoutId id="2147483664" r:id="rId10"/>
    <p:sldLayoutId id="2147483665" r:id="rId11"/>
    <p:sldLayoutId id="2147483666" r:id="rId12"/>
    <p:sldLayoutId id="2147483651" r:id="rId13"/>
    <p:sldLayoutId id="2147483652" r:id="rId14"/>
    <p:sldLayoutId id="2147483668" r:id="rId15"/>
    <p:sldLayoutId id="2147483669" r:id="rId16"/>
    <p:sldLayoutId id="2147483655" r:id="rId17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5" Type="http://schemas.openxmlformats.org/officeDocument/2006/relationships/image" Target="../media/image15.png"/><Relationship Id="rId4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Relationship Id="rId6" Type="http://schemas.openxmlformats.org/officeDocument/2006/relationships/image" Target="../media/image1.jp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Relationship Id="rId6" Type="http://schemas.openxmlformats.org/officeDocument/2006/relationships/image" Target="../media/image1.jp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Relationship Id="rId6" Type="http://schemas.openxmlformats.org/officeDocument/2006/relationships/image" Target="../media/image1.jp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Relationship Id="rId6" Type="http://schemas.openxmlformats.org/officeDocument/2006/relationships/image" Target="../media/image1.jp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Relationship Id="rId5" Type="http://schemas.openxmlformats.org/officeDocument/2006/relationships/image" Target="../media/image1.jp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1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1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1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36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.xml"/><Relationship Id="rId6" Type="http://schemas.openxmlformats.org/officeDocument/2006/relationships/hyperlink" Target="http://localhost:8080/iot/addData.php?t=30&amp;h=24.6&amp;l=48" TargetMode="External"/><Relationship Id="rId5" Type="http://schemas.openxmlformats.org/officeDocument/2006/relationships/image" Target="../media/image35.png"/><Relationship Id="rId4" Type="http://schemas.openxmlformats.org/officeDocument/2006/relationships/image" Target="../media/image1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4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hyperlink" Target="http://arduino.esp8266.com/stable/package_esp8266com_index.json" TargetMode="Externa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6" Type="http://schemas.openxmlformats.org/officeDocument/2006/relationships/image" Target="../media/image6.png"/><Relationship Id="rId5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6" Type="http://schemas.openxmlformats.org/officeDocument/2006/relationships/image" Target="../media/image1.jp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6" Type="http://schemas.openxmlformats.org/officeDocument/2006/relationships/image" Target="../media/image1.jp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6" Type="http://schemas.openxmlformats.org/officeDocument/2006/relationships/image" Target="../media/image1.jp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3235546" y="2624536"/>
            <a:ext cx="4437433" cy="92333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TW" sz="5400" dirty="0" smtClean="0">
                <a:solidFill>
                  <a:srgbClr val="7F2E30"/>
                </a:solidFill>
                <a:latin typeface="Adobe Garamond Pro Bold" panose="02020702060506020403" pitchFamily="18" charset="0"/>
                <a:ea typeface="微软雅黑" panose="020B0503020204020204" pitchFamily="34" charset="-122"/>
                <a:cs typeface="Aharoni" panose="02010803020104030203" pitchFamily="2" charset="-79"/>
              </a:rPr>
              <a:t>WEMOS</a:t>
            </a:r>
            <a:r>
              <a:rPr lang="zh-TW" altLang="en-US" sz="5400" dirty="0" smtClean="0">
                <a:solidFill>
                  <a:srgbClr val="7F2E30"/>
                </a:solidFill>
                <a:latin typeface="Adobe Garamond Pro Bold" panose="02020702060506020403" pitchFamily="18" charset="0"/>
                <a:ea typeface="微软雅黑" panose="020B0503020204020204" pitchFamily="34" charset="-122"/>
                <a:cs typeface="Aharoni" panose="02010803020104030203" pitchFamily="2" charset="-79"/>
              </a:rPr>
              <a:t> 教案</a:t>
            </a:r>
            <a:endParaRPr lang="zh-CN" altLang="en-US" sz="5400" dirty="0">
              <a:solidFill>
                <a:srgbClr val="7F2E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405746" y="3543736"/>
            <a:ext cx="2684581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Arduino</a:t>
            </a:r>
            <a:r>
              <a:rPr lang="zh-TW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en-US" altLang="zh-TW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WiFi</a:t>
            </a:r>
            <a:r>
              <a:rPr lang="en-US" altLang="zh-TW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/ Database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Kozuka Gothic Pro EL" panose="020B0200000000000000" pitchFamily="34" charset="-128"/>
              <a:ea typeface="Kozuka Gothic Pro EL" panose="020B0200000000000000" pitchFamily="34" charset="-128"/>
              <a:cs typeface="Segoe UI Semilight" panose="020B04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6013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8" b="29643"/>
          <a:stretch/>
        </p:blipFill>
        <p:spPr>
          <a:xfrm>
            <a:off x="0" y="1858930"/>
            <a:ext cx="12192000" cy="2971800"/>
          </a:xfrm>
          <a:prstGeom prst="rect">
            <a:avLst/>
          </a:prstGeom>
        </p:spPr>
      </p:pic>
      <p:sp>
        <p:nvSpPr>
          <p:cNvPr id="6" name="TextBox 11"/>
          <p:cNvSpPr txBox="1"/>
          <p:nvPr/>
        </p:nvSpPr>
        <p:spPr>
          <a:xfrm>
            <a:off x="4913138" y="2634671"/>
            <a:ext cx="2365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F2E3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Part.2</a:t>
            </a:r>
            <a:endParaRPr lang="zh-CN" altLang="en-US" sz="5400" b="1" dirty="0">
              <a:solidFill>
                <a:srgbClr val="7F2E3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8" name="Subtitle 9"/>
          <p:cNvSpPr txBox="1">
            <a:spLocks/>
          </p:cNvSpPr>
          <p:nvPr/>
        </p:nvSpPr>
        <p:spPr>
          <a:xfrm>
            <a:off x="4223792" y="3535330"/>
            <a:ext cx="3744416" cy="473077"/>
          </a:xfrm>
          <a:prstGeom prst="rect">
            <a:avLst/>
          </a:prstGeom>
        </p:spPr>
        <p:txBody>
          <a:bodyPr vert="horz" wrap="square" lIns="102742" tIns="51371" rIns="102742" bIns="51371" rtlCol="0">
            <a:spAutoFit/>
          </a:bodyPr>
          <a:lstStyle>
            <a:defPPr>
              <a:defRPr lang="zh-CN"/>
            </a:defPPr>
            <a:lvl1pPr indent="0" algn="r" defTabSz="1087444">
              <a:lnSpc>
                <a:spcPct val="100000"/>
              </a:lnSpc>
              <a:spcBef>
                <a:spcPct val="20000"/>
              </a:spcBef>
              <a:buFont typeface="Arial"/>
              <a:buNone/>
              <a:defRPr sz="2000">
                <a:solidFill>
                  <a:schemeClr val="accent2"/>
                </a:solidFill>
                <a:latin typeface="微软雅黑"/>
                <a:ea typeface="微软雅黑"/>
                <a:cs typeface="Open Sans Light"/>
              </a:defRPr>
            </a:lvl1pPr>
            <a:lvl2pPr marL="1087444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2pPr>
            <a:lvl3pPr marL="2174887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3pPr>
            <a:lvl4pPr marL="3262338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4pPr>
            <a:lvl5pPr marL="4349779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5pPr>
            <a:lvl6pPr marL="5437225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6524671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7612115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8699558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zh-TW" altLang="en-US" sz="2400" dirty="0" smtClean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感應器</a:t>
            </a:r>
            <a:endParaRPr lang="en-US" sz="1400" kern="0" dirty="0">
              <a:solidFill>
                <a:srgbClr val="3C3C3C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7331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79202"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5" name="Title 1"/>
          <p:cNvSpPr txBox="1">
            <a:spLocks/>
          </p:cNvSpPr>
          <p:nvPr/>
        </p:nvSpPr>
        <p:spPr>
          <a:xfrm>
            <a:off x="4110892" y="334392"/>
            <a:ext cx="3970215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en-US" altLang="zh-TW" sz="2400" dirty="0" err="1" smtClean="0">
                <a:solidFill>
                  <a:srgbClr val="3C3C3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WeMos</a:t>
            </a:r>
            <a:r>
              <a:rPr lang="en-US" altLang="zh-TW" sz="2400" dirty="0" smtClean="0">
                <a:solidFill>
                  <a:srgbClr val="3C3C3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dirty="0" smtClean="0">
                <a:solidFill>
                  <a:srgbClr val="3C3C3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腳位資訊</a:t>
            </a:r>
            <a:endParaRPr lang="en-GB" altLang="zh-CN" sz="2400" dirty="0">
              <a:solidFill>
                <a:srgbClr val="3C3C3C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26" name="Picture 2" descr="ãwemos d1 è³ä½ãçåçæå°çµæ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839" y="1381149"/>
            <a:ext cx="4632022" cy="5396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377395"/>
              </p:ext>
            </p:extLst>
          </p:nvPr>
        </p:nvGraphicFramePr>
        <p:xfrm>
          <a:off x="8742914" y="1207541"/>
          <a:ext cx="2214686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5317">
                  <a:extLst>
                    <a:ext uri="{9D8B030D-6E8A-4147-A177-3AD203B41FA5}">
                      <a16:colId xmlns:a16="http://schemas.microsoft.com/office/drawing/2014/main" xmlns="" val="3415697890"/>
                    </a:ext>
                  </a:extLst>
                </a:gridCol>
                <a:gridCol w="1009369">
                  <a:extLst>
                    <a:ext uri="{9D8B030D-6E8A-4147-A177-3AD203B41FA5}">
                      <a16:colId xmlns:a16="http://schemas.microsoft.com/office/drawing/2014/main" xmlns="" val="1814624047"/>
                    </a:ext>
                  </a:extLst>
                </a:gridCol>
              </a:tblGrid>
              <a:tr h="24658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 smtClean="0">
                          <a:solidFill>
                            <a:sysClr val="windowText" lastClr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WeMos</a:t>
                      </a:r>
                      <a:r>
                        <a:rPr lang="en-US" altLang="zh-TW" sz="1200" baseline="0" dirty="0" smtClean="0">
                          <a:solidFill>
                            <a:sysClr val="windowText" lastClr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200" dirty="0" smtClean="0">
                          <a:solidFill>
                            <a:sysClr val="windowText" lastClr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Board</a:t>
                      </a:r>
                      <a:endParaRPr lang="zh-TW" altLang="en-US" sz="1200" dirty="0">
                        <a:solidFill>
                          <a:sysClr val="windowText" lastClr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ysClr val="windowText" lastClr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GPIO</a:t>
                      </a:r>
                      <a:endParaRPr lang="zh-TW" altLang="en-US" sz="1200" dirty="0">
                        <a:solidFill>
                          <a:sysClr val="windowText" lastClr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94833702"/>
                  </a:ext>
                </a:extLst>
              </a:tr>
              <a:tr h="24658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SCL/D1</a:t>
                      </a:r>
                      <a:endParaRPr lang="zh-TW" altLang="en-US" sz="12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12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38607659"/>
                  </a:ext>
                </a:extLst>
              </a:tr>
              <a:tr h="24658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SDA/D2</a:t>
                      </a:r>
                      <a:endParaRPr lang="zh-TW" altLang="en-US" sz="12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12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76845114"/>
                  </a:ext>
                </a:extLst>
              </a:tr>
              <a:tr h="24658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GND</a:t>
                      </a:r>
                      <a:endParaRPr lang="zh-TW" altLang="en-US" sz="12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GND</a:t>
                      </a:r>
                      <a:endParaRPr lang="zh-TW" altLang="en-US" sz="12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87402562"/>
                  </a:ext>
                </a:extLst>
              </a:tr>
              <a:tr h="24658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SCK/D5</a:t>
                      </a:r>
                      <a:endParaRPr lang="zh-TW" altLang="en-US" sz="12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zh-TW" altLang="en-US" sz="12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82120104"/>
                  </a:ext>
                </a:extLst>
              </a:tr>
              <a:tr h="24658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MISO/D6</a:t>
                      </a:r>
                      <a:endParaRPr lang="zh-TW" altLang="en-US" sz="12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TW" altLang="en-US" sz="12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3503228"/>
                  </a:ext>
                </a:extLst>
              </a:tr>
              <a:tr h="24658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MOSI/D7</a:t>
                      </a:r>
                      <a:endParaRPr lang="zh-TW" altLang="en-US" sz="12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zh-TW" altLang="en-US" sz="12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45989536"/>
                  </a:ext>
                </a:extLst>
              </a:tr>
              <a:tr h="24658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SS/D8</a:t>
                      </a:r>
                      <a:endParaRPr lang="zh-TW" altLang="en-US" sz="12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TW" altLang="en-US" sz="12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81655668"/>
                  </a:ext>
                </a:extLst>
              </a:tr>
              <a:tr h="24658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D7</a:t>
                      </a:r>
                      <a:endParaRPr lang="zh-TW" altLang="en-US" sz="12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zh-TW" altLang="en-US" sz="12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2354686"/>
                  </a:ext>
                </a:extLst>
              </a:tr>
              <a:tr h="24658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D6</a:t>
                      </a:r>
                      <a:endParaRPr lang="zh-TW" altLang="en-US" sz="12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TW" altLang="en-US" sz="12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61576151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564605"/>
              </p:ext>
            </p:extLst>
          </p:nvPr>
        </p:nvGraphicFramePr>
        <p:xfrm>
          <a:off x="8742914" y="4308799"/>
          <a:ext cx="2214686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7343">
                  <a:extLst>
                    <a:ext uri="{9D8B030D-6E8A-4147-A177-3AD203B41FA5}">
                      <a16:colId xmlns:a16="http://schemas.microsoft.com/office/drawing/2014/main" xmlns="" val="3415697890"/>
                    </a:ext>
                  </a:extLst>
                </a:gridCol>
                <a:gridCol w="1107343">
                  <a:extLst>
                    <a:ext uri="{9D8B030D-6E8A-4147-A177-3AD203B41FA5}">
                      <a16:colId xmlns:a16="http://schemas.microsoft.com/office/drawing/2014/main" xmlns="" val="1814624047"/>
                    </a:ext>
                  </a:extLst>
                </a:gridCol>
              </a:tblGrid>
              <a:tr h="24183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ysClr val="windowText" lastClr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Board</a:t>
                      </a:r>
                      <a:endParaRPr lang="zh-TW" altLang="en-US" sz="1200" dirty="0">
                        <a:solidFill>
                          <a:sysClr val="windowText" lastClr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ysClr val="windowText" lastClr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GPIO</a:t>
                      </a:r>
                      <a:endParaRPr lang="zh-TW" altLang="en-US" sz="1200" dirty="0">
                        <a:solidFill>
                          <a:sysClr val="windowText" lastClr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94833702"/>
                  </a:ext>
                </a:extLst>
              </a:tr>
              <a:tr h="24183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D5</a:t>
                      </a:r>
                      <a:endParaRPr lang="zh-TW" altLang="en-US" sz="12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38607659"/>
                  </a:ext>
                </a:extLst>
              </a:tr>
              <a:tr h="24183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D4</a:t>
                      </a:r>
                      <a:endParaRPr lang="zh-TW" altLang="en-US" sz="12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76845114"/>
                  </a:ext>
                </a:extLst>
              </a:tr>
              <a:tr h="24183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D3</a:t>
                      </a:r>
                      <a:endParaRPr lang="zh-TW" altLang="en-US" sz="12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87402562"/>
                  </a:ext>
                </a:extLst>
              </a:tr>
              <a:tr h="24183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SDA/D2</a:t>
                      </a:r>
                      <a:endParaRPr lang="zh-TW" altLang="en-US" sz="12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82120104"/>
                  </a:ext>
                </a:extLst>
              </a:tr>
              <a:tr h="24183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SCL/D1</a:t>
                      </a:r>
                      <a:endParaRPr lang="zh-TW" altLang="en-US" sz="12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3503228"/>
                  </a:ext>
                </a:extLst>
              </a:tr>
              <a:tr h="24183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D0</a:t>
                      </a:r>
                      <a:endParaRPr lang="zh-TW" altLang="en-US" sz="12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45989536"/>
                  </a:ext>
                </a:extLst>
              </a:tr>
              <a:tr h="24183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TX</a:t>
                      </a:r>
                      <a:endParaRPr lang="zh-TW" altLang="en-US" sz="12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TX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81655668"/>
                  </a:ext>
                </a:extLst>
              </a:tr>
              <a:tr h="24183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RX</a:t>
                      </a:r>
                      <a:endParaRPr lang="zh-TW" altLang="en-US" sz="12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RX</a:t>
                      </a:r>
                      <a:endParaRPr lang="zh-TW" altLang="en-US" sz="12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9675777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267942"/>
              </p:ext>
            </p:extLst>
          </p:nvPr>
        </p:nvGraphicFramePr>
        <p:xfrm>
          <a:off x="770942" y="5265586"/>
          <a:ext cx="221468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7343">
                  <a:extLst>
                    <a:ext uri="{9D8B030D-6E8A-4147-A177-3AD203B41FA5}">
                      <a16:colId xmlns:a16="http://schemas.microsoft.com/office/drawing/2014/main" xmlns="" val="3415697890"/>
                    </a:ext>
                  </a:extLst>
                </a:gridCol>
                <a:gridCol w="1107343">
                  <a:extLst>
                    <a:ext uri="{9D8B030D-6E8A-4147-A177-3AD203B41FA5}">
                      <a16:colId xmlns:a16="http://schemas.microsoft.com/office/drawing/2014/main" xmlns="" val="1814624047"/>
                    </a:ext>
                  </a:extLst>
                </a:gridCol>
              </a:tblGrid>
              <a:tr h="24183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ysClr val="windowText" lastClr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Board</a:t>
                      </a:r>
                      <a:endParaRPr lang="zh-TW" altLang="en-US" sz="1200" dirty="0">
                        <a:solidFill>
                          <a:sysClr val="windowText" lastClr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ysClr val="windowText" lastClr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GPIO</a:t>
                      </a:r>
                      <a:endParaRPr lang="zh-TW" altLang="en-US" sz="1200" dirty="0">
                        <a:solidFill>
                          <a:sysClr val="windowText" lastClr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94833702"/>
                  </a:ext>
                </a:extLst>
              </a:tr>
              <a:tr h="24183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A0</a:t>
                      </a:r>
                      <a:endParaRPr lang="zh-TW" altLang="en-US" sz="12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A0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38607659"/>
                  </a:ext>
                </a:extLst>
              </a:tr>
              <a:tr h="24183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SDA</a:t>
                      </a:r>
                      <a:endParaRPr lang="zh-TW" altLang="en-US" sz="12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3503228"/>
                  </a:ext>
                </a:extLst>
              </a:tr>
              <a:tr h="24183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SCL</a:t>
                      </a:r>
                      <a:endParaRPr lang="zh-TW" altLang="en-US" sz="12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45989536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037228"/>
              </p:ext>
            </p:extLst>
          </p:nvPr>
        </p:nvGraphicFramePr>
        <p:xfrm>
          <a:off x="770942" y="1660890"/>
          <a:ext cx="2214686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7343">
                  <a:extLst>
                    <a:ext uri="{9D8B030D-6E8A-4147-A177-3AD203B41FA5}">
                      <a16:colId xmlns:a16="http://schemas.microsoft.com/office/drawing/2014/main" xmlns="" val="3415697890"/>
                    </a:ext>
                  </a:extLst>
                </a:gridCol>
                <a:gridCol w="1107343">
                  <a:extLst>
                    <a:ext uri="{9D8B030D-6E8A-4147-A177-3AD203B41FA5}">
                      <a16:colId xmlns:a16="http://schemas.microsoft.com/office/drawing/2014/main" xmlns="" val="1814624047"/>
                    </a:ext>
                  </a:extLst>
                </a:gridCol>
              </a:tblGrid>
              <a:tr h="24183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ysClr val="windowText" lastClr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Board</a:t>
                      </a:r>
                      <a:endParaRPr lang="zh-TW" altLang="en-US" sz="1200" dirty="0">
                        <a:solidFill>
                          <a:sysClr val="windowText" lastClr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ysClr val="windowText" lastClr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GPIO</a:t>
                      </a:r>
                      <a:endParaRPr lang="zh-TW" altLang="en-US" sz="1200" dirty="0">
                        <a:solidFill>
                          <a:sysClr val="windowText" lastClr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94833702"/>
                  </a:ext>
                </a:extLst>
              </a:tr>
              <a:tr h="24183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3V3</a:t>
                      </a:r>
                      <a:endParaRPr lang="zh-TW" altLang="en-US" sz="12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3V3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38607659"/>
                  </a:ext>
                </a:extLst>
              </a:tr>
              <a:tr h="24183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SCL</a:t>
                      </a:r>
                      <a:endParaRPr lang="zh-TW" altLang="en-US" sz="12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3503228"/>
                  </a:ext>
                </a:extLst>
              </a:tr>
              <a:tr h="24183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SDA</a:t>
                      </a:r>
                      <a:endParaRPr lang="zh-TW" altLang="en-US" sz="12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45989536"/>
                  </a:ext>
                </a:extLst>
              </a:tr>
              <a:tr h="24183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GND</a:t>
                      </a:r>
                      <a:endParaRPr lang="zh-TW" altLang="en-US" sz="12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GND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88481876"/>
                  </a:ext>
                </a:extLst>
              </a:tr>
              <a:tr h="24183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3V3</a:t>
                      </a:r>
                      <a:endParaRPr lang="zh-TW" altLang="en-US" sz="12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3V3</a:t>
                      </a:r>
                      <a:endParaRPr lang="zh-TW" altLang="en-US" sz="12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56755490"/>
                  </a:ext>
                </a:extLst>
              </a:tr>
              <a:tr h="24183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RX</a:t>
                      </a:r>
                      <a:endParaRPr lang="zh-TW" altLang="en-US" sz="12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RX</a:t>
                      </a:r>
                      <a:endParaRPr lang="zh-TW" altLang="en-US" sz="12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38411965"/>
                  </a:ext>
                </a:extLst>
              </a:tr>
              <a:tr h="24183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TX</a:t>
                      </a:r>
                      <a:endParaRPr lang="zh-TW" altLang="en-US" sz="12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TX</a:t>
                      </a:r>
                      <a:endParaRPr lang="zh-TW" altLang="en-US" sz="12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67121657"/>
                  </a:ext>
                </a:extLst>
              </a:tr>
              <a:tr h="24183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GND</a:t>
                      </a:r>
                      <a:endParaRPr lang="zh-TW" altLang="en-US" sz="12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GND</a:t>
                      </a:r>
                      <a:endParaRPr lang="zh-TW" altLang="en-US" sz="12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9428288"/>
                  </a:ext>
                </a:extLst>
              </a:tr>
            </a:tbl>
          </a:graphicData>
        </a:graphic>
      </p:graphicFrame>
      <p:cxnSp>
        <p:nvCxnSpPr>
          <p:cNvPr id="5" name="肘形接點 4"/>
          <p:cNvCxnSpPr>
            <a:endCxn id="2" idx="1"/>
          </p:cNvCxnSpPr>
          <p:nvPr/>
        </p:nvCxnSpPr>
        <p:spPr>
          <a:xfrm flipV="1">
            <a:off x="7961586" y="2579141"/>
            <a:ext cx="781328" cy="723020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接點 9"/>
          <p:cNvCxnSpPr>
            <a:endCxn id="18" idx="1"/>
          </p:cNvCxnSpPr>
          <p:nvPr/>
        </p:nvCxnSpPr>
        <p:spPr>
          <a:xfrm>
            <a:off x="7961586" y="5543239"/>
            <a:ext cx="781328" cy="12700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接點 16"/>
          <p:cNvCxnSpPr>
            <a:endCxn id="20" idx="3"/>
          </p:cNvCxnSpPr>
          <p:nvPr/>
        </p:nvCxnSpPr>
        <p:spPr>
          <a:xfrm rot="10800000">
            <a:off x="2985628" y="2895331"/>
            <a:ext cx="2165106" cy="773845"/>
          </a:xfrm>
          <a:prstGeom prst="bentConnector3">
            <a:avLst>
              <a:gd name="adj1" fmla="val -1856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接點 35"/>
          <p:cNvCxnSpPr>
            <a:endCxn id="19" idx="3"/>
          </p:cNvCxnSpPr>
          <p:nvPr/>
        </p:nvCxnSpPr>
        <p:spPr>
          <a:xfrm rot="10800000">
            <a:off x="2985628" y="5814227"/>
            <a:ext cx="1125264" cy="262483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flipH="1">
            <a:off x="3102016" y="4595149"/>
            <a:ext cx="1008876" cy="919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1261641" y="4419677"/>
            <a:ext cx="23166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zh-TW" altLang="en-US" b="1" u="sng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均與</a:t>
            </a:r>
            <a:r>
              <a:rPr lang="en-US" altLang="zh-TW" b="1" u="sng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Board</a:t>
            </a:r>
            <a:r>
              <a:rPr lang="zh-TW" altLang="en-US" b="1" u="sng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一樣</a:t>
            </a:r>
            <a:endParaRPr lang="zh-TW" altLang="en-US" u="sng" dirty="0">
              <a:solidFill>
                <a:schemeClr val="accent5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13768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79202"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5" name="Title 1"/>
          <p:cNvSpPr txBox="1">
            <a:spLocks/>
          </p:cNvSpPr>
          <p:nvPr/>
        </p:nvSpPr>
        <p:spPr>
          <a:xfrm>
            <a:off x="3726766" y="331647"/>
            <a:ext cx="4738468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en-US" altLang="zh-TW" sz="2400" dirty="0" smtClean="0">
                <a:solidFill>
                  <a:srgbClr val="3C3C3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DHT11 (</a:t>
            </a:r>
            <a:r>
              <a:rPr lang="zh-TW" altLang="en-US" sz="2400" dirty="0" smtClean="0">
                <a:solidFill>
                  <a:srgbClr val="3C3C3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溫溼度感應器</a:t>
            </a:r>
            <a:r>
              <a:rPr lang="en-US" altLang="zh-TW" sz="2400" dirty="0" smtClean="0">
                <a:solidFill>
                  <a:srgbClr val="3C3C3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 smtClean="0">
                <a:solidFill>
                  <a:srgbClr val="3C3C3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連接方式</a:t>
            </a:r>
            <a:endParaRPr lang="en-GB" altLang="zh-CN" sz="2400" dirty="0">
              <a:solidFill>
                <a:srgbClr val="3C3C3C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050" name="Picture 2" descr="ãwemos d1 arduinoãçåçæå°çµæ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26" b="19747"/>
          <a:stretch/>
        </p:blipFill>
        <p:spPr bwMode="auto">
          <a:xfrm>
            <a:off x="2631477" y="1409189"/>
            <a:ext cx="6594095" cy="4386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ãæº«æº¼åº¦ææ¸¬å¨ãçåçæå°çµæ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92" b="20002"/>
          <a:stretch/>
        </p:blipFill>
        <p:spPr bwMode="auto">
          <a:xfrm>
            <a:off x="261909" y="2113280"/>
            <a:ext cx="1901574" cy="1127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肘形接點 2"/>
          <p:cNvCxnSpPr/>
          <p:nvPr/>
        </p:nvCxnSpPr>
        <p:spPr>
          <a:xfrm>
            <a:off x="1727200" y="2570480"/>
            <a:ext cx="4912617" cy="3010261"/>
          </a:xfrm>
          <a:prstGeom prst="bentConnector4">
            <a:avLst>
              <a:gd name="adj1" fmla="val 18975"/>
              <a:gd name="adj2" fmla="val 120082"/>
            </a:avLst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接點 16"/>
          <p:cNvCxnSpPr/>
          <p:nvPr/>
        </p:nvCxnSpPr>
        <p:spPr>
          <a:xfrm>
            <a:off x="1823623" y="2737395"/>
            <a:ext cx="4434937" cy="2809096"/>
          </a:xfrm>
          <a:prstGeom prst="bentConnector4">
            <a:avLst>
              <a:gd name="adj1" fmla="val 27550"/>
              <a:gd name="adj2" fmla="val 114648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接點 28"/>
          <p:cNvCxnSpPr/>
          <p:nvPr/>
        </p:nvCxnSpPr>
        <p:spPr>
          <a:xfrm flipV="1">
            <a:off x="1775412" y="1832551"/>
            <a:ext cx="4915205" cy="1085644"/>
          </a:xfrm>
          <a:prstGeom prst="bentConnector4">
            <a:avLst>
              <a:gd name="adj1" fmla="val 10002"/>
              <a:gd name="adj2" fmla="val 136966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圓角矩形 66"/>
          <p:cNvSpPr/>
          <p:nvPr/>
        </p:nvSpPr>
        <p:spPr>
          <a:xfrm>
            <a:off x="2699705" y="2484780"/>
            <a:ext cx="639686" cy="16915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rgbClr val="FF0000"/>
                </a:solidFill>
              </a:rPr>
              <a:t>VCC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48" name="圓角矩形 47"/>
          <p:cNvSpPr/>
          <p:nvPr/>
        </p:nvSpPr>
        <p:spPr>
          <a:xfrm>
            <a:off x="2231711" y="2340312"/>
            <a:ext cx="639686" cy="16915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rgbClr val="002060"/>
                </a:solidFill>
              </a:rPr>
              <a:t>GND</a:t>
            </a:r>
            <a:endParaRPr lang="zh-TW" altLang="en-US" sz="1200" dirty="0">
              <a:solidFill>
                <a:srgbClr val="002060"/>
              </a:solidFill>
            </a:endParaRPr>
          </a:p>
        </p:txBody>
      </p:sp>
      <p:sp>
        <p:nvSpPr>
          <p:cNvPr id="49" name="圓角矩形 48"/>
          <p:cNvSpPr/>
          <p:nvPr/>
        </p:nvSpPr>
        <p:spPr>
          <a:xfrm>
            <a:off x="1620220" y="3000531"/>
            <a:ext cx="639686" cy="16915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rgbClr val="00B050"/>
                </a:solidFill>
              </a:rPr>
              <a:t>Signal</a:t>
            </a:r>
            <a:endParaRPr lang="zh-TW" altLang="en-US" sz="1200" dirty="0">
              <a:solidFill>
                <a:srgbClr val="00B050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7155419" y="6171360"/>
            <a:ext cx="3187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步驟一 </a:t>
            </a:r>
            <a:r>
              <a:rPr lang="en-US" altLang="zh-TW" b="1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➜ </a:t>
            </a:r>
            <a:r>
              <a:rPr lang="zh-TW" altLang="en-US" dirty="0" smtClean="0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連接設備與感應器</a:t>
            </a:r>
            <a:endParaRPr lang="zh-TW" altLang="en-US" sz="1600" dirty="0">
              <a:solidFill>
                <a:schemeClr val="accent5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26" name="Picture 2" descr="ãarduino ledãçåçæå°çµæ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9449044" y="2338953"/>
            <a:ext cx="1989748" cy="1492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肘形接點 13"/>
          <p:cNvCxnSpPr/>
          <p:nvPr/>
        </p:nvCxnSpPr>
        <p:spPr>
          <a:xfrm rot="10800000" flipV="1">
            <a:off x="6839701" y="3137862"/>
            <a:ext cx="3261641" cy="2404294"/>
          </a:xfrm>
          <a:prstGeom prst="bentConnector4">
            <a:avLst>
              <a:gd name="adj1" fmla="val 542"/>
              <a:gd name="adj2" fmla="val 122307"/>
            </a:avLst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接點 25"/>
          <p:cNvCxnSpPr/>
          <p:nvPr/>
        </p:nvCxnSpPr>
        <p:spPr>
          <a:xfrm rot="10800000">
            <a:off x="6469612" y="1833122"/>
            <a:ext cx="3441751" cy="1199235"/>
          </a:xfrm>
          <a:prstGeom prst="bentConnector4">
            <a:avLst>
              <a:gd name="adj1" fmla="val 356"/>
              <a:gd name="adj2" fmla="val 144723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/>
          <p:cNvSpPr txBox="1"/>
          <p:nvPr/>
        </p:nvSpPr>
        <p:spPr>
          <a:xfrm>
            <a:off x="282982" y="3303722"/>
            <a:ext cx="2318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注意腳位可能不同</a:t>
            </a:r>
            <a:endParaRPr lang="en-US" altLang="zh-TW" b="1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不要插錯會</a:t>
            </a:r>
            <a:r>
              <a:rPr lang="zh-TW" altLang="en-US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燒掉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17404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4"/>
          <a:srcRect b="45552"/>
          <a:stretch/>
        </p:blipFill>
        <p:spPr>
          <a:xfrm>
            <a:off x="5517057" y="4904075"/>
            <a:ext cx="4616977" cy="141532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3297" y="1244780"/>
            <a:ext cx="5651278" cy="3181715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79202"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5" name="Title 1"/>
          <p:cNvSpPr txBox="1">
            <a:spLocks/>
          </p:cNvSpPr>
          <p:nvPr/>
        </p:nvSpPr>
        <p:spPr>
          <a:xfrm>
            <a:off x="4110892" y="334392"/>
            <a:ext cx="3970215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zh-TW" altLang="en-US" sz="2400" dirty="0" smtClean="0">
                <a:solidFill>
                  <a:srgbClr val="3C3C3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下載</a:t>
            </a:r>
            <a:r>
              <a:rPr lang="en-US" altLang="zh-TW" sz="2400" dirty="0" smtClean="0">
                <a:solidFill>
                  <a:srgbClr val="3C3C3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DHT11</a:t>
            </a:r>
            <a:r>
              <a:rPr lang="zh-TW" altLang="en-US" sz="2400" dirty="0" smtClean="0">
                <a:solidFill>
                  <a:srgbClr val="3C3C3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模組</a:t>
            </a:r>
            <a:endParaRPr lang="en-GB" altLang="zh-CN" sz="2400" dirty="0">
              <a:solidFill>
                <a:srgbClr val="3C3C3C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287981" y="1491521"/>
            <a:ext cx="3161137" cy="1518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10568353" y="2782402"/>
            <a:ext cx="325317" cy="1190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218276" y="6345771"/>
            <a:ext cx="3187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步驟二 </a:t>
            </a:r>
            <a:r>
              <a:rPr lang="en-US" altLang="zh-TW" b="1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➜ </a:t>
            </a:r>
            <a:r>
              <a:rPr lang="zh-TW" altLang="en-US" dirty="0" smtClean="0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進入管理程式庫。</a:t>
            </a:r>
            <a:endParaRPr lang="zh-TW" altLang="en-US" sz="1600" dirty="0">
              <a:solidFill>
                <a:schemeClr val="accent5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473097" y="4452721"/>
            <a:ext cx="56789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zh-TW" altLang="en-US" b="1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步驟三 </a:t>
            </a:r>
            <a:r>
              <a:rPr lang="en-US" altLang="zh-TW" b="1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➜</a:t>
            </a:r>
            <a:r>
              <a:rPr lang="zh-TW" altLang="en-US" b="1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 smtClean="0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安裝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DHT</a:t>
            </a:r>
            <a:r>
              <a:rPr lang="zh-TW" altLang="en-US" dirty="0" smtClean="0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sensor library</a:t>
            </a:r>
            <a:endParaRPr lang="zh-TW" altLang="en-US" dirty="0">
              <a:solidFill>
                <a:schemeClr val="accent5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7" name="圓角矩形 66"/>
          <p:cNvSpPr/>
          <p:nvPr/>
        </p:nvSpPr>
        <p:spPr>
          <a:xfrm>
            <a:off x="10509504" y="2583341"/>
            <a:ext cx="639686" cy="16915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rgbClr val="FF0000"/>
                </a:solidFill>
              </a:rPr>
              <a:t>3</a:t>
            </a:r>
            <a:r>
              <a:rPr lang="en-US" altLang="zh-TW" sz="1200" dirty="0" smtClean="0">
                <a:solidFill>
                  <a:srgbClr val="FF0000"/>
                </a:solidFill>
              </a:rPr>
              <a:t>.</a:t>
            </a:r>
            <a:r>
              <a:rPr lang="zh-TW" altLang="en-US" sz="1200" dirty="0" smtClean="0">
                <a:solidFill>
                  <a:srgbClr val="FF0000"/>
                </a:solidFill>
              </a:rPr>
              <a:t>點擊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68" name="圓角矩形 67"/>
          <p:cNvSpPr/>
          <p:nvPr/>
        </p:nvSpPr>
        <p:spPr>
          <a:xfrm>
            <a:off x="6733219" y="1230340"/>
            <a:ext cx="2095473" cy="25066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rgbClr val="FF0000"/>
                </a:solidFill>
              </a:rPr>
              <a:t>1.</a:t>
            </a:r>
            <a:r>
              <a:rPr lang="zh-TW" altLang="en-US" sz="1200" dirty="0" smtClean="0">
                <a:solidFill>
                  <a:srgbClr val="FF0000"/>
                </a:solidFill>
              </a:rPr>
              <a:t>輸入</a:t>
            </a:r>
            <a:r>
              <a:rPr lang="en-US" altLang="zh-TW" sz="1200" dirty="0">
                <a:solidFill>
                  <a:srgbClr val="FF0000"/>
                </a:solidFill>
              </a:rPr>
              <a:t>D</a:t>
            </a:r>
            <a:r>
              <a:rPr lang="en-US" altLang="zh-TW" sz="1200" dirty="0" smtClean="0">
                <a:solidFill>
                  <a:srgbClr val="FF0000"/>
                </a:solidFill>
              </a:rPr>
              <a:t>HT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683" y="1297252"/>
            <a:ext cx="4564029" cy="4958808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623894" y="1459930"/>
            <a:ext cx="272563" cy="1227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623894" y="2234122"/>
            <a:ext cx="995473" cy="1311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2025960" y="2313754"/>
            <a:ext cx="1631640" cy="14293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圓角矩形 20"/>
          <p:cNvSpPr/>
          <p:nvPr/>
        </p:nvSpPr>
        <p:spPr>
          <a:xfrm>
            <a:off x="839248" y="1359739"/>
            <a:ext cx="639686" cy="16915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rgbClr val="FF0000"/>
                </a:solidFill>
              </a:rPr>
              <a:t>1.</a:t>
            </a:r>
            <a:r>
              <a:rPr lang="zh-TW" altLang="en-US" sz="1200" dirty="0" smtClean="0">
                <a:solidFill>
                  <a:srgbClr val="FF0000"/>
                </a:solidFill>
              </a:rPr>
              <a:t>點擊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1044402" y="2440211"/>
            <a:ext cx="639686" cy="16915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rgbClr val="FF0000"/>
                </a:solidFill>
              </a:rPr>
              <a:t>2</a:t>
            </a:r>
            <a:r>
              <a:rPr lang="en-US" altLang="zh-TW" sz="1200" dirty="0" smtClean="0">
                <a:solidFill>
                  <a:srgbClr val="FF0000"/>
                </a:solidFill>
              </a:rPr>
              <a:t>.</a:t>
            </a:r>
            <a:r>
              <a:rPr lang="zh-TW" altLang="en-US" sz="1200" dirty="0" smtClean="0">
                <a:solidFill>
                  <a:srgbClr val="FF0000"/>
                </a:solidFill>
              </a:rPr>
              <a:t>點擊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2989132" y="2517775"/>
            <a:ext cx="639686" cy="16915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rgbClr val="FF0000"/>
                </a:solidFill>
              </a:rPr>
              <a:t>3</a:t>
            </a:r>
            <a:r>
              <a:rPr lang="en-US" altLang="zh-TW" sz="1200" dirty="0" smtClean="0">
                <a:solidFill>
                  <a:srgbClr val="FF0000"/>
                </a:solidFill>
              </a:rPr>
              <a:t>.</a:t>
            </a:r>
            <a:r>
              <a:rPr lang="zh-TW" altLang="en-US" sz="1200" dirty="0" smtClean="0">
                <a:solidFill>
                  <a:srgbClr val="FF0000"/>
                </a:solidFill>
              </a:rPr>
              <a:t>點擊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608431" y="2434458"/>
            <a:ext cx="5408331" cy="546136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5553298" y="5851704"/>
            <a:ext cx="1902579" cy="121681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7514341" y="5604053"/>
            <a:ext cx="18148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altLang="zh-TW" b="1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DHT</a:t>
            </a:r>
            <a:r>
              <a:rPr lang="zh-TW" altLang="en-US" b="1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安裝完成</a:t>
            </a:r>
            <a:r>
              <a:rPr lang="en-US" altLang="zh-TW" b="1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!!</a:t>
            </a:r>
            <a:endParaRPr lang="zh-TW" altLang="en-US" dirty="0">
              <a:solidFill>
                <a:schemeClr val="accent5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971375" y="2771118"/>
            <a:ext cx="538129" cy="13034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圓角矩形 26"/>
          <p:cNvSpPr/>
          <p:nvPr/>
        </p:nvSpPr>
        <p:spPr>
          <a:xfrm>
            <a:off x="8559057" y="2786221"/>
            <a:ext cx="1540336" cy="11340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rgbClr val="FF0000"/>
                </a:solidFill>
              </a:rPr>
              <a:t>2.</a:t>
            </a:r>
            <a:r>
              <a:rPr lang="zh-TW" altLang="en-US" sz="1200" dirty="0" smtClean="0">
                <a:solidFill>
                  <a:srgbClr val="FF0000"/>
                </a:solidFill>
              </a:rPr>
              <a:t>版本選擇</a:t>
            </a:r>
            <a:r>
              <a:rPr lang="en-US" altLang="zh-TW" sz="1200" dirty="0" smtClean="0">
                <a:solidFill>
                  <a:srgbClr val="FF0000"/>
                </a:solidFill>
              </a:rPr>
              <a:t>1.2.3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01636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79202"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5" name="Title 1"/>
          <p:cNvSpPr txBox="1">
            <a:spLocks/>
          </p:cNvSpPr>
          <p:nvPr/>
        </p:nvSpPr>
        <p:spPr>
          <a:xfrm>
            <a:off x="4110892" y="334392"/>
            <a:ext cx="3970215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zh-TW" altLang="en-US" sz="2400" dirty="0" smtClean="0">
                <a:solidFill>
                  <a:srgbClr val="3C3C3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撰寫</a:t>
            </a:r>
            <a:r>
              <a:rPr lang="en-US" altLang="zh-TW" sz="2400" dirty="0" smtClean="0">
                <a:solidFill>
                  <a:srgbClr val="3C3C3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DHT11</a:t>
            </a:r>
            <a:r>
              <a:rPr lang="zh-TW" altLang="en-US" sz="2400" dirty="0" smtClean="0">
                <a:solidFill>
                  <a:srgbClr val="3C3C3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測試程式</a:t>
            </a:r>
            <a:endParaRPr lang="en-GB" altLang="zh-CN" sz="2400" dirty="0">
              <a:solidFill>
                <a:srgbClr val="3C3C3C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875" y="1459929"/>
            <a:ext cx="3539887" cy="4868257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526007" y="6328187"/>
            <a:ext cx="2956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步驟</a:t>
            </a:r>
            <a:r>
              <a:rPr lang="zh-TW" altLang="en-US" b="1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四</a:t>
            </a:r>
            <a:r>
              <a:rPr lang="zh-TW" altLang="en-US" b="1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b="1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➜ </a:t>
            </a:r>
            <a:r>
              <a:rPr lang="zh-TW" altLang="en-US" dirty="0" smtClean="0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撰寫溫溼度程式</a:t>
            </a:r>
            <a:endParaRPr lang="zh-TW" altLang="en-US" sz="1600" dirty="0">
              <a:solidFill>
                <a:schemeClr val="accent5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5527" y="1897828"/>
            <a:ext cx="5796695" cy="3740071"/>
          </a:xfrm>
          <a:prstGeom prst="rect">
            <a:avLst/>
          </a:prstGeom>
        </p:spPr>
      </p:pic>
      <p:sp>
        <p:nvSpPr>
          <p:cNvPr id="36" name="矩形 35"/>
          <p:cNvSpPr/>
          <p:nvPr/>
        </p:nvSpPr>
        <p:spPr>
          <a:xfrm>
            <a:off x="8345299" y="4748503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透過序列埠監控視窗顯示結果</a:t>
            </a:r>
            <a:endParaRPr lang="zh-TW" altLang="en-US" sz="1600" dirty="0">
              <a:solidFill>
                <a:schemeClr val="accent5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874976" y="5373807"/>
            <a:ext cx="983523" cy="21709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9319000" y="5647269"/>
            <a:ext cx="2585785" cy="31391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rgbClr val="FF0000"/>
                </a:solidFill>
              </a:rPr>
              <a:t>::::</a:t>
            </a:r>
            <a:r>
              <a:rPr lang="zh-TW" altLang="en-US" sz="1200" dirty="0" smtClean="0">
                <a:solidFill>
                  <a:srgbClr val="FF0000"/>
                </a:solidFill>
              </a:rPr>
              <a:t> 注意</a:t>
            </a:r>
            <a:r>
              <a:rPr lang="zh-TW" altLang="en-US" sz="1200" dirty="0">
                <a:solidFill>
                  <a:srgbClr val="FF0000"/>
                </a:solidFill>
              </a:rPr>
              <a:t>鮑率</a:t>
            </a:r>
            <a:r>
              <a:rPr lang="zh-TW" altLang="en-US" sz="1200" dirty="0" smtClean="0">
                <a:solidFill>
                  <a:srgbClr val="FF0000"/>
                </a:solidFill>
              </a:rPr>
              <a:t>設定是否與程式一樣 </a:t>
            </a:r>
            <a:r>
              <a:rPr lang="en-US" altLang="zh-TW" sz="1200" dirty="0" smtClean="0">
                <a:solidFill>
                  <a:srgbClr val="FF0000"/>
                </a:solidFill>
              </a:rPr>
              <a:t>::::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59322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8" b="29643"/>
          <a:stretch/>
        </p:blipFill>
        <p:spPr>
          <a:xfrm>
            <a:off x="0" y="1858930"/>
            <a:ext cx="12192000" cy="2971800"/>
          </a:xfrm>
          <a:prstGeom prst="rect">
            <a:avLst/>
          </a:prstGeom>
        </p:spPr>
      </p:pic>
      <p:sp>
        <p:nvSpPr>
          <p:cNvPr id="6" name="TextBox 11"/>
          <p:cNvSpPr txBox="1"/>
          <p:nvPr/>
        </p:nvSpPr>
        <p:spPr>
          <a:xfrm>
            <a:off x="4913138" y="2634671"/>
            <a:ext cx="2365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F2E3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Part.3</a:t>
            </a:r>
            <a:endParaRPr lang="zh-CN" altLang="en-US" sz="5400" b="1" dirty="0">
              <a:solidFill>
                <a:srgbClr val="7F2E3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8" name="Subtitle 9"/>
          <p:cNvSpPr txBox="1">
            <a:spLocks/>
          </p:cNvSpPr>
          <p:nvPr/>
        </p:nvSpPr>
        <p:spPr>
          <a:xfrm>
            <a:off x="4223792" y="3535330"/>
            <a:ext cx="3744416" cy="473077"/>
          </a:xfrm>
          <a:prstGeom prst="rect">
            <a:avLst/>
          </a:prstGeom>
        </p:spPr>
        <p:txBody>
          <a:bodyPr vert="horz" wrap="square" lIns="102742" tIns="51371" rIns="102742" bIns="51371" rtlCol="0">
            <a:spAutoFit/>
          </a:bodyPr>
          <a:lstStyle>
            <a:defPPr>
              <a:defRPr lang="zh-CN"/>
            </a:defPPr>
            <a:lvl1pPr indent="0" algn="r" defTabSz="1087444">
              <a:lnSpc>
                <a:spcPct val="100000"/>
              </a:lnSpc>
              <a:spcBef>
                <a:spcPct val="20000"/>
              </a:spcBef>
              <a:buFont typeface="Arial"/>
              <a:buNone/>
              <a:defRPr sz="2000">
                <a:solidFill>
                  <a:schemeClr val="accent2"/>
                </a:solidFill>
                <a:latin typeface="微软雅黑"/>
                <a:ea typeface="微软雅黑"/>
                <a:cs typeface="Open Sans Light"/>
              </a:defRPr>
            </a:lvl1pPr>
            <a:lvl2pPr marL="1087444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2pPr>
            <a:lvl3pPr marL="2174887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3pPr>
            <a:lvl4pPr marL="3262338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4pPr>
            <a:lvl5pPr marL="4349779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5pPr>
            <a:lvl6pPr marL="5437225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6524671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7612115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8699558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zh-TW" altLang="en-US" sz="2400" dirty="0" smtClean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建置資料庫</a:t>
            </a:r>
            <a:endParaRPr lang="en-US" sz="1400" kern="0" dirty="0">
              <a:solidFill>
                <a:srgbClr val="3C3C3C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19435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4"/>
          <a:srcRect t="3379" r="28370"/>
          <a:stretch/>
        </p:blipFill>
        <p:spPr>
          <a:xfrm>
            <a:off x="5470192" y="1681084"/>
            <a:ext cx="6249741" cy="452248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416" y="1808789"/>
            <a:ext cx="4549698" cy="2953217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79202"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5" name="Title 1"/>
          <p:cNvSpPr txBox="1">
            <a:spLocks/>
          </p:cNvSpPr>
          <p:nvPr/>
        </p:nvSpPr>
        <p:spPr>
          <a:xfrm>
            <a:off x="4110892" y="334392"/>
            <a:ext cx="3970215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zh-TW" altLang="en-US" sz="2400" dirty="0" smtClean="0">
                <a:solidFill>
                  <a:srgbClr val="3C3C3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新</a:t>
            </a:r>
            <a:r>
              <a:rPr lang="zh-TW" altLang="en-US" sz="2400" dirty="0">
                <a:solidFill>
                  <a:srgbClr val="3C3C3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增</a:t>
            </a:r>
            <a:r>
              <a:rPr lang="zh-TW" altLang="en-US" sz="2400" dirty="0" smtClean="0">
                <a:solidFill>
                  <a:srgbClr val="3C3C3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使用者</a:t>
            </a:r>
            <a:endParaRPr lang="en-GB" altLang="zh-CN" sz="2400" dirty="0">
              <a:solidFill>
                <a:srgbClr val="3C3C3C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200386" y="1741339"/>
            <a:ext cx="3161137" cy="1518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8169576" y="2266307"/>
            <a:ext cx="710456" cy="1792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280732" y="5788719"/>
            <a:ext cx="4802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步驟一 </a:t>
            </a:r>
            <a:r>
              <a:rPr lang="en-US" altLang="zh-TW" b="1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➜ 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開啟</a:t>
            </a:r>
            <a:r>
              <a:rPr lang="en-US" altLang="zh-TW" dirty="0" err="1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xampp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，將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Apache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與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MySQL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啟動</a:t>
            </a:r>
          </a:p>
        </p:txBody>
      </p:sp>
      <p:sp>
        <p:nvSpPr>
          <p:cNvPr id="46" name="矩形 45"/>
          <p:cNvSpPr/>
          <p:nvPr/>
        </p:nvSpPr>
        <p:spPr>
          <a:xfrm>
            <a:off x="5470192" y="6319100"/>
            <a:ext cx="56789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zh-TW" altLang="en-US" b="1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步驟二 </a:t>
            </a:r>
            <a:r>
              <a:rPr lang="en-US" altLang="zh-TW" b="1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➜</a:t>
            </a:r>
            <a:r>
              <a:rPr lang="zh-TW" altLang="en-US" b="1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 smtClean="0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新增帳號</a:t>
            </a:r>
            <a:endParaRPr lang="zh-TW" altLang="en-US" dirty="0">
              <a:solidFill>
                <a:schemeClr val="accent5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7" name="圓角矩形 66"/>
          <p:cNvSpPr/>
          <p:nvPr/>
        </p:nvSpPr>
        <p:spPr>
          <a:xfrm>
            <a:off x="7716007" y="5192346"/>
            <a:ext cx="639686" cy="16915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rgbClr val="FF0000"/>
                </a:solidFill>
              </a:rPr>
              <a:t>3.</a:t>
            </a:r>
            <a:r>
              <a:rPr lang="zh-TW" altLang="en-US" sz="1200" dirty="0" smtClean="0">
                <a:solidFill>
                  <a:srgbClr val="FF0000"/>
                </a:solidFill>
              </a:rPr>
              <a:t>點擊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68" name="圓角矩形 67"/>
          <p:cNvSpPr/>
          <p:nvPr/>
        </p:nvSpPr>
        <p:spPr>
          <a:xfrm>
            <a:off x="6733219" y="1230340"/>
            <a:ext cx="3175712" cy="32299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rgbClr val="FF0000"/>
                </a:solidFill>
              </a:rPr>
              <a:t>1.</a:t>
            </a:r>
            <a:r>
              <a:rPr lang="zh-TW" altLang="en-US" sz="1200" dirty="0" smtClean="0">
                <a:solidFill>
                  <a:srgbClr val="FF0000"/>
                </a:solidFill>
              </a:rPr>
              <a:t>打開</a:t>
            </a:r>
            <a:r>
              <a:rPr lang="en-US" altLang="zh-TW" sz="1200" dirty="0" smtClean="0">
                <a:solidFill>
                  <a:srgbClr val="FF0000"/>
                </a:solidFill>
              </a:rPr>
              <a:t>Google</a:t>
            </a:r>
            <a:r>
              <a:rPr lang="zh-TW" altLang="en-US" sz="1200" dirty="0" smtClean="0">
                <a:solidFill>
                  <a:srgbClr val="FF0000"/>
                </a:solidFill>
              </a:rPr>
              <a:t>，在網址處輸入</a:t>
            </a:r>
            <a:r>
              <a:rPr lang="en-US" altLang="zh-TW" sz="1200" dirty="0" smtClean="0">
                <a:solidFill>
                  <a:srgbClr val="FF0000"/>
                </a:solidFill>
              </a:rPr>
              <a:t>:</a:t>
            </a:r>
            <a:r>
              <a:rPr lang="zh-TW" altLang="en-US" sz="1200" dirty="0" smtClean="0">
                <a:solidFill>
                  <a:srgbClr val="FF0000"/>
                </a:solidFill>
              </a:rPr>
              <a:t>  </a:t>
            </a:r>
            <a:r>
              <a:rPr lang="en-US" altLang="zh-TW" sz="1200" dirty="0" smtClean="0">
                <a:solidFill>
                  <a:srgbClr val="FF0000"/>
                </a:solidFill>
              </a:rPr>
              <a:t>localhost/</a:t>
            </a:r>
            <a:r>
              <a:rPr lang="en-US" altLang="zh-TW" sz="1200" dirty="0" err="1" smtClean="0">
                <a:solidFill>
                  <a:srgbClr val="FF0000"/>
                </a:solidFill>
              </a:rPr>
              <a:t>phpmyadmin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366694" y="2698734"/>
            <a:ext cx="447249" cy="1587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2366694" y="2508983"/>
            <a:ext cx="447249" cy="15014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圓角矩形 20"/>
          <p:cNvSpPr/>
          <p:nvPr/>
        </p:nvSpPr>
        <p:spPr>
          <a:xfrm>
            <a:off x="2669289" y="2215106"/>
            <a:ext cx="639686" cy="16915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rgbClr val="FF0000"/>
                </a:solidFill>
              </a:rPr>
              <a:t>1.</a:t>
            </a:r>
            <a:r>
              <a:rPr lang="zh-TW" altLang="en-US" sz="1200" dirty="0" smtClean="0">
                <a:solidFill>
                  <a:srgbClr val="FF0000"/>
                </a:solidFill>
              </a:rPr>
              <a:t>點擊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2732139" y="2835637"/>
            <a:ext cx="639686" cy="16915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rgbClr val="FF0000"/>
                </a:solidFill>
              </a:rPr>
              <a:t>2</a:t>
            </a:r>
            <a:r>
              <a:rPr lang="en-US" altLang="zh-TW" sz="1200" dirty="0" smtClean="0">
                <a:solidFill>
                  <a:srgbClr val="FF0000"/>
                </a:solidFill>
              </a:rPr>
              <a:t>.</a:t>
            </a:r>
            <a:r>
              <a:rPr lang="zh-TW" altLang="en-US" sz="1200" dirty="0" smtClean="0">
                <a:solidFill>
                  <a:srgbClr val="FF0000"/>
                </a:solidFill>
              </a:rPr>
              <a:t>點擊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920444" y="5276925"/>
            <a:ext cx="728864" cy="951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圓角矩形 29"/>
          <p:cNvSpPr/>
          <p:nvPr/>
        </p:nvSpPr>
        <p:spPr>
          <a:xfrm>
            <a:off x="8321075" y="2476557"/>
            <a:ext cx="639686" cy="16915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rgbClr val="FF0000"/>
                </a:solidFill>
              </a:rPr>
              <a:t>2.</a:t>
            </a:r>
            <a:r>
              <a:rPr lang="zh-TW" altLang="en-US" sz="1200" dirty="0" smtClean="0">
                <a:solidFill>
                  <a:srgbClr val="FF0000"/>
                </a:solidFill>
              </a:rPr>
              <a:t>點擊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40402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4"/>
          <a:srcRect t="12247" r="39959"/>
          <a:stretch/>
        </p:blipFill>
        <p:spPr>
          <a:xfrm>
            <a:off x="7031795" y="2241930"/>
            <a:ext cx="4594860" cy="360265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5"/>
          <a:srcRect t="12354" r="30467"/>
          <a:stretch/>
        </p:blipFill>
        <p:spPr>
          <a:xfrm>
            <a:off x="135037" y="1524569"/>
            <a:ext cx="6598182" cy="4461677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79202"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5" name="Title 1"/>
          <p:cNvSpPr txBox="1">
            <a:spLocks/>
          </p:cNvSpPr>
          <p:nvPr/>
        </p:nvSpPr>
        <p:spPr>
          <a:xfrm>
            <a:off x="4110892" y="334392"/>
            <a:ext cx="3970215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zh-TW" altLang="en-US" sz="2400" dirty="0" smtClean="0">
                <a:solidFill>
                  <a:srgbClr val="3C3C3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創建帳號</a:t>
            </a:r>
            <a:endParaRPr lang="en-GB" altLang="zh-CN" sz="2400" dirty="0">
              <a:solidFill>
                <a:srgbClr val="3C3C3C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18276" y="6345771"/>
            <a:ext cx="341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步驟</a:t>
            </a:r>
            <a:r>
              <a:rPr lang="zh-TW" altLang="en-US" b="1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三</a:t>
            </a:r>
            <a:r>
              <a:rPr lang="zh-TW" altLang="en-US" b="1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b="1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➜ </a:t>
            </a:r>
            <a:r>
              <a:rPr lang="zh-TW" altLang="en-US" dirty="0" smtClean="0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建立任意主機的帳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號</a:t>
            </a:r>
            <a:endParaRPr lang="zh-TW" altLang="en-US" sz="1600" dirty="0">
              <a:solidFill>
                <a:schemeClr val="accent5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287981" y="6114621"/>
            <a:ext cx="56789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zh-TW" altLang="en-US" b="1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步驟四 </a:t>
            </a:r>
            <a:r>
              <a:rPr lang="en-US" altLang="zh-TW" b="1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➜</a:t>
            </a:r>
            <a:r>
              <a:rPr lang="zh-TW" altLang="en-US" b="1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 smtClean="0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建立本機的帳號</a:t>
            </a:r>
            <a:endParaRPr lang="zh-TW" altLang="en-US" dirty="0">
              <a:solidFill>
                <a:schemeClr val="accent5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8" name="圓角矩形 67"/>
          <p:cNvSpPr/>
          <p:nvPr/>
        </p:nvSpPr>
        <p:spPr>
          <a:xfrm>
            <a:off x="9873247" y="2646364"/>
            <a:ext cx="1846313" cy="5029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rgbClr val="FF0000"/>
                </a:solidFill>
              </a:rPr>
              <a:t>除了此設定，其他均可以與前面創的帳號一樣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315823" y="2283640"/>
            <a:ext cx="3423817" cy="15949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1813560" y="4429860"/>
            <a:ext cx="350520" cy="2335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圓角矩形 20"/>
          <p:cNvSpPr/>
          <p:nvPr/>
        </p:nvSpPr>
        <p:spPr>
          <a:xfrm>
            <a:off x="4804313" y="6065328"/>
            <a:ext cx="1843588" cy="23794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rgbClr val="FF0000"/>
                </a:solidFill>
              </a:rPr>
              <a:t>3.</a:t>
            </a:r>
            <a:r>
              <a:rPr lang="zh-TW" altLang="en-US" sz="1200" dirty="0" smtClean="0">
                <a:solidFill>
                  <a:srgbClr val="FF0000"/>
                </a:solidFill>
              </a:rPr>
              <a:t> 點擊右下角的</a:t>
            </a:r>
            <a:r>
              <a:rPr lang="en-US" altLang="zh-TW" sz="1200" dirty="0" smtClean="0">
                <a:solidFill>
                  <a:srgbClr val="FF0000"/>
                </a:solidFill>
              </a:rPr>
              <a:t>”</a:t>
            </a:r>
            <a:r>
              <a:rPr lang="zh-TW" altLang="en-US" sz="1200" dirty="0" smtClean="0">
                <a:solidFill>
                  <a:srgbClr val="FF0000"/>
                </a:solidFill>
              </a:rPr>
              <a:t>執行</a:t>
            </a:r>
            <a:r>
              <a:rPr lang="en-US" altLang="zh-TW" sz="1200" dirty="0" smtClean="0">
                <a:solidFill>
                  <a:srgbClr val="FF0000"/>
                </a:solidFill>
              </a:rPr>
              <a:t>”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2164080" y="4429860"/>
            <a:ext cx="639686" cy="16915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rgbClr val="FF0000"/>
                </a:solidFill>
              </a:rPr>
              <a:t>2</a:t>
            </a:r>
            <a:r>
              <a:rPr lang="en-US" altLang="zh-TW" sz="1200" dirty="0" smtClean="0">
                <a:solidFill>
                  <a:srgbClr val="FF0000"/>
                </a:solidFill>
              </a:rPr>
              <a:t>.</a:t>
            </a:r>
            <a:r>
              <a:rPr lang="zh-TW" altLang="en-US" sz="1200" dirty="0" smtClean="0">
                <a:solidFill>
                  <a:srgbClr val="FF0000"/>
                </a:solidFill>
              </a:rPr>
              <a:t>點擊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3682552" y="2396401"/>
            <a:ext cx="1121760" cy="23472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rgbClr val="FF0000"/>
                </a:solidFill>
              </a:rPr>
              <a:t>1.</a:t>
            </a:r>
            <a:r>
              <a:rPr lang="zh-TW" altLang="en-US" sz="1200" dirty="0" smtClean="0">
                <a:solidFill>
                  <a:srgbClr val="FF0000"/>
                </a:solidFill>
              </a:rPr>
              <a:t>輸入資</a:t>
            </a:r>
            <a:r>
              <a:rPr lang="zh-TW" altLang="en-US" sz="1200" dirty="0">
                <a:solidFill>
                  <a:srgbClr val="FF0000"/>
                </a:solidFill>
              </a:rPr>
              <a:t>料</a:t>
            </a:r>
          </a:p>
        </p:txBody>
      </p:sp>
      <p:sp>
        <p:nvSpPr>
          <p:cNvPr id="24" name="矩形 23"/>
          <p:cNvSpPr/>
          <p:nvPr/>
        </p:nvSpPr>
        <p:spPr>
          <a:xfrm>
            <a:off x="8180675" y="3375660"/>
            <a:ext cx="1847245" cy="2286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48170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5747" y="1350964"/>
            <a:ext cx="4848225" cy="25908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008" y="1277722"/>
            <a:ext cx="5189516" cy="4603466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79202"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5" name="Title 1"/>
          <p:cNvSpPr txBox="1">
            <a:spLocks/>
          </p:cNvSpPr>
          <p:nvPr/>
        </p:nvSpPr>
        <p:spPr>
          <a:xfrm>
            <a:off x="4110892" y="334392"/>
            <a:ext cx="3970215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zh-TW" altLang="en-US" sz="2400" dirty="0" smtClean="0">
                <a:solidFill>
                  <a:srgbClr val="3C3C3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創建資料庫</a:t>
            </a:r>
            <a:endParaRPr lang="en-GB" altLang="zh-CN" sz="2400" dirty="0">
              <a:solidFill>
                <a:srgbClr val="3C3C3C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081455" y="5933942"/>
            <a:ext cx="2494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步驟五 </a:t>
            </a:r>
            <a:r>
              <a:rPr lang="en-US" altLang="zh-TW" b="1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➜ </a:t>
            </a:r>
            <a:r>
              <a:rPr lang="zh-TW" altLang="en-US" dirty="0" smtClean="0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建立資料庫</a:t>
            </a:r>
            <a:endParaRPr lang="zh-TW" altLang="en-US" sz="1600" dirty="0">
              <a:solidFill>
                <a:schemeClr val="accent5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217643" y="4032001"/>
            <a:ext cx="26121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zh-TW" altLang="en-US" b="1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步驟六 </a:t>
            </a:r>
            <a:r>
              <a:rPr lang="en-US" altLang="zh-TW" b="1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➜</a:t>
            </a:r>
            <a:r>
              <a:rPr lang="zh-TW" altLang="en-US" b="1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 smtClean="0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建立資料表</a:t>
            </a:r>
            <a:endParaRPr lang="zh-TW" altLang="en-US" dirty="0">
              <a:solidFill>
                <a:schemeClr val="accent5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8" name="圓角矩形 67"/>
          <p:cNvSpPr/>
          <p:nvPr/>
        </p:nvSpPr>
        <p:spPr>
          <a:xfrm>
            <a:off x="8081107" y="2519705"/>
            <a:ext cx="3443503" cy="5029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rgbClr val="FF0000"/>
                </a:solidFill>
              </a:rPr>
              <a:t>輸入資料表名稱與欄位數後，點擊右下角的執行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81454" y="2878383"/>
            <a:ext cx="4246683" cy="288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905607" y="1531193"/>
            <a:ext cx="729761" cy="3239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圓角矩形 21"/>
          <p:cNvSpPr/>
          <p:nvPr/>
        </p:nvSpPr>
        <p:spPr>
          <a:xfrm>
            <a:off x="995682" y="1944204"/>
            <a:ext cx="639686" cy="16915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rgbClr val="FF0000"/>
                </a:solidFill>
              </a:rPr>
              <a:t>1.</a:t>
            </a:r>
            <a:r>
              <a:rPr lang="zh-TW" altLang="en-US" sz="1200" dirty="0" smtClean="0">
                <a:solidFill>
                  <a:srgbClr val="FF0000"/>
                </a:solidFill>
              </a:rPr>
              <a:t>點擊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2255323" y="2563453"/>
            <a:ext cx="2965350" cy="23472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rgbClr val="FF0000"/>
                </a:solidFill>
              </a:rPr>
              <a:t>2</a:t>
            </a:r>
            <a:r>
              <a:rPr lang="en-US" altLang="zh-TW" sz="1200" dirty="0" smtClean="0">
                <a:solidFill>
                  <a:srgbClr val="FF0000"/>
                </a:solidFill>
              </a:rPr>
              <a:t>.</a:t>
            </a:r>
            <a:r>
              <a:rPr lang="zh-TW" altLang="en-US" sz="1200" dirty="0" smtClean="0">
                <a:solidFill>
                  <a:srgbClr val="FF0000"/>
                </a:solidFill>
              </a:rPr>
              <a:t> 輸入資料庫名稱與修改編碼後點擊建立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870621" y="2938268"/>
            <a:ext cx="4225271" cy="2286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8929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60" y="1459930"/>
            <a:ext cx="11174050" cy="3568920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79202"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5" name="Title 1"/>
          <p:cNvSpPr txBox="1">
            <a:spLocks/>
          </p:cNvSpPr>
          <p:nvPr/>
        </p:nvSpPr>
        <p:spPr>
          <a:xfrm>
            <a:off x="4110892" y="334392"/>
            <a:ext cx="3970215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zh-TW" altLang="en-US" sz="2400" dirty="0" smtClean="0">
                <a:solidFill>
                  <a:srgbClr val="3C3C3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創建資料表</a:t>
            </a:r>
            <a:endParaRPr lang="en-GB" altLang="zh-CN" sz="2400" dirty="0">
              <a:solidFill>
                <a:srgbClr val="3C3C3C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01573" y="5348872"/>
            <a:ext cx="43412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步驟七 </a:t>
            </a:r>
            <a:r>
              <a:rPr lang="en-US" altLang="zh-TW" b="1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➜ 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欄位資訊輸入完成後點擊</a:t>
            </a:r>
            <a:r>
              <a:rPr lang="zh-TW" altLang="en-US" dirty="0" smtClean="0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儲存</a:t>
            </a:r>
            <a:endParaRPr lang="en-US" altLang="zh-TW" dirty="0" smtClean="0">
              <a:solidFill>
                <a:schemeClr val="accent5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框起來的地方表示要做更改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!!!)</a:t>
            </a:r>
            <a:endParaRPr lang="zh-TW" altLang="en-US" dirty="0">
              <a:solidFill>
                <a:schemeClr val="accent5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172200" y="2244018"/>
            <a:ext cx="258959" cy="3194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11095893" y="4718138"/>
            <a:ext cx="428718" cy="3107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圓角矩形 21"/>
          <p:cNvSpPr/>
          <p:nvPr/>
        </p:nvSpPr>
        <p:spPr>
          <a:xfrm>
            <a:off x="10990409" y="4465749"/>
            <a:ext cx="639686" cy="16915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rgbClr val="FF0000"/>
                </a:solidFill>
              </a:rPr>
              <a:t>點擊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4948484" y="1763927"/>
            <a:ext cx="2965350" cy="23472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rgbClr val="FF0000"/>
                </a:solidFill>
              </a:rPr>
              <a:t>設置主鍵，打勾後，會跳出視窗，點擊 </a:t>
            </a:r>
            <a:r>
              <a:rPr lang="en-US" altLang="zh-TW" sz="1200" dirty="0" smtClean="0">
                <a:solidFill>
                  <a:srgbClr val="FF0000"/>
                </a:solidFill>
              </a:rPr>
              <a:t>”</a:t>
            </a:r>
            <a:r>
              <a:rPr lang="zh-TW" altLang="en-US" sz="1200" dirty="0" smtClean="0">
                <a:solidFill>
                  <a:srgbClr val="FF0000"/>
                </a:solidFill>
              </a:rPr>
              <a:t>執行</a:t>
            </a:r>
            <a:r>
              <a:rPr lang="en-US" altLang="zh-TW" sz="1200" dirty="0" smtClean="0">
                <a:solidFill>
                  <a:srgbClr val="FF0000"/>
                </a:solidFill>
              </a:rPr>
              <a:t>”</a:t>
            </a:r>
            <a:r>
              <a:rPr lang="zh-TW" altLang="en-US" sz="1200" dirty="0" smtClean="0">
                <a:solidFill>
                  <a:srgbClr val="FF0000"/>
                </a:solidFill>
              </a:rPr>
              <a:t> 即可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50559" y="2244018"/>
            <a:ext cx="845195" cy="17037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1195755" y="2586527"/>
            <a:ext cx="767157" cy="3692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2845702" y="2572245"/>
            <a:ext cx="757274" cy="3692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1996988" y="2287978"/>
            <a:ext cx="788885" cy="2756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1996988" y="2958037"/>
            <a:ext cx="788885" cy="90285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14460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79202"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61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zh-CN" altLang="en-US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添加标题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8" name="Oval 9"/>
          <p:cNvSpPr/>
          <p:nvPr/>
        </p:nvSpPr>
        <p:spPr>
          <a:xfrm>
            <a:off x="1183323" y="2531986"/>
            <a:ext cx="1828800" cy="1828800"/>
          </a:xfrm>
          <a:prstGeom prst="ellipse">
            <a:avLst/>
          </a:prstGeom>
          <a:solidFill>
            <a:srgbClr val="7F2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</a:p>
        </p:txBody>
      </p:sp>
      <p:sp>
        <p:nvSpPr>
          <p:cNvPr id="29" name="Arc 16"/>
          <p:cNvSpPr/>
          <p:nvPr/>
        </p:nvSpPr>
        <p:spPr>
          <a:xfrm>
            <a:off x="1091883" y="2440546"/>
            <a:ext cx="2011680" cy="2011680"/>
          </a:xfrm>
          <a:prstGeom prst="arc">
            <a:avLst>
              <a:gd name="adj1" fmla="val 16200000"/>
              <a:gd name="adj2" fmla="val 12360201"/>
            </a:avLst>
          </a:prstGeom>
          <a:noFill/>
          <a:ln w="38100" cap="rnd">
            <a:solidFill>
              <a:srgbClr val="7F2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9"/>
          <p:cNvSpPr/>
          <p:nvPr/>
        </p:nvSpPr>
        <p:spPr>
          <a:xfrm>
            <a:off x="1142416" y="4708543"/>
            <a:ext cx="1910614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176924"/>
            <a:r>
              <a:rPr lang="en-US" altLang="zh-CN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WeMos</a:t>
            </a:r>
            <a:r>
              <a:rPr lang="zh-TW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設定</a:t>
            </a:r>
            <a:endParaRPr lang="en-GB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/>
            <a:endParaRPr lang="en-US" sz="1400" dirty="0">
              <a:solidFill>
                <a:srgbClr val="3C3C3C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1" name="Oval 25"/>
          <p:cNvSpPr/>
          <p:nvPr/>
        </p:nvSpPr>
        <p:spPr>
          <a:xfrm>
            <a:off x="3881214" y="2531986"/>
            <a:ext cx="1828800" cy="1828800"/>
          </a:xfrm>
          <a:prstGeom prst="ellipse">
            <a:avLst/>
          </a:prstGeom>
          <a:solidFill>
            <a:srgbClr val="363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32" name="Arc 26"/>
          <p:cNvSpPr/>
          <p:nvPr/>
        </p:nvSpPr>
        <p:spPr>
          <a:xfrm>
            <a:off x="3789774" y="2440546"/>
            <a:ext cx="2011680" cy="2011680"/>
          </a:xfrm>
          <a:prstGeom prst="arc">
            <a:avLst>
              <a:gd name="adj1" fmla="val 16200000"/>
              <a:gd name="adj2" fmla="val 368271"/>
            </a:avLst>
          </a:prstGeom>
          <a:noFill/>
          <a:ln w="381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8"/>
          <p:cNvSpPr/>
          <p:nvPr/>
        </p:nvSpPr>
        <p:spPr>
          <a:xfrm>
            <a:off x="3840307" y="4708543"/>
            <a:ext cx="19106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176924"/>
            <a:r>
              <a:rPr lang="zh-TW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感應器</a:t>
            </a:r>
            <a:endParaRPr lang="en-US" sz="1400" dirty="0">
              <a:solidFill>
                <a:srgbClr val="3C3C3C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1" name="Oval 30"/>
          <p:cNvSpPr/>
          <p:nvPr/>
        </p:nvSpPr>
        <p:spPr>
          <a:xfrm>
            <a:off x="9276997" y="2531986"/>
            <a:ext cx="1828800" cy="1828800"/>
          </a:xfrm>
          <a:prstGeom prst="ellipse">
            <a:avLst/>
          </a:prstGeom>
          <a:solidFill>
            <a:srgbClr val="363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4</a:t>
            </a:r>
          </a:p>
        </p:txBody>
      </p:sp>
      <p:sp>
        <p:nvSpPr>
          <p:cNvPr id="54" name="Arc 31"/>
          <p:cNvSpPr/>
          <p:nvPr/>
        </p:nvSpPr>
        <p:spPr>
          <a:xfrm>
            <a:off x="9185557" y="2440546"/>
            <a:ext cx="2011680" cy="2011680"/>
          </a:xfrm>
          <a:prstGeom prst="arc">
            <a:avLst>
              <a:gd name="adj1" fmla="val 16200000"/>
              <a:gd name="adj2" fmla="val 14822572"/>
            </a:avLst>
          </a:prstGeom>
          <a:noFill/>
          <a:ln w="38100" cap="rnd">
            <a:solidFill>
              <a:srgbClr val="3636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33"/>
          <p:cNvSpPr/>
          <p:nvPr/>
        </p:nvSpPr>
        <p:spPr>
          <a:xfrm>
            <a:off x="9236090" y="4708543"/>
            <a:ext cx="19106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176924"/>
            <a:r>
              <a:rPr lang="en-US" altLang="zh-TW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AIOT</a:t>
            </a:r>
            <a:r>
              <a:rPr lang="zh-TW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整合應用</a:t>
            </a:r>
            <a:endParaRPr lang="en-US" sz="1400" dirty="0">
              <a:solidFill>
                <a:srgbClr val="3C3C3C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2" name="Oval 35"/>
          <p:cNvSpPr/>
          <p:nvPr/>
        </p:nvSpPr>
        <p:spPr>
          <a:xfrm>
            <a:off x="6579105" y="2531986"/>
            <a:ext cx="1828800" cy="1828800"/>
          </a:xfrm>
          <a:prstGeom prst="ellipse">
            <a:avLst/>
          </a:prstGeom>
          <a:solidFill>
            <a:srgbClr val="363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</a:p>
        </p:txBody>
      </p:sp>
      <p:sp>
        <p:nvSpPr>
          <p:cNvPr id="63" name="Arc 36"/>
          <p:cNvSpPr/>
          <p:nvPr/>
        </p:nvSpPr>
        <p:spPr>
          <a:xfrm>
            <a:off x="6487665" y="2440546"/>
            <a:ext cx="2011680" cy="2011680"/>
          </a:xfrm>
          <a:prstGeom prst="arc">
            <a:avLst>
              <a:gd name="adj1" fmla="val 16200000"/>
              <a:gd name="adj2" fmla="val 7398383"/>
            </a:avLst>
          </a:prstGeom>
          <a:noFill/>
          <a:ln w="38100" cap="rnd">
            <a:solidFill>
              <a:srgbClr val="3636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38"/>
          <p:cNvSpPr/>
          <p:nvPr/>
        </p:nvSpPr>
        <p:spPr>
          <a:xfrm>
            <a:off x="6538198" y="4708543"/>
            <a:ext cx="19106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176924"/>
            <a:r>
              <a:rPr lang="zh-TW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建置資料庫</a:t>
            </a:r>
            <a:endParaRPr lang="en-US" sz="1400" dirty="0">
              <a:solidFill>
                <a:srgbClr val="3C3C3C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2506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8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1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400"/>
                            </p:stCondLst>
                            <p:childTnLst>
                              <p:par>
                                <p:cTn id="4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7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300"/>
                            </p:stCondLst>
                            <p:childTnLst>
                              <p:par>
                                <p:cTn id="6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3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/>
      <p:bldP spid="31" grpId="0" animBg="1"/>
      <p:bldP spid="32" grpId="0" animBg="1"/>
      <p:bldP spid="33" grpId="0"/>
      <p:bldP spid="51" grpId="0" animBg="1"/>
      <p:bldP spid="54" grpId="0" animBg="1"/>
      <p:bldP spid="60" grpId="0"/>
      <p:bldP spid="62" grpId="0" animBg="1"/>
      <p:bldP spid="63" grpId="0" animBg="1"/>
      <p:bldP spid="6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8" b="29643"/>
          <a:stretch/>
        </p:blipFill>
        <p:spPr>
          <a:xfrm>
            <a:off x="0" y="1858930"/>
            <a:ext cx="12192000" cy="2971800"/>
          </a:xfrm>
          <a:prstGeom prst="rect">
            <a:avLst/>
          </a:prstGeom>
        </p:spPr>
      </p:pic>
      <p:sp>
        <p:nvSpPr>
          <p:cNvPr id="6" name="TextBox 11"/>
          <p:cNvSpPr txBox="1"/>
          <p:nvPr/>
        </p:nvSpPr>
        <p:spPr>
          <a:xfrm>
            <a:off x="4913138" y="2634671"/>
            <a:ext cx="2365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F2E3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Part.4</a:t>
            </a:r>
            <a:endParaRPr lang="zh-CN" altLang="en-US" sz="5400" b="1" dirty="0">
              <a:solidFill>
                <a:srgbClr val="7F2E3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8" name="Subtitle 9"/>
          <p:cNvSpPr txBox="1">
            <a:spLocks/>
          </p:cNvSpPr>
          <p:nvPr/>
        </p:nvSpPr>
        <p:spPr>
          <a:xfrm>
            <a:off x="4223792" y="3535330"/>
            <a:ext cx="3744416" cy="319189"/>
          </a:xfrm>
          <a:prstGeom prst="rect">
            <a:avLst/>
          </a:prstGeom>
        </p:spPr>
        <p:txBody>
          <a:bodyPr vert="horz" wrap="square" lIns="102742" tIns="51371" rIns="102742" bIns="51371" rtlCol="0">
            <a:spAutoFit/>
          </a:bodyPr>
          <a:lstStyle>
            <a:defPPr>
              <a:defRPr lang="zh-CN"/>
            </a:defPPr>
            <a:lvl1pPr indent="0" algn="r" defTabSz="1087444">
              <a:lnSpc>
                <a:spcPct val="100000"/>
              </a:lnSpc>
              <a:spcBef>
                <a:spcPct val="20000"/>
              </a:spcBef>
              <a:buFont typeface="Arial"/>
              <a:buNone/>
              <a:defRPr sz="2000">
                <a:solidFill>
                  <a:schemeClr val="accent2"/>
                </a:solidFill>
                <a:latin typeface="微软雅黑"/>
                <a:ea typeface="微软雅黑"/>
                <a:cs typeface="Open Sans Light"/>
              </a:defRPr>
            </a:lvl1pPr>
            <a:lvl2pPr marL="1087444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2pPr>
            <a:lvl3pPr marL="2174887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3pPr>
            <a:lvl4pPr marL="3262338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4pPr>
            <a:lvl5pPr marL="4349779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5pPr>
            <a:lvl6pPr marL="5437225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6524671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7612115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8699558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en-US" altLang="zh-TW" sz="1400" kern="0" dirty="0" smtClean="0">
                <a:solidFill>
                  <a:srgbClr val="3C3C3C"/>
                </a:solidFill>
              </a:rPr>
              <a:t>AIOT</a:t>
            </a:r>
            <a:r>
              <a:rPr lang="zh-TW" altLang="en-US" sz="1400" kern="0" dirty="0" smtClean="0">
                <a:solidFill>
                  <a:srgbClr val="3C3C3C"/>
                </a:solidFill>
              </a:rPr>
              <a:t> 整合應用</a:t>
            </a:r>
            <a:endParaRPr lang="en-US" sz="1400" kern="0" dirty="0">
              <a:solidFill>
                <a:srgbClr val="3C3C3C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359145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79202"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5" name="Title 1"/>
          <p:cNvSpPr txBox="1">
            <a:spLocks/>
          </p:cNvSpPr>
          <p:nvPr/>
        </p:nvSpPr>
        <p:spPr>
          <a:xfrm>
            <a:off x="3825630" y="295001"/>
            <a:ext cx="4540739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zh-TW" altLang="en-US" sz="2400" dirty="0" smtClean="0">
                <a:solidFill>
                  <a:srgbClr val="3C3C3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撰寫</a:t>
            </a:r>
            <a:r>
              <a:rPr lang="en-US" altLang="zh-TW" sz="2400" dirty="0" smtClean="0">
                <a:solidFill>
                  <a:srgbClr val="3C3C3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AIOT</a:t>
            </a:r>
            <a:r>
              <a:rPr lang="zh-TW" altLang="en-US" sz="2400" dirty="0" smtClean="0">
                <a:solidFill>
                  <a:srgbClr val="3C3C3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程式 </a:t>
            </a:r>
            <a:r>
              <a:rPr lang="en-US" altLang="zh-TW" sz="2400" dirty="0" smtClean="0">
                <a:solidFill>
                  <a:srgbClr val="3C3C3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(Client</a:t>
            </a:r>
            <a:r>
              <a:rPr lang="zh-TW" altLang="en-US" sz="2400" dirty="0" smtClean="0">
                <a:solidFill>
                  <a:srgbClr val="3C3C3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端</a:t>
            </a:r>
            <a:r>
              <a:rPr lang="en-US" altLang="zh-TW" sz="2400" dirty="0" smtClean="0">
                <a:solidFill>
                  <a:srgbClr val="3C3C3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 smtClean="0">
                <a:solidFill>
                  <a:srgbClr val="3C3C3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solidFill>
                  <a:srgbClr val="3C3C3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1/2</a:t>
            </a:r>
            <a:endParaRPr lang="en-GB" altLang="zh-CN" sz="2400" dirty="0">
              <a:solidFill>
                <a:srgbClr val="3C3C3C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21661" y="5615290"/>
            <a:ext cx="2263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步驟一 </a:t>
            </a:r>
            <a:r>
              <a:rPr lang="en-US" altLang="zh-TW" b="1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➜ </a:t>
            </a:r>
            <a:r>
              <a:rPr lang="zh-TW" altLang="en-US" dirty="0" smtClean="0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定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義</a:t>
            </a:r>
            <a:r>
              <a:rPr lang="zh-TW" altLang="en-US" dirty="0" smtClean="0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變數</a:t>
            </a:r>
            <a:endParaRPr lang="zh-TW" altLang="en-US" sz="1600" dirty="0">
              <a:solidFill>
                <a:schemeClr val="accent5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661" y="1920753"/>
            <a:ext cx="3533775" cy="313372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8649" y="1920753"/>
            <a:ext cx="5848350" cy="298132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5888649" y="5615290"/>
            <a:ext cx="2494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步驟</a:t>
            </a:r>
            <a:r>
              <a:rPr lang="zh-TW" altLang="en-US" b="1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二</a:t>
            </a:r>
            <a:r>
              <a:rPr lang="zh-TW" altLang="en-US" b="1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b="1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➜ </a:t>
            </a:r>
            <a:r>
              <a:rPr lang="zh-TW" altLang="en-US" dirty="0" smtClean="0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初始化設定</a:t>
            </a:r>
            <a:endParaRPr lang="zh-TW" altLang="en-US" sz="1600" dirty="0">
              <a:solidFill>
                <a:schemeClr val="accent5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345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79202"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5" name="Title 1"/>
          <p:cNvSpPr txBox="1">
            <a:spLocks/>
          </p:cNvSpPr>
          <p:nvPr/>
        </p:nvSpPr>
        <p:spPr>
          <a:xfrm>
            <a:off x="3922346" y="295001"/>
            <a:ext cx="4347308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zh-TW" altLang="en-US" sz="2400" dirty="0">
                <a:solidFill>
                  <a:srgbClr val="3C3C3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撰寫</a:t>
            </a:r>
            <a:r>
              <a:rPr lang="en-US" altLang="zh-TW" sz="2400" dirty="0">
                <a:solidFill>
                  <a:srgbClr val="3C3C3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AIOT</a:t>
            </a:r>
            <a:r>
              <a:rPr lang="zh-TW" altLang="en-US" sz="2400" dirty="0">
                <a:solidFill>
                  <a:srgbClr val="3C3C3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程式 </a:t>
            </a:r>
            <a:r>
              <a:rPr lang="en-US" altLang="zh-TW" sz="2400" dirty="0">
                <a:solidFill>
                  <a:srgbClr val="3C3C3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(Client</a:t>
            </a:r>
            <a:r>
              <a:rPr lang="zh-TW" altLang="en-US" sz="2400" dirty="0">
                <a:solidFill>
                  <a:srgbClr val="3C3C3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端</a:t>
            </a:r>
            <a:r>
              <a:rPr lang="en-US" altLang="zh-TW" sz="2400" dirty="0">
                <a:solidFill>
                  <a:srgbClr val="3C3C3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>
                <a:solidFill>
                  <a:srgbClr val="3C3C3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solidFill>
                  <a:srgbClr val="3C3C3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2/2</a:t>
            </a:r>
            <a:endParaRPr lang="en-GB" altLang="zh-CN" sz="2400" dirty="0">
              <a:solidFill>
                <a:srgbClr val="3C3C3C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58952" y="6142719"/>
            <a:ext cx="5610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步驟</a:t>
            </a:r>
            <a:r>
              <a:rPr lang="zh-TW" altLang="en-US" b="1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三</a:t>
            </a:r>
            <a:r>
              <a:rPr lang="zh-TW" altLang="en-US" b="1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b="1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➜ </a:t>
            </a:r>
            <a:r>
              <a:rPr lang="zh-TW" altLang="en-US" dirty="0" smtClean="0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讀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取</a:t>
            </a:r>
            <a:r>
              <a:rPr lang="zh-TW" altLang="en-US" dirty="0" smtClean="0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感應器資料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可直接拿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DHT</a:t>
            </a:r>
            <a:r>
              <a:rPr lang="zh-TW" altLang="en-US" dirty="0" smtClean="0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測試版修改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1600" dirty="0">
              <a:solidFill>
                <a:schemeClr val="accent5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233872" y="6129858"/>
            <a:ext cx="3187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步驟四 </a:t>
            </a:r>
            <a:r>
              <a:rPr lang="en-US" altLang="zh-TW" b="1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➜ </a:t>
            </a:r>
            <a:r>
              <a:rPr lang="zh-TW" altLang="en-US" dirty="0" smtClean="0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傳送資料至伺服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端</a:t>
            </a:r>
            <a:endParaRPr lang="zh-TW" altLang="en-US" sz="1600" dirty="0">
              <a:solidFill>
                <a:schemeClr val="accent5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306" y="1365638"/>
            <a:ext cx="3993239" cy="461898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7447" y="1221622"/>
            <a:ext cx="5576887" cy="418067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911340" y="3878580"/>
            <a:ext cx="800100" cy="208873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圓角矩形 10"/>
          <p:cNvSpPr/>
          <p:nvPr/>
        </p:nvSpPr>
        <p:spPr>
          <a:xfrm>
            <a:off x="6665220" y="3447461"/>
            <a:ext cx="2285388" cy="18404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伺服端的接收資料的</a:t>
            </a:r>
            <a:r>
              <a:rPr lang="en-US" altLang="zh-TW" sz="1200" dirty="0" err="1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php</a:t>
            </a:r>
            <a:r>
              <a:rPr lang="zh-TW" altLang="en-US" sz="1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名稱</a:t>
            </a:r>
            <a:endParaRPr lang="zh-TW" altLang="en-US" sz="12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211657" y="3878580"/>
            <a:ext cx="632460" cy="190270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圓角矩形 13"/>
          <p:cNvSpPr/>
          <p:nvPr/>
        </p:nvSpPr>
        <p:spPr>
          <a:xfrm>
            <a:off x="8278745" y="5097561"/>
            <a:ext cx="2555591" cy="19073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將浮點數型態的資料轉成</a:t>
            </a:r>
            <a:r>
              <a:rPr lang="en-US" altLang="zh-TW" sz="1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string</a:t>
            </a:r>
            <a:endParaRPr lang="zh-TW" altLang="en-US" sz="12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925560" y="3917895"/>
            <a:ext cx="73660" cy="150955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圓角矩形 15"/>
          <p:cNvSpPr/>
          <p:nvPr/>
        </p:nvSpPr>
        <p:spPr>
          <a:xfrm>
            <a:off x="8269654" y="2772823"/>
            <a:ext cx="2555591" cy="19073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傳送至伺服端的變數名稱</a:t>
            </a:r>
            <a:endParaRPr lang="zh-TW" altLang="en-US" sz="12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7" name="直線接點 6"/>
          <p:cNvCxnSpPr>
            <a:stCxn id="15" idx="0"/>
          </p:cNvCxnSpPr>
          <p:nvPr/>
        </p:nvCxnSpPr>
        <p:spPr>
          <a:xfrm flipV="1">
            <a:off x="8962390" y="2963554"/>
            <a:ext cx="594151" cy="9543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12" idx="2"/>
            <a:endCxn id="14" idx="0"/>
          </p:cNvCxnSpPr>
          <p:nvPr/>
        </p:nvCxnSpPr>
        <p:spPr>
          <a:xfrm>
            <a:off x="9527887" y="4068850"/>
            <a:ext cx="28654" cy="10287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0" idx="0"/>
            <a:endCxn id="11" idx="2"/>
          </p:cNvCxnSpPr>
          <p:nvPr/>
        </p:nvCxnSpPr>
        <p:spPr>
          <a:xfrm flipV="1">
            <a:off x="7311390" y="3631502"/>
            <a:ext cx="496524" cy="2470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8284163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79202"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5" name="Title 1"/>
          <p:cNvSpPr txBox="1">
            <a:spLocks/>
          </p:cNvSpPr>
          <p:nvPr/>
        </p:nvSpPr>
        <p:spPr>
          <a:xfrm>
            <a:off x="3922346" y="295001"/>
            <a:ext cx="4347308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zh-TW" altLang="en-US" sz="2400" dirty="0">
                <a:solidFill>
                  <a:srgbClr val="3C3C3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撰寫</a:t>
            </a:r>
            <a:r>
              <a:rPr lang="en-US" altLang="zh-TW" sz="2400" dirty="0">
                <a:solidFill>
                  <a:srgbClr val="3C3C3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AIOT</a:t>
            </a:r>
            <a:r>
              <a:rPr lang="zh-TW" altLang="en-US" sz="2400" dirty="0">
                <a:solidFill>
                  <a:srgbClr val="3C3C3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程式 </a:t>
            </a:r>
            <a:r>
              <a:rPr lang="en-US" altLang="zh-TW" sz="2400" dirty="0" smtClean="0">
                <a:solidFill>
                  <a:srgbClr val="3C3C3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(Server</a:t>
            </a:r>
            <a:r>
              <a:rPr lang="zh-TW" altLang="en-US" sz="2400" dirty="0" smtClean="0">
                <a:solidFill>
                  <a:srgbClr val="3C3C3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端</a:t>
            </a:r>
            <a:r>
              <a:rPr lang="en-US" altLang="zh-TW" sz="2400" dirty="0" smtClean="0">
                <a:solidFill>
                  <a:srgbClr val="3C3C3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en-GB" altLang="zh-CN" sz="2400" dirty="0">
              <a:solidFill>
                <a:srgbClr val="3C3C3C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67893" y="1448871"/>
            <a:ext cx="44768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步驟四 </a:t>
            </a:r>
            <a:r>
              <a:rPr lang="en-US" altLang="zh-TW" b="1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➜ 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en-US" altLang="zh-TW" dirty="0" err="1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xampp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&gt;&gt;</a:t>
            </a:r>
            <a:r>
              <a:rPr lang="en-US" altLang="zh-TW" dirty="0" err="1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htdocs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的資料夾內，建置接收資料的</a:t>
            </a:r>
            <a:r>
              <a:rPr lang="en-US" altLang="zh-TW" dirty="0" err="1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php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檔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dirty="0" err="1" smtClean="0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addData.php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solidFill>
                <a:schemeClr val="accent5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51090" y="2336532"/>
            <a:ext cx="4110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步驟</a:t>
            </a:r>
            <a:r>
              <a:rPr lang="zh-TW" altLang="en-US" b="1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五</a:t>
            </a:r>
            <a:r>
              <a:rPr lang="zh-TW" altLang="en-US" b="1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b="1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➜ 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撰寫伺服端接收資料的程式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5"/>
          <a:srcRect l="4963" t="7502" r="18819" b="30828"/>
          <a:stretch/>
        </p:blipFill>
        <p:spPr>
          <a:xfrm>
            <a:off x="243840" y="2869982"/>
            <a:ext cx="5049698" cy="293250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150922" y="1756428"/>
            <a:ext cx="5728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6"/>
              </a:rPr>
              <a:t>http://localhost:8080/iot/addData.php?t=30&amp;h=24.6&amp;l=48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6272462" y="1356538"/>
            <a:ext cx="2494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步驟六 </a:t>
            </a:r>
            <a:r>
              <a:rPr lang="en-US" altLang="zh-TW" b="1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➜ </a:t>
            </a:r>
            <a:r>
              <a:rPr lang="en-US" altLang="zh-TW" b="1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client</a:t>
            </a:r>
            <a:r>
              <a:rPr lang="zh-TW" altLang="en-US" b="1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測試</a:t>
            </a:r>
            <a:endParaRPr lang="zh-TW" altLang="en-US" dirty="0">
              <a:solidFill>
                <a:schemeClr val="accent5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59491" y="2336532"/>
            <a:ext cx="5919538" cy="179293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79220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3"/>
          <p:cNvSpPr txBox="1">
            <a:spLocks noChangeArrowheads="1"/>
          </p:cNvSpPr>
          <p:nvPr/>
        </p:nvSpPr>
        <p:spPr bwMode="auto">
          <a:xfrm>
            <a:off x="8613354" y="2888317"/>
            <a:ext cx="18029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单击编辑标题</a:t>
            </a:r>
            <a:endParaRPr lang="en-US" dirty="0">
              <a:solidFill>
                <a:schemeClr val="bg1"/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11" name="TextBox 13"/>
          <p:cNvSpPr txBox="1">
            <a:spLocks noChangeArrowheads="1"/>
          </p:cNvSpPr>
          <p:nvPr/>
        </p:nvSpPr>
        <p:spPr bwMode="auto">
          <a:xfrm>
            <a:off x="8613354" y="3326190"/>
            <a:ext cx="1802904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defRPr/>
            </a:pPr>
            <a:r>
              <a:rPr lang="en-US" altLang="zh-CN" sz="1400" dirty="0">
                <a:solidFill>
                  <a:schemeClr val="bg1"/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rPr>
              <a:t>A company is an association or collection of individuals, whether natural persons</a:t>
            </a:r>
            <a:endParaRPr lang="en-US" altLang="zh-CN" sz="1400" kern="0" noProof="1">
              <a:solidFill>
                <a:schemeClr val="bg1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79202"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en-US" altLang="zh-TW" sz="2400" dirty="0" smtClean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Demo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07" y="2510786"/>
            <a:ext cx="5752735" cy="3711707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5"/>
          <a:srcRect t="11873" b="5980"/>
          <a:stretch/>
        </p:blipFill>
        <p:spPr>
          <a:xfrm>
            <a:off x="6210300" y="1633538"/>
            <a:ext cx="5825089" cy="513372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277708" y="2888316"/>
            <a:ext cx="3859823" cy="12996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9514806" y="3040417"/>
            <a:ext cx="2965350" cy="23472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rgbClr val="FF0000"/>
                </a:solidFill>
              </a:rPr>
              <a:t>對應左邊監控窗的資料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5877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4712585" y="2909010"/>
            <a:ext cx="2954655" cy="92333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TW" altLang="en-US" sz="5400" dirty="0" smtClean="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謝謝觀看</a:t>
            </a:r>
            <a:endParaRPr lang="zh-CN" altLang="en-US" sz="5400" dirty="0">
              <a:solidFill>
                <a:srgbClr val="3C3C3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969258" y="3816085"/>
            <a:ext cx="2060629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3C3C3C"/>
                </a:solidFill>
              </a:rPr>
              <a:t>Thank you to </a:t>
            </a:r>
            <a:r>
              <a:rPr lang="en-US" altLang="zh-CN" b="1" dirty="0" smtClean="0">
                <a:solidFill>
                  <a:srgbClr val="3C3C3C"/>
                </a:solidFill>
              </a:rPr>
              <a:t>watch</a:t>
            </a:r>
            <a:endParaRPr lang="zh-CN" altLang="en-US" sz="2000" dirty="0">
              <a:solidFill>
                <a:srgbClr val="3C3C3C"/>
              </a:solidFill>
              <a:latin typeface="Kozuka Gothic Pro EL" panose="020B0200000000000000" pitchFamily="34" charset="-128"/>
              <a:ea typeface="Kozuka Gothic Pro EL" panose="020B0200000000000000" pitchFamily="34" charset="-128"/>
              <a:cs typeface="Segoe UI Semilight" panose="020B04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8300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79202"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5" name="Title 1"/>
          <p:cNvSpPr txBox="1">
            <a:spLocks/>
          </p:cNvSpPr>
          <p:nvPr/>
        </p:nvSpPr>
        <p:spPr>
          <a:xfrm>
            <a:off x="4110892" y="334392"/>
            <a:ext cx="3970215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zh-TW" altLang="en-US" sz="2400" dirty="0" smtClean="0">
                <a:solidFill>
                  <a:srgbClr val="3C3C3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架構圖</a:t>
            </a:r>
            <a:endParaRPr lang="en-GB" altLang="zh-CN" sz="2400" dirty="0">
              <a:solidFill>
                <a:srgbClr val="3C3C3C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流程圖: 磁碟 2"/>
          <p:cNvSpPr/>
          <p:nvPr/>
        </p:nvSpPr>
        <p:spPr>
          <a:xfrm>
            <a:off x="10026167" y="3033882"/>
            <a:ext cx="1216268" cy="1519645"/>
          </a:xfrm>
          <a:prstGeom prst="flowChartMagneticDisk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</a:t>
            </a:r>
            <a:endParaRPr lang="zh-TW" altLang="en-US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4109" y="3112476"/>
            <a:ext cx="1723291" cy="1331322"/>
          </a:xfrm>
          <a:prstGeom prst="rect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感應器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684586" y="3112476"/>
            <a:ext cx="1723291" cy="1331322"/>
          </a:xfrm>
          <a:prstGeom prst="rect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控制板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sz="32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WeMos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482255" y="3128044"/>
            <a:ext cx="1723291" cy="133132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伺服器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7" name="直線單箭頭接點 6"/>
          <p:cNvCxnSpPr>
            <a:stCxn id="5" idx="3"/>
            <a:endCxn id="12" idx="1"/>
          </p:cNvCxnSpPr>
          <p:nvPr/>
        </p:nvCxnSpPr>
        <p:spPr>
          <a:xfrm>
            <a:off x="2057400" y="3778137"/>
            <a:ext cx="627186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＞形箭號 9"/>
          <p:cNvSpPr/>
          <p:nvPr/>
        </p:nvSpPr>
        <p:spPr>
          <a:xfrm>
            <a:off x="4838699" y="3548990"/>
            <a:ext cx="597877" cy="458291"/>
          </a:xfrm>
          <a:prstGeom prst="chevro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8" name="＞形箭號 17"/>
          <p:cNvSpPr/>
          <p:nvPr/>
        </p:nvSpPr>
        <p:spPr>
          <a:xfrm>
            <a:off x="5345722" y="3548990"/>
            <a:ext cx="597877" cy="458291"/>
          </a:xfrm>
          <a:prstGeom prst="chevro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9" name="＞形箭號 18"/>
          <p:cNvSpPr/>
          <p:nvPr/>
        </p:nvSpPr>
        <p:spPr>
          <a:xfrm>
            <a:off x="5870332" y="3548989"/>
            <a:ext cx="597877" cy="458291"/>
          </a:xfrm>
          <a:prstGeom prst="chevro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＞形箭號 19"/>
          <p:cNvSpPr/>
          <p:nvPr/>
        </p:nvSpPr>
        <p:spPr>
          <a:xfrm>
            <a:off x="6377355" y="3564560"/>
            <a:ext cx="597877" cy="458291"/>
          </a:xfrm>
          <a:prstGeom prst="chevro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21" name="直線單箭頭接點 20"/>
          <p:cNvCxnSpPr>
            <a:stCxn id="13" idx="3"/>
            <a:endCxn id="3" idx="2"/>
          </p:cNvCxnSpPr>
          <p:nvPr/>
        </p:nvCxnSpPr>
        <p:spPr>
          <a:xfrm>
            <a:off x="9205546" y="3793705"/>
            <a:ext cx="820621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ãwifiãçåçæå°çµæ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18" t="6894" r="11670" b="29850"/>
          <a:stretch/>
        </p:blipFill>
        <p:spPr bwMode="auto">
          <a:xfrm>
            <a:off x="5270486" y="2309848"/>
            <a:ext cx="1199692" cy="100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矩形 16"/>
          <p:cNvSpPr/>
          <p:nvPr/>
        </p:nvSpPr>
        <p:spPr>
          <a:xfrm>
            <a:off x="4914900" y="4120306"/>
            <a:ext cx="2007578" cy="5187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  <a:latin typeface="Arial Black" panose="020B0A04020102020204" pitchFamily="34" charset="0"/>
              </a:rPr>
              <a:t>Wi-Fi</a:t>
            </a:r>
            <a:endParaRPr lang="zh-TW" altLang="en-US" sz="2400" dirty="0">
              <a:ln>
                <a:solidFill>
                  <a:srgbClr val="00B0F0"/>
                </a:solidFill>
              </a:ln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55842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8" b="29643"/>
          <a:stretch/>
        </p:blipFill>
        <p:spPr>
          <a:xfrm>
            <a:off x="0" y="1858930"/>
            <a:ext cx="12192000" cy="2971800"/>
          </a:xfrm>
          <a:prstGeom prst="rect">
            <a:avLst/>
          </a:prstGeom>
        </p:spPr>
      </p:pic>
      <p:sp>
        <p:nvSpPr>
          <p:cNvPr id="51" name="TextBox 11"/>
          <p:cNvSpPr txBox="1"/>
          <p:nvPr/>
        </p:nvSpPr>
        <p:spPr>
          <a:xfrm>
            <a:off x="4913138" y="2634671"/>
            <a:ext cx="2365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F2E3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Part.1</a:t>
            </a:r>
            <a:endParaRPr lang="zh-CN" altLang="en-US" sz="5400" b="1" dirty="0">
              <a:solidFill>
                <a:srgbClr val="7F2E3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52" name="Subtitle 9"/>
          <p:cNvSpPr txBox="1">
            <a:spLocks/>
          </p:cNvSpPr>
          <p:nvPr/>
        </p:nvSpPr>
        <p:spPr>
          <a:xfrm>
            <a:off x="4223792" y="3535330"/>
            <a:ext cx="3744416" cy="473077"/>
          </a:xfrm>
          <a:prstGeom prst="rect">
            <a:avLst/>
          </a:prstGeom>
        </p:spPr>
        <p:txBody>
          <a:bodyPr vert="horz" wrap="square" lIns="102742" tIns="51371" rIns="102742" bIns="51371" rtlCol="0">
            <a:spAutoFit/>
          </a:bodyPr>
          <a:lstStyle>
            <a:defPPr>
              <a:defRPr lang="zh-CN"/>
            </a:defPPr>
            <a:lvl1pPr indent="0" algn="r" defTabSz="1087444">
              <a:lnSpc>
                <a:spcPct val="100000"/>
              </a:lnSpc>
              <a:spcBef>
                <a:spcPct val="20000"/>
              </a:spcBef>
              <a:buFont typeface="Arial"/>
              <a:buNone/>
              <a:defRPr sz="2000">
                <a:solidFill>
                  <a:schemeClr val="accent2"/>
                </a:solidFill>
                <a:latin typeface="微软雅黑"/>
                <a:ea typeface="微软雅黑"/>
                <a:cs typeface="Open Sans Light"/>
              </a:defRPr>
            </a:lvl1pPr>
            <a:lvl2pPr marL="1087444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2pPr>
            <a:lvl3pPr marL="2174887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3pPr>
            <a:lvl4pPr marL="3262338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4pPr>
            <a:lvl5pPr marL="4349779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5pPr>
            <a:lvl6pPr marL="5437225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6524671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7612115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8699558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en-US" altLang="zh-TW" sz="2400" dirty="0" err="1" smtClean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WeMos</a:t>
            </a:r>
            <a:r>
              <a:rPr lang="en-US" altLang="zh-TW" sz="2400" dirty="0" smtClean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zh-TW" altLang="en-US" sz="2400" dirty="0" smtClean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設定</a:t>
            </a:r>
            <a:endParaRPr lang="en-US" sz="1400" kern="0" dirty="0">
              <a:solidFill>
                <a:srgbClr val="3C3C3C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29443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79202"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5" name="Title 1"/>
          <p:cNvSpPr txBox="1">
            <a:spLocks/>
          </p:cNvSpPr>
          <p:nvPr/>
        </p:nvSpPr>
        <p:spPr>
          <a:xfrm>
            <a:off x="4110892" y="334392"/>
            <a:ext cx="3970215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zh-TW" altLang="en-US" sz="2400" dirty="0" smtClean="0">
                <a:solidFill>
                  <a:srgbClr val="3C3C3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設置</a:t>
            </a:r>
            <a:r>
              <a:rPr lang="en-US" altLang="zh-TW" sz="2400" dirty="0" smtClean="0">
                <a:solidFill>
                  <a:srgbClr val="3C3C3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ESP8266</a:t>
            </a:r>
            <a:r>
              <a:rPr lang="zh-TW" altLang="en-US" sz="2400" dirty="0" smtClean="0">
                <a:solidFill>
                  <a:srgbClr val="3C3C3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開發版網址</a:t>
            </a:r>
            <a:endParaRPr lang="en-GB" altLang="zh-CN" sz="2400" dirty="0">
              <a:solidFill>
                <a:srgbClr val="3C3C3C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5"/>
          <a:srcRect b="41756"/>
          <a:stretch/>
        </p:blipFill>
        <p:spPr>
          <a:xfrm>
            <a:off x="303823" y="1747838"/>
            <a:ext cx="4572000" cy="285706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6"/>
          <a:srcRect b="13880"/>
          <a:stretch/>
        </p:blipFill>
        <p:spPr>
          <a:xfrm>
            <a:off x="6457989" y="1444318"/>
            <a:ext cx="4109837" cy="379746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30199" y="3307880"/>
            <a:ext cx="1033629" cy="1494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295030" y="1936280"/>
            <a:ext cx="224737" cy="1172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6932432" y="4490517"/>
            <a:ext cx="3161137" cy="1518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9495691" y="5011983"/>
            <a:ext cx="272563" cy="1227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287259" y="5145200"/>
            <a:ext cx="4918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步驟一 </a:t>
            </a:r>
            <a:r>
              <a:rPr lang="en-US" altLang="zh-TW" b="1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➜ </a:t>
            </a:r>
            <a:r>
              <a:rPr lang="zh-TW" altLang="en-US" dirty="0" smtClean="0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打開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Arduino</a:t>
            </a:r>
            <a:r>
              <a:rPr lang="zh-TW" altLang="en-US" dirty="0" smtClean="0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IDE</a:t>
            </a:r>
            <a:r>
              <a:rPr lang="zh-TW" altLang="en-US" dirty="0" smtClean="0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，進入偏好設定。</a:t>
            </a:r>
            <a:endParaRPr lang="zh-TW" altLang="en-US" sz="1600" dirty="0">
              <a:solidFill>
                <a:schemeClr val="accent5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4" name="圓角矩形 43"/>
          <p:cNvSpPr/>
          <p:nvPr/>
        </p:nvSpPr>
        <p:spPr>
          <a:xfrm>
            <a:off x="519767" y="2027002"/>
            <a:ext cx="639686" cy="16915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rgbClr val="FF0000"/>
                </a:solidFill>
              </a:rPr>
              <a:t>1.</a:t>
            </a:r>
            <a:r>
              <a:rPr lang="zh-TW" altLang="en-US" sz="1200" dirty="0" smtClean="0">
                <a:solidFill>
                  <a:srgbClr val="FF0000"/>
                </a:solidFill>
              </a:rPr>
              <a:t>點擊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45" name="圓角矩形 44"/>
          <p:cNvSpPr/>
          <p:nvPr/>
        </p:nvSpPr>
        <p:spPr>
          <a:xfrm>
            <a:off x="1324751" y="3277186"/>
            <a:ext cx="639686" cy="16915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rgbClr val="FF0000"/>
                </a:solidFill>
              </a:rPr>
              <a:t>2.</a:t>
            </a:r>
            <a:r>
              <a:rPr lang="zh-TW" altLang="en-US" sz="1200" dirty="0" smtClean="0">
                <a:solidFill>
                  <a:srgbClr val="FF0000"/>
                </a:solidFill>
              </a:rPr>
              <a:t>點擊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865302" y="5514532"/>
            <a:ext cx="56789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zh-TW" altLang="en-US" b="1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步驟二 </a:t>
            </a:r>
            <a:r>
              <a:rPr lang="en-US" altLang="zh-TW" b="1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➜</a:t>
            </a:r>
            <a:r>
              <a:rPr lang="zh-TW" altLang="en-US" b="1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 smtClean="0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下方 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”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額外的開發板管理員網址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”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eaLnBrk="0" hangingPunct="0"/>
            <a:r>
              <a:rPr lang="en-US" altLang="zh-TW" dirty="0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hlinkClick r:id="rId7"/>
              </a:rPr>
              <a:t>http://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hlinkClick r:id="rId7"/>
              </a:rPr>
              <a:t>arduino.esp8266.com/stable/package_esp8266com_index.json</a:t>
            </a:r>
            <a:endParaRPr lang="zh-TW" altLang="en-US" dirty="0">
              <a:solidFill>
                <a:schemeClr val="accent5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7" name="圓角矩形 66"/>
          <p:cNvSpPr/>
          <p:nvPr/>
        </p:nvSpPr>
        <p:spPr>
          <a:xfrm>
            <a:off x="8868550" y="4958356"/>
            <a:ext cx="639686" cy="16915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rgbClr val="FF0000"/>
                </a:solidFill>
              </a:rPr>
              <a:t>2.</a:t>
            </a:r>
            <a:r>
              <a:rPr lang="zh-TW" altLang="en-US" sz="1200" dirty="0" smtClean="0">
                <a:solidFill>
                  <a:srgbClr val="FF0000"/>
                </a:solidFill>
              </a:rPr>
              <a:t>點擊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68" name="圓角矩形 67"/>
          <p:cNvSpPr/>
          <p:nvPr/>
        </p:nvSpPr>
        <p:spPr>
          <a:xfrm>
            <a:off x="8033265" y="4269943"/>
            <a:ext cx="2095473" cy="25066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rgbClr val="FF0000"/>
                </a:solidFill>
              </a:rPr>
              <a:t>1.</a:t>
            </a:r>
            <a:r>
              <a:rPr lang="zh-TW" altLang="en-US" sz="1200" dirty="0" smtClean="0">
                <a:solidFill>
                  <a:srgbClr val="FF0000"/>
                </a:solidFill>
              </a:rPr>
              <a:t>輸入開發版</a:t>
            </a:r>
            <a:r>
              <a:rPr lang="en-US" altLang="zh-TW" sz="1200" dirty="0" smtClean="0">
                <a:solidFill>
                  <a:srgbClr val="FF0000"/>
                </a:solidFill>
              </a:rPr>
              <a:t>ESP8266</a:t>
            </a:r>
            <a:r>
              <a:rPr lang="zh-TW" altLang="en-US" sz="1200" dirty="0" smtClean="0">
                <a:solidFill>
                  <a:srgbClr val="FF0000"/>
                </a:solidFill>
              </a:rPr>
              <a:t>的網址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22450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4"/>
          <a:srcRect t="1" b="44767"/>
          <a:stretch/>
        </p:blipFill>
        <p:spPr>
          <a:xfrm>
            <a:off x="5125601" y="1405203"/>
            <a:ext cx="5377160" cy="1672105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79202"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5" name="Title 1"/>
          <p:cNvSpPr txBox="1">
            <a:spLocks/>
          </p:cNvSpPr>
          <p:nvPr/>
        </p:nvSpPr>
        <p:spPr>
          <a:xfrm>
            <a:off x="4110892" y="334392"/>
            <a:ext cx="3970215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zh-TW" altLang="en-US" sz="2400" dirty="0" smtClean="0">
                <a:solidFill>
                  <a:srgbClr val="3C3C3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安裝</a:t>
            </a:r>
            <a:r>
              <a:rPr lang="en-US" altLang="zh-TW" sz="2400" dirty="0" smtClean="0">
                <a:solidFill>
                  <a:srgbClr val="3C3C3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ESP8266</a:t>
            </a:r>
            <a:r>
              <a:rPr lang="zh-TW" altLang="en-US" sz="2400" dirty="0" smtClean="0">
                <a:solidFill>
                  <a:srgbClr val="3C3C3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開發版</a:t>
            </a:r>
            <a:endParaRPr lang="en-GB" altLang="zh-CN" sz="2400" dirty="0">
              <a:solidFill>
                <a:srgbClr val="3C3C3C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114472" y="1652376"/>
            <a:ext cx="3161137" cy="1518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9882552" y="2643977"/>
            <a:ext cx="307732" cy="2223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6"/>
          <a:srcRect b="15350"/>
          <a:stretch/>
        </p:blipFill>
        <p:spPr>
          <a:xfrm>
            <a:off x="189837" y="1311603"/>
            <a:ext cx="4338201" cy="394006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715867" y="2459337"/>
            <a:ext cx="1033629" cy="1494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822569" y="2466664"/>
            <a:ext cx="1437054" cy="1333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787400" y="1482973"/>
            <a:ext cx="188547" cy="1132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5204780" y="1804197"/>
            <a:ext cx="1239982" cy="192446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7"/>
          <a:srcRect b="34000"/>
          <a:stretch/>
        </p:blipFill>
        <p:spPr>
          <a:xfrm>
            <a:off x="5125601" y="4454376"/>
            <a:ext cx="5352898" cy="1989067"/>
          </a:xfrm>
          <a:prstGeom prst="rect">
            <a:avLst/>
          </a:prstGeom>
        </p:spPr>
      </p:pic>
      <p:sp>
        <p:nvSpPr>
          <p:cNvPr id="25" name="圓角矩形 24"/>
          <p:cNvSpPr/>
          <p:nvPr/>
        </p:nvSpPr>
        <p:spPr>
          <a:xfrm>
            <a:off x="2888761" y="2238149"/>
            <a:ext cx="639686" cy="16915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rgbClr val="FF0000"/>
                </a:solidFill>
              </a:rPr>
              <a:t>3</a:t>
            </a:r>
            <a:r>
              <a:rPr lang="en-US" altLang="zh-TW" sz="1200" dirty="0" smtClean="0">
                <a:solidFill>
                  <a:srgbClr val="FF0000"/>
                </a:solidFill>
              </a:rPr>
              <a:t>.</a:t>
            </a:r>
            <a:r>
              <a:rPr lang="zh-TW" altLang="en-US" sz="1200" dirty="0" smtClean="0">
                <a:solidFill>
                  <a:srgbClr val="FF0000"/>
                </a:solidFill>
              </a:rPr>
              <a:t>點擊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1359999" y="2643977"/>
            <a:ext cx="639686" cy="16915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rgbClr val="FF0000"/>
                </a:solidFill>
              </a:rPr>
              <a:t>2.</a:t>
            </a:r>
            <a:r>
              <a:rPr lang="zh-TW" altLang="en-US" sz="1200" dirty="0" smtClean="0">
                <a:solidFill>
                  <a:srgbClr val="FF0000"/>
                </a:solidFill>
              </a:rPr>
              <a:t>點擊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27" name="圓角矩形 26"/>
          <p:cNvSpPr/>
          <p:nvPr/>
        </p:nvSpPr>
        <p:spPr>
          <a:xfrm>
            <a:off x="1087563" y="1453801"/>
            <a:ext cx="639686" cy="16915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rgbClr val="FF0000"/>
                </a:solidFill>
              </a:rPr>
              <a:t>1.</a:t>
            </a:r>
            <a:r>
              <a:rPr lang="zh-TW" altLang="en-US" sz="1200" dirty="0" smtClean="0">
                <a:solidFill>
                  <a:srgbClr val="FF0000"/>
                </a:solidFill>
              </a:rPr>
              <a:t>點擊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56700" y="5752823"/>
            <a:ext cx="3648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步驟三 </a:t>
            </a:r>
            <a:r>
              <a:rPr lang="en-US" altLang="zh-TW" b="1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➜ </a:t>
            </a:r>
            <a:r>
              <a:rPr lang="zh-TW" altLang="en-US" dirty="0" smtClean="0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進入開發版管理員介面</a:t>
            </a:r>
            <a:endParaRPr lang="zh-TW" altLang="en-US" sz="1600" dirty="0">
              <a:solidFill>
                <a:schemeClr val="accent5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055262" y="3269754"/>
            <a:ext cx="3764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步驟四 </a:t>
            </a:r>
            <a:r>
              <a:rPr lang="en-US" altLang="zh-TW" b="1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➜ 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安裝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ESP8266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的相關板子</a:t>
            </a:r>
          </a:p>
        </p:txBody>
      </p:sp>
      <p:sp>
        <p:nvSpPr>
          <p:cNvPr id="30" name="圓角矩形 29"/>
          <p:cNvSpPr/>
          <p:nvPr/>
        </p:nvSpPr>
        <p:spPr>
          <a:xfrm>
            <a:off x="6164107" y="1427422"/>
            <a:ext cx="1177470" cy="19553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rgbClr val="FF0000"/>
                </a:solidFill>
              </a:rPr>
              <a:t>1.</a:t>
            </a:r>
            <a:r>
              <a:rPr lang="zh-TW" altLang="en-US" sz="1200" dirty="0" smtClean="0">
                <a:solidFill>
                  <a:srgbClr val="FF0000"/>
                </a:solidFill>
              </a:rPr>
              <a:t>輸入</a:t>
            </a:r>
            <a:r>
              <a:rPr lang="en-US" altLang="zh-TW" sz="1200" dirty="0" smtClean="0">
                <a:solidFill>
                  <a:srgbClr val="FF0000"/>
                </a:solidFill>
              </a:rPr>
              <a:t>ESP8266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36" name="圓角矩形 35"/>
          <p:cNvSpPr/>
          <p:nvPr/>
        </p:nvSpPr>
        <p:spPr>
          <a:xfrm>
            <a:off x="9764952" y="2440689"/>
            <a:ext cx="639686" cy="16915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rgbClr val="FF0000"/>
                </a:solidFill>
              </a:rPr>
              <a:t>3</a:t>
            </a:r>
            <a:r>
              <a:rPr lang="en-US" altLang="zh-TW" sz="1200" dirty="0" smtClean="0">
                <a:solidFill>
                  <a:srgbClr val="FF0000"/>
                </a:solidFill>
              </a:rPr>
              <a:t>.</a:t>
            </a:r>
            <a:r>
              <a:rPr lang="zh-TW" altLang="en-US" sz="1200" dirty="0" smtClean="0">
                <a:solidFill>
                  <a:srgbClr val="FF0000"/>
                </a:solidFill>
              </a:rPr>
              <a:t>點擊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055262" y="3892598"/>
            <a:ext cx="6649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步驟五 </a:t>
            </a:r>
            <a:r>
              <a:rPr lang="en-US" altLang="zh-TW" b="1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➜ </a:t>
            </a:r>
            <a:r>
              <a:rPr lang="zh-TW" altLang="en-US" dirty="0" smtClean="0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靜待數分鐘等候安裝完成，下圖為完成安裝的畫面。</a:t>
            </a:r>
            <a:endParaRPr lang="zh-TW" altLang="en-US" dirty="0">
              <a:solidFill>
                <a:schemeClr val="accent5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444762" y="4865799"/>
            <a:ext cx="896815" cy="192446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84804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4"/>
          <a:srcRect b="33824"/>
          <a:stretch/>
        </p:blipFill>
        <p:spPr>
          <a:xfrm>
            <a:off x="5059375" y="1393736"/>
            <a:ext cx="4411061" cy="3131931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162" y="1276867"/>
            <a:ext cx="4691030" cy="5033084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79202"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5" name="Title 1"/>
          <p:cNvSpPr txBox="1">
            <a:spLocks/>
          </p:cNvSpPr>
          <p:nvPr/>
        </p:nvSpPr>
        <p:spPr>
          <a:xfrm>
            <a:off x="4110892" y="334392"/>
            <a:ext cx="3970215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zh-TW" altLang="en-US" sz="2400" dirty="0" smtClean="0">
                <a:solidFill>
                  <a:srgbClr val="3C3C3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設定</a:t>
            </a:r>
            <a:r>
              <a:rPr lang="en-US" altLang="zh-TW" sz="2400" dirty="0" err="1" smtClean="0">
                <a:solidFill>
                  <a:srgbClr val="3C3C3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WeMos</a:t>
            </a:r>
            <a:r>
              <a:rPr lang="zh-TW" altLang="en-US" sz="2400" dirty="0" smtClean="0">
                <a:solidFill>
                  <a:srgbClr val="3C3C3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開發版</a:t>
            </a:r>
            <a:endParaRPr lang="en-GB" altLang="zh-CN" sz="2400" dirty="0">
              <a:solidFill>
                <a:srgbClr val="3C3C3C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34192" y="2489875"/>
            <a:ext cx="1680408" cy="17419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834192" y="1459930"/>
            <a:ext cx="224737" cy="1172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5661899" y="3773277"/>
            <a:ext cx="1232391" cy="1415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295030" y="6390761"/>
            <a:ext cx="3764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步驟六 </a:t>
            </a:r>
            <a:r>
              <a:rPr lang="en-US" altLang="zh-TW" b="1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➜ </a:t>
            </a:r>
            <a:r>
              <a:rPr lang="zh-TW" altLang="en-US" dirty="0" smtClean="0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設定</a:t>
            </a:r>
            <a:r>
              <a:rPr lang="en-US" altLang="zh-TW" dirty="0" err="1" smtClean="0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WeMos</a:t>
            </a:r>
            <a:r>
              <a:rPr lang="zh-TW" altLang="en-US" dirty="0" smtClean="0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D1</a:t>
            </a:r>
            <a:r>
              <a:rPr lang="zh-TW" altLang="en-US" dirty="0" smtClean="0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R1</a:t>
            </a:r>
            <a:r>
              <a:rPr lang="zh-TW" altLang="en-US" dirty="0" smtClean="0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開發版</a:t>
            </a:r>
            <a:endParaRPr lang="zh-TW" altLang="en-US" sz="1600" dirty="0">
              <a:solidFill>
                <a:schemeClr val="accent5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4" name="圓角矩形 43"/>
          <p:cNvSpPr/>
          <p:nvPr/>
        </p:nvSpPr>
        <p:spPr>
          <a:xfrm>
            <a:off x="994375" y="1408003"/>
            <a:ext cx="639686" cy="16915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rgbClr val="FF0000"/>
                </a:solidFill>
              </a:rPr>
              <a:t>1.</a:t>
            </a:r>
            <a:r>
              <a:rPr lang="zh-TW" altLang="en-US" sz="1200" dirty="0" smtClean="0">
                <a:solidFill>
                  <a:srgbClr val="FF0000"/>
                </a:solidFill>
              </a:rPr>
              <a:t>點擊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45" name="圓角矩形 44"/>
          <p:cNvSpPr/>
          <p:nvPr/>
        </p:nvSpPr>
        <p:spPr>
          <a:xfrm>
            <a:off x="1913991" y="2251392"/>
            <a:ext cx="639686" cy="16915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rgbClr val="FF0000"/>
                </a:solidFill>
              </a:rPr>
              <a:t>2.</a:t>
            </a:r>
            <a:r>
              <a:rPr lang="zh-TW" altLang="en-US" sz="1200" dirty="0" smtClean="0">
                <a:solidFill>
                  <a:srgbClr val="FF0000"/>
                </a:solidFill>
              </a:rPr>
              <a:t>點擊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111262" y="4711862"/>
            <a:ext cx="32523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zh-TW" altLang="en-US" b="1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步驟七 </a:t>
            </a:r>
            <a:r>
              <a:rPr lang="en-US" altLang="zh-TW" b="1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➜</a:t>
            </a:r>
            <a:r>
              <a:rPr lang="zh-TW" altLang="en-US" b="1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 smtClean="0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選擇設備的序列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埠</a:t>
            </a:r>
          </a:p>
        </p:txBody>
      </p:sp>
      <p:sp>
        <p:nvSpPr>
          <p:cNvPr id="67" name="圓角矩形 66"/>
          <p:cNvSpPr/>
          <p:nvPr/>
        </p:nvSpPr>
        <p:spPr>
          <a:xfrm>
            <a:off x="8266148" y="3699322"/>
            <a:ext cx="639686" cy="16915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rgbClr val="FF0000"/>
                </a:solidFill>
              </a:rPr>
              <a:t>2</a:t>
            </a:r>
            <a:r>
              <a:rPr lang="en-US" altLang="zh-TW" sz="1200" dirty="0" smtClean="0">
                <a:solidFill>
                  <a:srgbClr val="FF0000"/>
                </a:solidFill>
              </a:rPr>
              <a:t>.</a:t>
            </a:r>
            <a:r>
              <a:rPr lang="zh-TW" altLang="en-US" sz="1200" dirty="0" smtClean="0">
                <a:solidFill>
                  <a:srgbClr val="FF0000"/>
                </a:solidFill>
              </a:rPr>
              <a:t>點擊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982446" y="5159447"/>
            <a:ext cx="780662" cy="1646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圓角矩形 17"/>
          <p:cNvSpPr/>
          <p:nvPr/>
        </p:nvSpPr>
        <p:spPr>
          <a:xfrm>
            <a:off x="3763108" y="5154954"/>
            <a:ext cx="639686" cy="16915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rgbClr val="FF0000"/>
                </a:solidFill>
              </a:rPr>
              <a:t>3</a:t>
            </a:r>
            <a:r>
              <a:rPr lang="en-US" altLang="zh-TW" sz="1200" dirty="0" smtClean="0">
                <a:solidFill>
                  <a:srgbClr val="FF0000"/>
                </a:solidFill>
              </a:rPr>
              <a:t>.</a:t>
            </a:r>
            <a:r>
              <a:rPr lang="zh-TW" altLang="en-US" sz="1200" dirty="0" smtClean="0">
                <a:solidFill>
                  <a:srgbClr val="FF0000"/>
                </a:solidFill>
              </a:rPr>
              <a:t>點擊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5333546" y="3557493"/>
            <a:ext cx="639686" cy="16915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rgbClr val="FF0000"/>
                </a:solidFill>
              </a:rPr>
              <a:t>1.</a:t>
            </a:r>
            <a:r>
              <a:rPr lang="zh-TW" altLang="en-US" sz="1200" dirty="0" smtClean="0">
                <a:solidFill>
                  <a:srgbClr val="FF0000"/>
                </a:solidFill>
              </a:rPr>
              <a:t>點擊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864301" y="3856287"/>
            <a:ext cx="499282" cy="1936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7"/>
          <a:srcRect r="59962" b="31834"/>
          <a:stretch/>
        </p:blipFill>
        <p:spPr>
          <a:xfrm>
            <a:off x="9755809" y="1492581"/>
            <a:ext cx="2185312" cy="2725616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9832905" y="4481029"/>
            <a:ext cx="21045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zh-TW" altLang="en-US" b="1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備註</a:t>
            </a:r>
            <a:r>
              <a:rPr lang="en-US" altLang="zh-TW" b="1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➜</a:t>
            </a:r>
            <a:r>
              <a:rPr lang="zh-TW" altLang="en-US" b="1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不確定序列埠是哪個可至裝置管理員的連接埠查</a:t>
            </a:r>
            <a:r>
              <a:rPr lang="zh-TW" altLang="en-US" dirty="0" smtClean="0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找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CH340</a:t>
            </a:r>
            <a:endParaRPr lang="zh-TW" altLang="en-US" dirty="0">
              <a:solidFill>
                <a:schemeClr val="accent5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190806" y="3970714"/>
            <a:ext cx="1353494" cy="188047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42491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3701" y="1375312"/>
            <a:ext cx="4269393" cy="4898219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893" y="1331038"/>
            <a:ext cx="4647568" cy="4986453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79202"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5" name="Title 1"/>
          <p:cNvSpPr txBox="1">
            <a:spLocks/>
          </p:cNvSpPr>
          <p:nvPr/>
        </p:nvSpPr>
        <p:spPr>
          <a:xfrm>
            <a:off x="4110892" y="334392"/>
            <a:ext cx="3970215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zh-TW" altLang="en-US" sz="2400" dirty="0" smtClean="0">
                <a:solidFill>
                  <a:srgbClr val="3C3C3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測試</a:t>
            </a:r>
            <a:r>
              <a:rPr lang="zh-TW" altLang="en-US" sz="2400" dirty="0">
                <a:solidFill>
                  <a:srgbClr val="3C3C3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範</a:t>
            </a:r>
            <a:r>
              <a:rPr lang="zh-TW" altLang="en-US" sz="2400" dirty="0" smtClean="0">
                <a:solidFill>
                  <a:srgbClr val="3C3C3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列</a:t>
            </a:r>
            <a:r>
              <a:rPr lang="en-US" altLang="zh-TW" sz="2400" dirty="0" smtClean="0">
                <a:solidFill>
                  <a:srgbClr val="3C3C3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 smtClean="0">
                <a:solidFill>
                  <a:srgbClr val="3C3C3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搜尋 </a:t>
            </a:r>
            <a:r>
              <a:rPr lang="en-US" altLang="zh-TW" sz="2400" dirty="0" smtClean="0">
                <a:solidFill>
                  <a:srgbClr val="3C3C3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Wi-Fi</a:t>
            </a:r>
            <a:r>
              <a:rPr lang="zh-TW" altLang="en-US" sz="2400" dirty="0" smtClean="0">
                <a:solidFill>
                  <a:srgbClr val="3C3C3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solidFill>
                  <a:srgbClr val="3C3C3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1/2</a:t>
            </a:r>
            <a:endParaRPr lang="en-GB" altLang="zh-CN" sz="2400" dirty="0">
              <a:solidFill>
                <a:srgbClr val="3C3C3C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19287" y="2108544"/>
            <a:ext cx="971062" cy="12309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878878" y="1511075"/>
            <a:ext cx="224737" cy="1172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6708532" y="1707779"/>
            <a:ext cx="175846" cy="23917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1066521" y="6440988"/>
            <a:ext cx="3648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步驟八 </a:t>
            </a:r>
            <a:r>
              <a:rPr lang="en-US" altLang="zh-TW" b="1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➜ 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開啟</a:t>
            </a:r>
            <a:r>
              <a:rPr lang="zh-TW" altLang="en-US" dirty="0" smtClean="0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Wi-Fi scan </a:t>
            </a:r>
            <a:r>
              <a:rPr lang="zh-TW" altLang="en-US" dirty="0" smtClean="0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範例</a:t>
            </a:r>
            <a:endParaRPr lang="zh-TW" altLang="en-US" dirty="0">
              <a:solidFill>
                <a:schemeClr val="accent5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4" name="圓角矩形 43"/>
          <p:cNvSpPr/>
          <p:nvPr/>
        </p:nvSpPr>
        <p:spPr>
          <a:xfrm>
            <a:off x="828497" y="1679589"/>
            <a:ext cx="639686" cy="16915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rgbClr val="FF0000"/>
                </a:solidFill>
              </a:rPr>
              <a:t>1.</a:t>
            </a:r>
            <a:r>
              <a:rPr lang="zh-TW" altLang="en-US" sz="1200" dirty="0" smtClean="0">
                <a:solidFill>
                  <a:srgbClr val="FF0000"/>
                </a:solidFill>
              </a:rPr>
              <a:t>點擊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45" name="圓角矩形 44"/>
          <p:cNvSpPr/>
          <p:nvPr/>
        </p:nvSpPr>
        <p:spPr>
          <a:xfrm>
            <a:off x="1570506" y="1880772"/>
            <a:ext cx="639686" cy="16915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rgbClr val="FF0000"/>
                </a:solidFill>
              </a:rPr>
              <a:t>2.</a:t>
            </a:r>
            <a:r>
              <a:rPr lang="zh-TW" altLang="en-US" sz="1200" dirty="0" smtClean="0">
                <a:solidFill>
                  <a:srgbClr val="FF0000"/>
                </a:solidFill>
              </a:rPr>
              <a:t>點擊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662136" y="6418110"/>
            <a:ext cx="32523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zh-TW" altLang="en-US" b="1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步驟九 </a:t>
            </a:r>
            <a:r>
              <a:rPr lang="en-US" altLang="zh-TW" b="1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➜</a:t>
            </a:r>
            <a:r>
              <a:rPr lang="zh-TW" altLang="en-US" b="1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 smtClean="0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燒程式至板子</a:t>
            </a:r>
            <a:endParaRPr lang="zh-TW" altLang="en-US" dirty="0">
              <a:solidFill>
                <a:schemeClr val="accent5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7" name="圓角矩形 66"/>
          <p:cNvSpPr/>
          <p:nvPr/>
        </p:nvSpPr>
        <p:spPr>
          <a:xfrm>
            <a:off x="7167832" y="5475236"/>
            <a:ext cx="2681651" cy="20668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rgbClr val="FFFF00"/>
                </a:solidFill>
              </a:rPr>
              <a:t>2.</a:t>
            </a:r>
            <a:r>
              <a:rPr lang="zh-TW" altLang="en-US" sz="1200" dirty="0" smtClean="0">
                <a:solidFill>
                  <a:srgbClr val="FFFF00"/>
                </a:solidFill>
              </a:rPr>
              <a:t>等待出現此文字，即表示燒入成功</a:t>
            </a:r>
            <a:endParaRPr lang="zh-TW" altLang="en-US" sz="1200" dirty="0">
              <a:solidFill>
                <a:srgbClr val="FFFF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61299" y="5559815"/>
            <a:ext cx="780662" cy="1221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圓角矩形 17"/>
          <p:cNvSpPr/>
          <p:nvPr/>
        </p:nvSpPr>
        <p:spPr>
          <a:xfrm>
            <a:off x="3551630" y="5390658"/>
            <a:ext cx="639686" cy="16915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rgbClr val="FF0000"/>
                </a:solidFill>
              </a:rPr>
              <a:t>4.</a:t>
            </a:r>
            <a:r>
              <a:rPr lang="zh-TW" altLang="en-US" sz="1200" dirty="0" smtClean="0">
                <a:solidFill>
                  <a:srgbClr val="FF0000"/>
                </a:solidFill>
              </a:rPr>
              <a:t>點擊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10204603" y="1550407"/>
            <a:ext cx="639686" cy="16915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rgbClr val="FF0000"/>
                </a:solidFill>
              </a:rPr>
              <a:t>3</a:t>
            </a:r>
            <a:r>
              <a:rPr lang="en-US" altLang="zh-TW" sz="1200" dirty="0" smtClean="0">
                <a:solidFill>
                  <a:srgbClr val="FF0000"/>
                </a:solidFill>
              </a:rPr>
              <a:t>.</a:t>
            </a:r>
            <a:r>
              <a:rPr lang="zh-TW" altLang="en-US" sz="1200" dirty="0" smtClean="0">
                <a:solidFill>
                  <a:srgbClr val="FF0000"/>
                </a:solidFill>
              </a:rPr>
              <a:t>點擊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433229" y="1750542"/>
            <a:ext cx="329865" cy="19640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6493701" y="5455405"/>
            <a:ext cx="663237" cy="226511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1951895" y="5664332"/>
            <a:ext cx="949567" cy="1363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圓角矩形 24"/>
          <p:cNvSpPr/>
          <p:nvPr/>
        </p:nvSpPr>
        <p:spPr>
          <a:xfrm>
            <a:off x="2459695" y="5455406"/>
            <a:ext cx="639686" cy="16915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rgbClr val="FF0000"/>
                </a:solidFill>
              </a:rPr>
              <a:t>3</a:t>
            </a:r>
            <a:r>
              <a:rPr lang="en-US" altLang="zh-TW" sz="1200" dirty="0" smtClean="0">
                <a:solidFill>
                  <a:srgbClr val="FF0000"/>
                </a:solidFill>
              </a:rPr>
              <a:t>.</a:t>
            </a:r>
            <a:r>
              <a:rPr lang="zh-TW" altLang="en-US" sz="1200" dirty="0" smtClean="0">
                <a:solidFill>
                  <a:srgbClr val="FF0000"/>
                </a:solidFill>
              </a:rPr>
              <a:t>點擊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19800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8393" y="1699397"/>
            <a:ext cx="5573876" cy="359630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329" y="1248762"/>
            <a:ext cx="4445949" cy="5100778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79202"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5" name="Title 1"/>
          <p:cNvSpPr txBox="1">
            <a:spLocks/>
          </p:cNvSpPr>
          <p:nvPr/>
        </p:nvSpPr>
        <p:spPr>
          <a:xfrm>
            <a:off x="4110892" y="334392"/>
            <a:ext cx="3970215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zh-TW" altLang="en-US" sz="2400" dirty="0" smtClean="0">
                <a:solidFill>
                  <a:srgbClr val="3C3C3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測試</a:t>
            </a:r>
            <a:r>
              <a:rPr lang="zh-TW" altLang="en-US" sz="2400" dirty="0">
                <a:solidFill>
                  <a:srgbClr val="3C3C3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範</a:t>
            </a:r>
            <a:r>
              <a:rPr lang="zh-TW" altLang="en-US" sz="2400" dirty="0" smtClean="0">
                <a:solidFill>
                  <a:srgbClr val="3C3C3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列</a:t>
            </a:r>
            <a:r>
              <a:rPr lang="en-US" altLang="zh-TW" sz="2400" dirty="0" smtClean="0">
                <a:solidFill>
                  <a:srgbClr val="3C3C3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 smtClean="0">
                <a:solidFill>
                  <a:srgbClr val="3C3C3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搜尋 </a:t>
            </a:r>
            <a:r>
              <a:rPr lang="en-US" altLang="zh-TW" sz="2400" dirty="0" smtClean="0">
                <a:solidFill>
                  <a:srgbClr val="3C3C3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Wi-Fi</a:t>
            </a:r>
            <a:r>
              <a:rPr lang="zh-TW" altLang="en-US" sz="2400" dirty="0" smtClean="0">
                <a:solidFill>
                  <a:srgbClr val="3C3C3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solidFill>
                  <a:srgbClr val="3C3C3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2/2</a:t>
            </a:r>
            <a:endParaRPr lang="en-GB" altLang="zh-CN" sz="2400" dirty="0">
              <a:solidFill>
                <a:srgbClr val="3C3C3C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31601" y="4970960"/>
            <a:ext cx="612185" cy="1637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3296433" y="4598783"/>
            <a:ext cx="726538" cy="1578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295030" y="6390761"/>
            <a:ext cx="4572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步驟</a:t>
            </a:r>
            <a:r>
              <a:rPr lang="zh-TW" altLang="en-US" b="1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十</a:t>
            </a:r>
            <a:r>
              <a:rPr lang="zh-TW" altLang="en-US" b="1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b="1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➜ </a:t>
            </a:r>
            <a:r>
              <a:rPr lang="zh-TW" altLang="en-US" dirty="0" smtClean="0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更改序列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埠的</a:t>
            </a:r>
            <a:r>
              <a:rPr lang="zh-TW" altLang="en-US" dirty="0" smtClean="0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鮑率為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115200baud</a:t>
            </a:r>
            <a:endParaRPr lang="zh-TW" altLang="en-US" dirty="0">
              <a:solidFill>
                <a:schemeClr val="accent5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4" name="圓角矩形 43"/>
          <p:cNvSpPr/>
          <p:nvPr/>
        </p:nvSpPr>
        <p:spPr>
          <a:xfrm>
            <a:off x="3383285" y="4324437"/>
            <a:ext cx="639686" cy="16915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rgbClr val="FF0000"/>
                </a:solidFill>
              </a:rPr>
              <a:t>1.</a:t>
            </a:r>
            <a:r>
              <a:rPr lang="zh-TW" altLang="en-US" sz="1200" dirty="0" smtClean="0">
                <a:solidFill>
                  <a:srgbClr val="FF0000"/>
                </a:solidFill>
              </a:rPr>
              <a:t>點擊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45" name="圓角矩形 44"/>
          <p:cNvSpPr/>
          <p:nvPr/>
        </p:nvSpPr>
        <p:spPr>
          <a:xfrm>
            <a:off x="3914987" y="4963497"/>
            <a:ext cx="639686" cy="16915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rgbClr val="FF0000"/>
                </a:solidFill>
              </a:rPr>
              <a:t>2.</a:t>
            </a:r>
            <a:r>
              <a:rPr lang="zh-TW" altLang="en-US" sz="1200" dirty="0" smtClean="0">
                <a:solidFill>
                  <a:srgbClr val="FF0000"/>
                </a:solidFill>
              </a:rPr>
              <a:t>點擊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389596" y="5418227"/>
            <a:ext cx="32523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zh-TW" altLang="en-US" b="1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步驟十一 </a:t>
            </a:r>
            <a:r>
              <a:rPr lang="en-US" altLang="zh-TW" b="1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➜</a:t>
            </a:r>
            <a:r>
              <a:rPr lang="zh-TW" altLang="en-US" b="1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 smtClean="0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測試完成</a:t>
            </a:r>
            <a:endParaRPr lang="zh-TW" altLang="en-US" dirty="0">
              <a:solidFill>
                <a:schemeClr val="accent5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7261860" y="3031675"/>
            <a:ext cx="1276750" cy="18003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rgbClr val="FF0000"/>
                </a:solidFill>
              </a:rPr>
              <a:t>查找到的</a:t>
            </a:r>
            <a:r>
              <a:rPr lang="en-US" altLang="zh-TW" sz="1200" dirty="0" smtClean="0">
                <a:solidFill>
                  <a:srgbClr val="FF0000"/>
                </a:solidFill>
              </a:rPr>
              <a:t>Wi-Fi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488393" y="2659516"/>
            <a:ext cx="1773467" cy="12038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5389596" y="6026374"/>
            <a:ext cx="6444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zh-TW" altLang="en-US" b="1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備註</a:t>
            </a:r>
            <a:r>
              <a:rPr lang="en-US" altLang="zh-TW" b="1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➜</a:t>
            </a:r>
            <a:r>
              <a:rPr lang="zh-TW" altLang="en-US" b="1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 smtClean="0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顯示的格式 前面為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Wi-Fi</a:t>
            </a:r>
            <a:r>
              <a:rPr lang="zh-TW" altLang="en-US" dirty="0" smtClean="0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的名稱，後面為訊號強度。</a:t>
            </a:r>
            <a:endParaRPr lang="zh-TW" altLang="en-US" dirty="0">
              <a:solidFill>
                <a:schemeClr val="accent5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73904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Volt - Colorful Birigh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8|4.7|0.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heme/theme1.xml><?xml version="1.0" encoding="utf-8"?>
<a:theme xmlns:a="http://schemas.openxmlformats.org/drawingml/2006/main" name="Office Theme">
  <a:themeElements>
    <a:clrScheme name="Single Blue">
      <a:dk1>
        <a:sysClr val="windowText" lastClr="000000"/>
      </a:dk1>
      <a:lt1>
        <a:sysClr val="window" lastClr="FFFFFF"/>
      </a:lt1>
      <a:dk2>
        <a:srgbClr val="231D1F"/>
      </a:dk2>
      <a:lt2>
        <a:srgbClr val="ECF0F1"/>
      </a:lt2>
      <a:accent1>
        <a:srgbClr val="4B7FA7"/>
      </a:accent1>
      <a:accent2>
        <a:srgbClr val="4B7FA7"/>
      </a:accent2>
      <a:accent3>
        <a:srgbClr val="4B7FA7"/>
      </a:accent3>
      <a:accent4>
        <a:srgbClr val="4B7FA7"/>
      </a:accent4>
      <a:accent5>
        <a:srgbClr val="4B7FA7"/>
      </a:accent5>
      <a:accent6>
        <a:srgbClr val="4B7FA7"/>
      </a:accent6>
      <a:hlink>
        <a:srgbClr val="4B7FA7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7790</TotalTime>
  <Words>830</Words>
  <Application>Microsoft Office PowerPoint</Application>
  <PresentationFormat>寬螢幕</PresentationFormat>
  <Paragraphs>201</Paragraphs>
  <Slides>25</Slides>
  <Notes>25</Notes>
  <HiddenSlides>0</HiddenSlides>
  <MMClips>0</MMClips>
  <ScaleCrop>false</ScaleCrop>
  <HeadingPairs>
    <vt:vector size="6" baseType="variant">
      <vt:variant>
        <vt:lpstr>使用字型</vt:lpstr>
      </vt:variant>
      <vt:variant>
        <vt:i4>17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43" baseType="lpstr">
      <vt:lpstr>Adobe Garamond Pro Bold</vt:lpstr>
      <vt:lpstr>Aharoni</vt:lpstr>
      <vt:lpstr>Kozuka Gothic Pro EL</vt:lpstr>
      <vt:lpstr>微软雅黑</vt:lpstr>
      <vt:lpstr>Montserrat</vt:lpstr>
      <vt:lpstr>Open Sans Light</vt:lpstr>
      <vt:lpstr>Roboto</vt:lpstr>
      <vt:lpstr>宋体</vt:lpstr>
      <vt:lpstr>幼圆</vt:lpstr>
      <vt:lpstr>方正兰亭超细黑简体</vt:lpstr>
      <vt:lpstr>新細明體</vt:lpstr>
      <vt:lpstr>標楷體</vt:lpstr>
      <vt:lpstr>Arial</vt:lpstr>
      <vt:lpstr>Arial Black</vt:lpstr>
      <vt:lpstr>Calibri</vt:lpstr>
      <vt:lpstr>Segoe UI Semilight</vt:lpstr>
      <vt:lpstr>Times New Roman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/>
  <dc:description>http://www.ypppt.com/</dc:description>
  <cp:lastModifiedBy>huanchen1107@gmail.com</cp:lastModifiedBy>
  <cp:revision>1193</cp:revision>
  <dcterms:created xsi:type="dcterms:W3CDTF">2015-03-01T11:49:49Z</dcterms:created>
  <dcterms:modified xsi:type="dcterms:W3CDTF">2019-10-17T03:24:48Z</dcterms:modified>
  <cp:category/>
</cp:coreProperties>
</file>