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46"/>
    <p:restoredTop sz="94651"/>
  </p:normalViewPr>
  <p:slideViewPr>
    <p:cSldViewPr snapToGrid="0" snapToObjects="1">
      <p:cViewPr varScale="1">
        <p:scale>
          <a:sx n="52" d="100"/>
          <a:sy n="52" d="100"/>
        </p:scale>
        <p:origin x="2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9734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Readahead </a:t>
            </a:r>
            <a:r>
              <a:rPr kumimoji="1" lang="zh-TW" altLang="en-US" dirty="0"/>
              <a:t>有改 </a:t>
            </a:r>
            <a:r>
              <a:rPr kumimoji="1" lang="en-US" altLang="zh-TW" dirty="0"/>
              <a:t>overhead</a:t>
            </a:r>
            <a:r>
              <a:rPr kumimoji="1" lang="zh-TW" altLang="en-US" dirty="0"/>
              <a:t>有改</a:t>
            </a:r>
          </a:p>
        </p:txBody>
      </p:sp>
    </p:spTree>
    <p:extLst>
      <p:ext uri="{BB962C8B-B14F-4D97-AF65-F5344CB8AC3E}">
        <p14:creationId xmlns:p14="http://schemas.microsoft.com/office/powerpoint/2010/main" val="333824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By using</a:t>
            </a:r>
            <a:r>
              <a:rPr kumimoji="1" lang="zh-TW" altLang="en-US" dirty="0"/>
              <a:t>有改</a:t>
            </a:r>
          </a:p>
        </p:txBody>
      </p:sp>
    </p:spTree>
    <p:extLst>
      <p:ext uri="{BB962C8B-B14F-4D97-AF65-F5344CB8AC3E}">
        <p14:creationId xmlns:p14="http://schemas.microsoft.com/office/powerpoint/2010/main" val="78505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774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22"/>
          </p:nvPr>
        </p:nvSpPr>
        <p:spPr>
          <a:xfrm>
            <a:off x="2387600" y="5937250"/>
            <a:ext cx="19621500" cy="1092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W4 IOCTL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HW4 IOCTL</a:t>
            </a:r>
          </a:p>
        </p:txBody>
      </p:sp>
      <p:sp>
        <p:nvSpPr>
          <p:cNvPr id="120" name="Professor: H. P. Chang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Professor: H. P. Chang</a:t>
            </a:r>
          </a:p>
          <a:p>
            <a:r>
              <a:t>Tzu-Hsuan Liao</a:t>
            </a:r>
          </a:p>
        </p:txBody>
      </p:sp>
      <p:sp>
        <p:nvSpPr>
          <p:cNvPr id="121" name="OSLab"/>
          <p:cNvSpPr txBox="1"/>
          <p:nvPr/>
        </p:nvSpPr>
        <p:spPr>
          <a:xfrm>
            <a:off x="11107267" y="11940540"/>
            <a:ext cx="21694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OSLab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Homework 4 ioct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 4 ioctl</a:t>
            </a:r>
          </a:p>
        </p:txBody>
      </p:sp>
      <p:sp>
        <p:nvSpPr>
          <p:cNvPr id="153" name="The homework you submit to iLearning 2.0 should be: student id_HW4.zip ex:7109056021_HW4.zip. (5%)…"/>
          <p:cNvSpPr txBox="1">
            <a:spLocks noGrp="1"/>
          </p:cNvSpPr>
          <p:nvPr>
            <p:ph type="body" idx="1"/>
          </p:nvPr>
        </p:nvSpPr>
        <p:spPr>
          <a:xfrm>
            <a:off x="1365487" y="3644900"/>
            <a:ext cx="21653026" cy="8839200"/>
          </a:xfrm>
          <a:prstGeom prst="rect">
            <a:avLst/>
          </a:prstGeom>
        </p:spPr>
        <p:txBody>
          <a:bodyPr/>
          <a:lstStyle/>
          <a:p>
            <a:pPr marL="524255" indent="-524255" defTabSz="709930">
              <a:spcBef>
                <a:spcPts val="5000"/>
              </a:spcBef>
              <a:defRPr sz="4472"/>
            </a:pPr>
            <a:r>
              <a:rPr dirty="0"/>
              <a:t>The homework you submit to </a:t>
            </a:r>
            <a:r>
              <a:rPr dirty="0" err="1"/>
              <a:t>iLearning</a:t>
            </a:r>
            <a:r>
              <a:rPr dirty="0"/>
              <a:t> 2.0 should be: student id_HW4.zip ex:710905602</a:t>
            </a:r>
            <a:r>
              <a:rPr lang="en-US" dirty="0"/>
              <a:t>5</a:t>
            </a:r>
            <a:r>
              <a:rPr dirty="0"/>
              <a:t>_HW4.zip. </a:t>
            </a:r>
            <a:r>
              <a:rPr dirty="0">
                <a:solidFill>
                  <a:srgbClr val="FF7E79"/>
                </a:solidFill>
              </a:rPr>
              <a:t>(5%)</a:t>
            </a:r>
          </a:p>
          <a:p>
            <a:pPr marL="524255" indent="-524255" defTabSz="709930">
              <a:spcBef>
                <a:spcPts val="5000"/>
              </a:spcBef>
              <a:defRPr sz="4472"/>
            </a:pPr>
            <a:r>
              <a:rPr dirty="0"/>
              <a:t>The zip file should contain: a </a:t>
            </a:r>
            <a:r>
              <a:rPr dirty="0"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C file</a:t>
            </a:r>
            <a:r>
              <a:rPr dirty="0"/>
              <a:t> (student </a:t>
            </a:r>
            <a:r>
              <a:rPr dirty="0" err="1"/>
              <a:t>id.c</a:t>
            </a:r>
            <a:r>
              <a:rPr dirty="0"/>
              <a:t>), execute file and a </a:t>
            </a:r>
            <a:r>
              <a:rPr dirty="0"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word file</a:t>
            </a:r>
            <a:r>
              <a:rPr dirty="0"/>
              <a:t> (student </a:t>
            </a:r>
            <a:r>
              <a:rPr dirty="0" err="1"/>
              <a:t>id_ioctl.docx</a:t>
            </a:r>
            <a:r>
              <a:rPr dirty="0"/>
              <a:t>).  </a:t>
            </a:r>
            <a:r>
              <a:rPr dirty="0">
                <a:solidFill>
                  <a:srgbClr val="FF7E79"/>
                </a:solidFill>
              </a:rPr>
              <a:t>(5%)</a:t>
            </a:r>
          </a:p>
          <a:p>
            <a:pPr marL="524255" indent="-524255" defTabSz="709930">
              <a:spcBef>
                <a:spcPts val="5000"/>
              </a:spcBef>
              <a:defRPr sz="4472"/>
            </a:pPr>
            <a:r>
              <a:rPr dirty="0"/>
              <a:t>The C file should contain the code by using </a:t>
            </a:r>
            <a:r>
              <a:rPr dirty="0" err="1"/>
              <a:t>ioctl</a:t>
            </a:r>
            <a:r>
              <a:rPr dirty="0"/>
              <a:t> to change the readahead size. </a:t>
            </a:r>
            <a:r>
              <a:rPr dirty="0">
                <a:solidFill>
                  <a:srgbClr val="FF7E79"/>
                </a:solidFill>
              </a:rPr>
              <a:t>(25%)</a:t>
            </a:r>
          </a:p>
          <a:p>
            <a:pPr marL="524255" indent="-524255" defTabSz="709930">
              <a:spcBef>
                <a:spcPts val="5000"/>
              </a:spcBef>
              <a:defRPr sz="4472"/>
            </a:pPr>
            <a:r>
              <a:rPr dirty="0"/>
              <a:t>The execute file should be able to execute. </a:t>
            </a:r>
            <a:r>
              <a:rPr dirty="0">
                <a:solidFill>
                  <a:srgbClr val="FF7E79"/>
                </a:solidFill>
              </a:rPr>
              <a:t>(15%)</a:t>
            </a:r>
          </a:p>
          <a:p>
            <a:pPr marL="524255" indent="-524255" defTabSz="709930">
              <a:spcBef>
                <a:spcPts val="5000"/>
              </a:spcBef>
              <a:defRPr sz="4472"/>
            </a:pPr>
            <a:r>
              <a:rPr dirty="0"/>
              <a:t>The word file should contain the explanation of the code and test result(Picture of the measure time) in different scenarios. </a:t>
            </a:r>
            <a:r>
              <a:rPr dirty="0">
                <a:solidFill>
                  <a:srgbClr val="FF7E79"/>
                </a:solidFill>
              </a:rPr>
              <a:t>(50%)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9A382-D80A-7D42-B84F-15E943B9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Caution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31042-253D-1042-9935-0CF8E545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Use real machine instead of virtual machine.</a:t>
            </a:r>
          </a:p>
          <a:p>
            <a:r>
              <a:rPr kumimoji="1" lang="en-US" altLang="zh-TW" dirty="0"/>
              <a:t>Use HDD instead of SSD. (Readahead are better to use in HDD)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3790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eadline:06/15/20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Deadline:06/15/2021</a:t>
            </a:r>
          </a:p>
        </p:txBody>
      </p:sp>
      <p:sp>
        <p:nvSpPr>
          <p:cNvPr id="156" name="If you don’t hand in your homework on time, your score will be deducted 10 points every day."/>
          <p:cNvSpPr txBox="1"/>
          <p:nvPr/>
        </p:nvSpPr>
        <p:spPr>
          <a:xfrm>
            <a:off x="4236529" y="11942064"/>
            <a:ext cx="1591094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If you don’t hand in your homework on time, your score will be deducted </a:t>
            </a: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10</a:t>
            </a:r>
            <a:r>
              <a:t> points every day.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d Luck~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arty LET"/>
                <a:ea typeface="Party LET"/>
                <a:cs typeface="Party LET"/>
                <a:sym typeface="Party LET"/>
              </a:defRPr>
            </a:lvl1pPr>
          </a:lstStyle>
          <a:p>
            <a:r>
              <a:rPr dirty="0"/>
              <a:t>Good Luc</a:t>
            </a:r>
            <a:r>
              <a:rPr lang="en-US" dirty="0"/>
              <a:t>k and stay safe</a:t>
            </a:r>
            <a:r>
              <a:rPr dirty="0"/>
              <a:t>~</a:t>
            </a:r>
          </a:p>
        </p:txBody>
      </p:sp>
      <p:sp>
        <p:nvSpPr>
          <p:cNvPr id="159" name="p.s. If u have any question content me in OSLab (理學1001)…"/>
          <p:cNvSpPr txBox="1"/>
          <p:nvPr/>
        </p:nvSpPr>
        <p:spPr>
          <a:xfrm>
            <a:off x="6826076" y="11357106"/>
            <a:ext cx="10744548" cy="188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p.s</a:t>
            </a:r>
            <a:r>
              <a:rPr>
                <a:latin typeface="Party LET"/>
                <a:ea typeface="Party LET"/>
                <a:cs typeface="Party LET"/>
                <a:sym typeface="Party LET"/>
              </a:rPr>
              <a:t>.</a:t>
            </a:r>
            <a:r>
              <a:t> </a:t>
            </a:r>
            <a:r>
              <a:rPr sz="3000">
                <a:latin typeface="Chalkboard"/>
                <a:ea typeface="Chalkboard"/>
                <a:cs typeface="Chalkboard"/>
                <a:sym typeface="Chalkboard"/>
              </a:rPr>
              <a:t>If u have any question content me in OSLab</a:t>
            </a:r>
            <a:r>
              <a:t> </a:t>
            </a:r>
            <a:r>
              <a:rPr sz="4000"/>
              <a:t>(</a:t>
            </a:r>
            <a:r>
              <a:rPr sz="3000">
                <a:latin typeface="Songti TC Regular"/>
                <a:ea typeface="Songti TC Regular"/>
                <a:cs typeface="Songti TC Regular"/>
                <a:sym typeface="Songti TC Regular"/>
              </a:rPr>
              <a:t>理學</a:t>
            </a:r>
            <a:r>
              <a:rPr sz="2500"/>
              <a:t>1001</a:t>
            </a:r>
            <a:r>
              <a:rPr sz="4000"/>
              <a:t>)</a:t>
            </a:r>
          </a:p>
          <a:p>
            <a:pPr>
              <a:defRPr sz="4000">
                <a:latin typeface="Songti TC Regular"/>
                <a:ea typeface="Songti TC Regular"/>
                <a:cs typeface="Songti TC Regular"/>
                <a:sym typeface="Songti TC Regular"/>
              </a:defRPr>
            </a:pPr>
            <a:r>
              <a:t>廖梓軒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trodu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adahead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Readahead Introduction</a:t>
            </a:r>
          </a:p>
        </p:txBody>
      </p:sp>
      <p:sp>
        <p:nvSpPr>
          <p:cNvPr id="126" name="HDD is the major bottleneck in computer system performanc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HDD is the major bottleneck in computer system performance.</a:t>
            </a:r>
          </a:p>
          <a:p>
            <a:r>
              <a:rPr dirty="0"/>
              <a:t>Access time = </a:t>
            </a:r>
            <a:r>
              <a:rPr dirty="0">
                <a:solidFill>
                  <a:srgbClr val="FFD479"/>
                </a:solidFill>
              </a:rPr>
              <a:t>seek time + rotation latency</a:t>
            </a:r>
            <a:r>
              <a:rPr dirty="0"/>
              <a:t> + transfer time.</a:t>
            </a:r>
          </a:p>
          <a:p>
            <a:r>
              <a:rPr dirty="0"/>
              <a:t>Seek time and rotation latency are </a:t>
            </a:r>
            <a:r>
              <a:rPr lang="en-US" dirty="0"/>
              <a:t>overhead</a:t>
            </a:r>
            <a:r>
              <a:rPr dirty="0"/>
              <a:t>. Therefore, it</a:t>
            </a:r>
            <a:r>
              <a:rPr lang="en-US" dirty="0"/>
              <a:t>'</a:t>
            </a:r>
            <a:r>
              <a:rPr dirty="0"/>
              <a:t>s better to read more data </a:t>
            </a:r>
            <a:r>
              <a:rPr lang="en-US" dirty="0"/>
              <a:t>each</a:t>
            </a:r>
            <a:r>
              <a:rPr dirty="0"/>
              <a:t> time to improve throughput.</a:t>
            </a:r>
          </a:p>
          <a:p>
            <a:r>
              <a:rPr dirty="0">
                <a:solidFill>
                  <a:srgbClr val="FFD479"/>
                </a:solidFill>
              </a:rPr>
              <a:t>Readahead</a:t>
            </a:r>
            <a:r>
              <a:rPr dirty="0"/>
              <a:t> —proactively read more data than the request need.</a:t>
            </a:r>
          </a:p>
        </p:txBody>
      </p:sp>
      <p:sp>
        <p:nvSpPr>
          <p:cNvPr id="127" name="HDD readahead"/>
          <p:cNvSpPr/>
          <p:nvPr/>
        </p:nvSpPr>
        <p:spPr>
          <a:xfrm>
            <a:off x="10833290" y="12316904"/>
            <a:ext cx="2689650" cy="12700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HDD readahead</a:t>
            </a:r>
          </a:p>
        </p:txBody>
      </p:sp>
      <p:sp>
        <p:nvSpPr>
          <p:cNvPr id="128" name="2 times"/>
          <p:cNvSpPr/>
          <p:nvPr/>
        </p:nvSpPr>
        <p:spPr>
          <a:xfrm>
            <a:off x="13527045" y="12316904"/>
            <a:ext cx="2689649" cy="12700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2 times</a:t>
            </a:r>
          </a:p>
        </p:txBody>
      </p:sp>
      <p:sp>
        <p:nvSpPr>
          <p:cNvPr id="129" name="Request size"/>
          <p:cNvSpPr/>
          <p:nvPr/>
        </p:nvSpPr>
        <p:spPr>
          <a:xfrm>
            <a:off x="8167306" y="12316904"/>
            <a:ext cx="2689649" cy="12700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Request size</a:t>
            </a:r>
          </a:p>
        </p:txBody>
      </p:sp>
      <p:sp>
        <p:nvSpPr>
          <p:cNvPr id="130" name="線條"/>
          <p:cNvSpPr/>
          <p:nvPr/>
        </p:nvSpPr>
        <p:spPr>
          <a:xfrm>
            <a:off x="10888831" y="11951652"/>
            <a:ext cx="527966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1" name="Readahead"/>
          <p:cNvSpPr txBox="1"/>
          <p:nvPr/>
        </p:nvSpPr>
        <p:spPr>
          <a:xfrm>
            <a:off x="12476148" y="11170602"/>
            <a:ext cx="210502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Readahead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2" animBg="1" advAuto="0"/>
      <p:bldP spid="128" grpId="3" animBg="1" advAuto="0"/>
      <p:bldP spid="129" grpId="1" animBg="1" advAuto="0"/>
      <p:bldP spid="130" grpId="5" animBg="1" advAuto="0"/>
      <p:bldP spid="131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lockdev --setra 256 /dev/sda1"/>
          <p:cNvSpPr txBox="1">
            <a:spLocks noGrp="1"/>
          </p:cNvSpPr>
          <p:nvPr>
            <p:ph type="title"/>
          </p:nvPr>
        </p:nvSpPr>
        <p:spPr>
          <a:xfrm>
            <a:off x="2387600" y="4533900"/>
            <a:ext cx="19608800" cy="4648200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blockdev --setra 256 /dev/sda1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lockde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Blockdev</a:t>
            </a:r>
          </a:p>
        </p:txBody>
      </p:sp>
      <p:sp>
        <p:nvSpPr>
          <p:cNvPr id="136" name="blockdev --setra 256 /dev/sda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FFFFFF"/>
              </a:buClr>
              <a:defRPr u="sng">
                <a:solidFill>
                  <a:srgbClr val="C0C0C0"/>
                </a:solidFill>
              </a:defRPr>
            </a:pPr>
            <a:r>
              <a:rPr>
                <a:solidFill>
                  <a:srgbClr val="A9A9A9"/>
                </a:solidFill>
              </a:rPr>
              <a:t>blockdev</a:t>
            </a:r>
            <a:r>
              <a:t> --setra 256 /dev/sda1</a:t>
            </a:r>
          </a:p>
          <a:p>
            <a:r>
              <a:rPr>
                <a:solidFill>
                  <a:srgbClr val="A9A9A9"/>
                </a:solidFill>
              </a:rPr>
              <a:t>blockdev</a:t>
            </a:r>
            <a:r>
              <a:rPr>
                <a:solidFill>
                  <a:srgbClr val="C0C0C0"/>
                </a:solidFill>
              </a:rPr>
              <a:t> </a:t>
            </a:r>
            <a:r>
              <a:t>- Call </a:t>
            </a: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ioctls</a:t>
            </a:r>
            <a:r>
              <a:t> from the command line.</a:t>
            </a:r>
          </a:p>
          <a:p>
            <a:pPr>
              <a:buClr>
                <a:srgbClr val="FFFFFF"/>
              </a:buClr>
              <a:defRPr u="sng">
                <a:solidFill>
                  <a:schemeClr val="accent1">
                    <a:hueOff val="-137333"/>
                    <a:satOff val="-2150"/>
                    <a:lumOff val="15684"/>
                  </a:schemeClr>
                </a:solidFill>
              </a:defRPr>
            </a:pPr>
            <a:r>
              <a:rPr>
                <a:solidFill>
                  <a:srgbClr val="A9A9A9"/>
                </a:solidFill>
              </a:rPr>
              <a:t>—setra 256</a:t>
            </a:r>
            <a:r>
              <a:rPr u="none">
                <a:solidFill>
                  <a:srgbClr val="FFFFFF"/>
                </a:solidFill>
              </a:rPr>
              <a:t>  - Set readahead size to 256.</a:t>
            </a:r>
          </a:p>
          <a:p>
            <a:pPr>
              <a:buClr>
                <a:srgbClr val="FFFFFF"/>
              </a:buClr>
              <a:defRPr u="sng">
                <a:solidFill>
                  <a:srgbClr val="A9A9A9"/>
                </a:solidFill>
              </a:defRPr>
            </a:pPr>
            <a:r>
              <a:rPr u="none"/>
              <a:t>/dev/sda1 </a:t>
            </a:r>
            <a:r>
              <a:rPr u="none">
                <a:solidFill>
                  <a:srgbClr val="FFFFFF"/>
                </a:solidFill>
              </a:rPr>
              <a:t>- device.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IOCT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IOCTL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OCTL"/>
          <p:cNvSpPr txBox="1">
            <a:spLocks noGrp="1"/>
          </p:cNvSpPr>
          <p:nvPr>
            <p:ph type="title"/>
          </p:nvPr>
        </p:nvSpPr>
        <p:spPr>
          <a:xfrm>
            <a:off x="1784350" y="-642282"/>
            <a:ext cx="20815300" cy="2984501"/>
          </a:xfrm>
          <a:prstGeom prst="rect">
            <a:avLst/>
          </a:prstGeom>
        </p:spPr>
        <p:txBody>
          <a:bodyPr/>
          <a:lstStyle/>
          <a:p>
            <a:r>
              <a:rPr dirty="0"/>
              <a:t>IOCTL</a:t>
            </a:r>
          </a:p>
        </p:txBody>
      </p:sp>
      <p:sp>
        <p:nvSpPr>
          <p:cNvPr id="141" name="ioctl - a system call for device-specific input/output operations.…"/>
          <p:cNvSpPr txBox="1">
            <a:spLocks noGrp="1"/>
          </p:cNvSpPr>
          <p:nvPr>
            <p:ph type="body" idx="1"/>
          </p:nvPr>
        </p:nvSpPr>
        <p:spPr>
          <a:xfrm>
            <a:off x="295184" y="2342219"/>
            <a:ext cx="20815300" cy="10038420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/>
          <a:p>
            <a:r>
              <a:rPr dirty="0" err="1"/>
              <a:t>ioctl</a:t>
            </a:r>
            <a:r>
              <a:rPr dirty="0"/>
              <a:t> - a </a:t>
            </a:r>
            <a:r>
              <a:rPr dirty="0">
                <a:solidFill>
                  <a:srgbClr val="FFD479"/>
                </a:solidFill>
              </a:rPr>
              <a:t>system call</a:t>
            </a:r>
            <a:r>
              <a:rPr dirty="0"/>
              <a:t> for device-specific input/output operations.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000" b="1">
                <a:solidFill>
                  <a:srgbClr val="502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3000" b="1">
                <a:solidFill>
                  <a:srgbClr val="502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C82506"/>
                </a:solidFill>
              </a:rPr>
              <a:t>#include &lt;sys/</a:t>
            </a:r>
            <a:r>
              <a:rPr dirty="0" err="1">
                <a:solidFill>
                  <a:srgbClr val="C82506"/>
                </a:solidFill>
              </a:rPr>
              <a:t>ioctl.h</a:t>
            </a:r>
            <a:r>
              <a:rPr dirty="0">
                <a:solidFill>
                  <a:srgbClr val="C82506"/>
                </a:solidFill>
              </a:rPr>
              <a:t>&gt;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000">
                <a:solidFill>
                  <a:srgbClr val="18181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1" dirty="0">
              <a:solidFill>
                <a:srgbClr val="C82506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4000" b="1">
                <a:solidFill>
                  <a:srgbClr val="502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C82506"/>
                </a:solidFill>
              </a:rPr>
              <a:t>  int </a:t>
            </a:r>
            <a:r>
              <a:rPr dirty="0" err="1">
                <a:solidFill>
                  <a:srgbClr val="C82506"/>
                </a:solidFill>
              </a:rPr>
              <a:t>ioctl</a:t>
            </a:r>
            <a:r>
              <a:rPr dirty="0">
                <a:solidFill>
                  <a:srgbClr val="C82506"/>
                </a:solidFill>
              </a:rPr>
              <a:t>(int </a:t>
            </a:r>
            <a:r>
              <a:rPr dirty="0" err="1"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fd</a:t>
            </a:r>
            <a:r>
              <a:rPr dirty="0">
                <a:solidFill>
                  <a:srgbClr val="C82506"/>
                </a:solidFill>
              </a:rPr>
              <a:t>, unsigned long request, …);</a:t>
            </a:r>
          </a:p>
          <a:p>
            <a:r>
              <a:rPr dirty="0"/>
              <a:t>EX: BLKGETSIZE    return </a:t>
            </a:r>
            <a:r>
              <a:rPr lang="en-US" dirty="0"/>
              <a:t>total block</a:t>
            </a:r>
            <a:r>
              <a:rPr dirty="0"/>
              <a:t>.</a:t>
            </a:r>
            <a:endParaRPr lang="en-US" dirty="0"/>
          </a:p>
          <a:p>
            <a:r>
              <a:rPr lang="en-US" dirty="0"/>
              <a:t>BLKSSZGET		return sector size.</a:t>
            </a:r>
          </a:p>
          <a:p>
            <a:r>
              <a:rPr lang="en-US" altLang="zh-TW" dirty="0" err="1"/>
              <a:t>ioctl</a:t>
            </a:r>
            <a:r>
              <a:rPr lang="en-US" altLang="zh-TW" dirty="0"/>
              <a:t>(</a:t>
            </a:r>
            <a:r>
              <a:rPr lang="en-US" altLang="zh-TW" dirty="0" err="1"/>
              <a:t>fd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D479"/>
                </a:solidFill>
              </a:rPr>
              <a:t>BLKSSZGET</a:t>
            </a:r>
            <a:r>
              <a:rPr lang="en-US" altLang="zh-TW" dirty="0"/>
              <a:t>, &amp;</a:t>
            </a:r>
            <a:r>
              <a:rPr lang="en-US" altLang="zh-TW" dirty="0" err="1"/>
              <a:t>logicalsectorsize</a:t>
            </a:r>
            <a:r>
              <a:rPr lang="en-US" altLang="zh-TW" dirty="0"/>
              <a:t>)</a:t>
            </a:r>
            <a:endParaRPr dirty="0"/>
          </a:p>
          <a:p>
            <a:r>
              <a:rPr dirty="0" err="1"/>
              <a:t>ioctl</a:t>
            </a:r>
            <a:r>
              <a:rPr dirty="0"/>
              <a:t>(</a:t>
            </a:r>
            <a:r>
              <a:rPr dirty="0" err="1"/>
              <a:t>fd</a:t>
            </a:r>
            <a:r>
              <a:rPr dirty="0"/>
              <a:t>, </a:t>
            </a:r>
            <a:r>
              <a:rPr dirty="0">
                <a:solidFill>
                  <a:srgbClr val="FFD479"/>
                </a:solidFill>
              </a:rPr>
              <a:t>BLKGETSIZE</a:t>
            </a:r>
            <a:r>
              <a:rPr dirty="0"/>
              <a:t>, &amp;size)</a:t>
            </a:r>
          </a:p>
          <a:p>
            <a:r>
              <a:rPr dirty="0" err="1"/>
              <a:t>fd</a:t>
            </a:r>
            <a:r>
              <a:rPr dirty="0"/>
              <a:t>=open("/dev/sda1", O_RDONLY | O_NONBLOCK).</a:t>
            </a:r>
          </a:p>
          <a:p>
            <a:r>
              <a:rPr lang="en-US" altLang="zh-TW" dirty="0" err="1"/>
              <a:t>printf</a:t>
            </a:r>
            <a:r>
              <a:rPr lang="en-US" altLang="zh-TW" dirty="0"/>
              <a:t>("HDD's size:%</a:t>
            </a:r>
            <a:r>
              <a:rPr lang="en-US" altLang="zh-TW" dirty="0" err="1"/>
              <a:t>lu</a:t>
            </a:r>
            <a:r>
              <a:rPr lang="en-US" altLang="zh-TW" dirty="0"/>
              <a:t>”, </a:t>
            </a:r>
            <a:r>
              <a:rPr lang="en-US" altLang="zh-TW" dirty="0" err="1"/>
              <a:t>logicalsectorsize</a:t>
            </a:r>
            <a:r>
              <a:rPr lang="en-US" altLang="zh-TW" dirty="0"/>
              <a:t>)</a:t>
            </a:r>
          </a:p>
          <a:p>
            <a:r>
              <a:rPr dirty="0" err="1"/>
              <a:t>printf</a:t>
            </a:r>
            <a:r>
              <a:rPr dirty="0"/>
              <a:t>("HDD's size:%</a:t>
            </a:r>
            <a:r>
              <a:rPr dirty="0" err="1"/>
              <a:t>lu</a:t>
            </a:r>
            <a:r>
              <a:rPr dirty="0"/>
              <a:t>”,size)</a:t>
            </a:r>
            <a:endParaRPr lang="en-US" dirty="0"/>
          </a:p>
          <a:p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1F85E8-1044-9041-BFE6-83670A05B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385" y="3138689"/>
            <a:ext cx="14160500" cy="9241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F4EE35-F62D-D34C-B5D5-0F9CE3B20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384" y="12393702"/>
            <a:ext cx="14171615" cy="13222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Home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</a:t>
            </a:r>
          </a:p>
        </p:txBody>
      </p:sp>
      <p:sp>
        <p:nvSpPr>
          <p:cNvPr id="146" name="Using ioctl to change the readahead size."/>
          <p:cNvSpPr txBox="1"/>
          <p:nvPr/>
        </p:nvSpPr>
        <p:spPr>
          <a:xfrm>
            <a:off x="5974308" y="7952401"/>
            <a:ext cx="124353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5900"/>
              </a:spcBef>
            </a:lvl1pPr>
          </a:lstStyle>
          <a:p>
            <a:r>
              <a:t>Using ioctl to change the readahead size.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Homework 4 ioct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 4 ioctl</a:t>
            </a:r>
          </a:p>
        </p:txBody>
      </p:sp>
      <p:sp>
        <p:nvSpPr>
          <p:cNvPr id="149" name="Write a c program by using ioctl function to change the size of readahead.(The readahead size are:0,16,64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c program </a:t>
            </a:r>
            <a:r>
              <a:rPr dirty="0"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using</a:t>
            </a:r>
            <a:r>
              <a:rPr dirty="0"/>
              <a:t> </a:t>
            </a:r>
            <a:r>
              <a:rPr dirty="0" err="1"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ioctl</a:t>
            </a:r>
            <a:r>
              <a:rPr dirty="0"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 function</a:t>
            </a:r>
            <a:r>
              <a:rPr dirty="0"/>
              <a:t> to change the size of </a:t>
            </a:r>
            <a:r>
              <a:rPr dirty="0">
                <a:solidFill>
                  <a:srgbClr val="FFD479"/>
                </a:solidFill>
              </a:rPr>
              <a:t>readahead</a:t>
            </a:r>
            <a:r>
              <a:rPr dirty="0"/>
              <a:t>.(The readahead size are:</a:t>
            </a:r>
            <a:r>
              <a:rPr dirty="0">
                <a:solidFill>
                  <a:srgbClr val="FFD479"/>
                </a:solidFill>
              </a:rPr>
              <a:t>0,16,64</a:t>
            </a:r>
            <a:r>
              <a:rPr dirty="0"/>
              <a:t>)</a:t>
            </a:r>
          </a:p>
          <a:p>
            <a:r>
              <a:rPr dirty="0"/>
              <a:t>Using HW1 to </a:t>
            </a:r>
            <a:r>
              <a:rPr dirty="0">
                <a:solidFill>
                  <a:srgbClr val="FFD479"/>
                </a:solidFill>
              </a:rPr>
              <a:t>creates a 512MB file</a:t>
            </a:r>
            <a:r>
              <a:rPr dirty="0"/>
              <a:t> on your local disk and then </a:t>
            </a:r>
            <a:r>
              <a:rPr dirty="0">
                <a:solidFill>
                  <a:srgbClr val="FFD479"/>
                </a:solidFill>
              </a:rPr>
              <a:t>measures the time</a:t>
            </a:r>
            <a:r>
              <a:rPr dirty="0"/>
              <a:t> of two </a:t>
            </a:r>
            <a:r>
              <a:rPr lang="en-US" dirty="0"/>
              <a:t>different programs</a:t>
            </a:r>
            <a:r>
              <a:rPr dirty="0"/>
              <a:t> (</a:t>
            </a:r>
            <a:r>
              <a:rPr dirty="0">
                <a:solidFill>
                  <a:srgbClr val="FFD479"/>
                </a:solidFill>
              </a:rPr>
              <a:t>Sequential read</a:t>
            </a:r>
            <a:r>
              <a:rPr dirty="0"/>
              <a:t>, </a:t>
            </a:r>
            <a:r>
              <a:rPr dirty="0">
                <a:solidFill>
                  <a:srgbClr val="FFD479"/>
                </a:solidFill>
              </a:rPr>
              <a:t>Random read</a:t>
            </a:r>
            <a:r>
              <a:rPr dirty="0"/>
              <a:t>) by directly using system call I/O interface (read(),seek()…).</a:t>
            </a:r>
          </a:p>
          <a:p>
            <a:r>
              <a:rPr dirty="0"/>
              <a:t>Comparing the time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under</a:t>
            </a:r>
            <a:r>
              <a:rPr dirty="0"/>
              <a:t> </a:t>
            </a:r>
            <a:r>
              <a:rPr dirty="0">
                <a:solidFill>
                  <a:srgbClr val="FFD479"/>
                </a:solidFill>
              </a:rPr>
              <a:t>different readahead sizes</a:t>
            </a:r>
            <a:r>
              <a:rPr dirty="0"/>
              <a:t> in sequential read and random read (What</a:t>
            </a:r>
            <a:r>
              <a:rPr lang="en-US" dirty="0"/>
              <a:t>'s</a:t>
            </a:r>
            <a:r>
              <a:rPr dirty="0"/>
              <a:t> the difference? Why?).</a:t>
            </a:r>
          </a:p>
        </p:txBody>
      </p:sp>
      <p:sp>
        <p:nvSpPr>
          <p:cNvPr id="150" name="Tips:Check out linux fs.h file."/>
          <p:cNvSpPr txBox="1"/>
          <p:nvPr/>
        </p:nvSpPr>
        <p:spPr>
          <a:xfrm>
            <a:off x="12223008" y="6038125"/>
            <a:ext cx="8781250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defRPr>
            </a:lvl1pPr>
          </a:lstStyle>
          <a:p>
            <a:r>
              <a:rPr dirty="0"/>
              <a:t>Tips:</a:t>
            </a:r>
            <a:r>
              <a:rPr lang="en-US" dirty="0"/>
              <a:t> </a:t>
            </a:r>
            <a:r>
              <a:rPr dirty="0"/>
              <a:t>Check out</a:t>
            </a:r>
            <a:r>
              <a:rPr lang="en-US" dirty="0"/>
              <a:t> the</a:t>
            </a:r>
            <a:r>
              <a:rPr dirty="0"/>
              <a:t> </a:t>
            </a:r>
            <a:r>
              <a:rPr dirty="0" err="1"/>
              <a:t>linux</a:t>
            </a:r>
            <a:r>
              <a:rPr dirty="0"/>
              <a:t> </a:t>
            </a:r>
            <a:r>
              <a:rPr dirty="0" err="1"/>
              <a:t>fs.h</a:t>
            </a:r>
            <a:r>
              <a:rPr dirty="0"/>
              <a:t> file.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animBg="1" advAuto="0"/>
    </p:bld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533</Words>
  <Application>Microsoft Macintosh PowerPoint</Application>
  <PresentationFormat>自訂</PresentationFormat>
  <Paragraphs>57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Songti TC Regular</vt:lpstr>
      <vt:lpstr>Apple Chancery</vt:lpstr>
      <vt:lpstr>Chalkboard</vt:lpstr>
      <vt:lpstr>Helvetica</vt:lpstr>
      <vt:lpstr>Helvetica Light</vt:lpstr>
      <vt:lpstr>Helvetica Neue</vt:lpstr>
      <vt:lpstr>Menlo Regular</vt:lpstr>
      <vt:lpstr>Party LET</vt:lpstr>
      <vt:lpstr>Gradient</vt:lpstr>
      <vt:lpstr>HW4 IOCTL</vt:lpstr>
      <vt:lpstr>Introduce</vt:lpstr>
      <vt:lpstr>Readahead Introduction</vt:lpstr>
      <vt:lpstr>blockdev --setra 256 /dev/sda1</vt:lpstr>
      <vt:lpstr>Blockdev</vt:lpstr>
      <vt:lpstr>IOCTL</vt:lpstr>
      <vt:lpstr>IOCTL</vt:lpstr>
      <vt:lpstr>Homework</vt:lpstr>
      <vt:lpstr>Homework 4 ioctl</vt:lpstr>
      <vt:lpstr>Homework 4 ioctl</vt:lpstr>
      <vt:lpstr>Caution</vt:lpstr>
      <vt:lpstr>Deadline:06/15/2021</vt:lpstr>
      <vt:lpstr>Good Luck and stay safe~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 IOCTL</dc:title>
  <cp:lastModifiedBy>廖梓軒</cp:lastModifiedBy>
  <cp:revision>14</cp:revision>
  <dcterms:modified xsi:type="dcterms:W3CDTF">2021-05-26T09:51:15Z</dcterms:modified>
</cp:coreProperties>
</file>