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93" r:id="rId3"/>
    <p:sldId id="270" r:id="rId4"/>
    <p:sldId id="271" r:id="rId5"/>
    <p:sldId id="273" r:id="rId6"/>
    <p:sldId id="283" r:id="rId7"/>
    <p:sldId id="274" r:id="rId8"/>
    <p:sldId id="284" r:id="rId9"/>
    <p:sldId id="285" r:id="rId10"/>
    <p:sldId id="286" r:id="rId11"/>
    <p:sldId id="287" r:id="rId12"/>
    <p:sldId id="289" r:id="rId13"/>
    <p:sldId id="288" r:id="rId14"/>
    <p:sldId id="290" r:id="rId15"/>
    <p:sldId id="292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91837" autoAdjust="0"/>
  </p:normalViewPr>
  <p:slideViewPr>
    <p:cSldViewPr snapToGrid="0">
      <p:cViewPr>
        <p:scale>
          <a:sx n="150" d="100"/>
          <a:sy n="150" d="100"/>
        </p:scale>
        <p:origin x="-816" y="-12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2023/4/5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829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7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75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76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11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7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43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605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1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83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7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49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70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4/5/23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4/5/23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wardsdatascience.com/a-basic-introduction-to-separable-convolutions-b99ec310272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classification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NYCU</a:t>
            </a:r>
          </a:p>
          <a:p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張哲源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354975-08FD-9047-BD1D-1F8809B3DF56}"/>
              </a:ext>
            </a:extLst>
          </p:cNvPr>
          <p:cNvSpPr txBox="1"/>
          <p:nvPr/>
        </p:nvSpPr>
        <p:spPr>
          <a:xfrm>
            <a:off x="1616765" y="3246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Activation Functions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framework, it is easy to implement the activation function. 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354" y="3502611"/>
            <a:ext cx="2534285" cy="10593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220" y="2104758"/>
            <a:ext cx="7468830" cy="38550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0720" y="344424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495800" y="460756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size= 64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rate = 1e-2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= 150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Adam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torch.nn.CrossEntropyLoss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can adjust the hyper-parameters according to your own ideas.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you use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don’t add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after final fc layer because this criterion combines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NLLLoss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one single class.</a:t>
            </a:r>
          </a:p>
        </p:txBody>
      </p:sp>
    </p:spTree>
    <p:extLst>
      <p:ext uri="{BB962C8B-B14F-4D97-AF65-F5344CB8AC3E}">
        <p14:creationId xmlns:p14="http://schemas.microsoft.com/office/powerpoint/2010/main" val="39285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have to show the highest accuracy (not loss) of two architectures with three kinds of activation functions.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4810"/>
              </p:ext>
            </p:extLst>
          </p:nvPr>
        </p:nvGraphicFramePr>
        <p:xfrm>
          <a:off x="2326640" y="2785477"/>
          <a:ext cx="7624008" cy="2660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002">
                  <a:extLst>
                    <a:ext uri="{9D8B030D-6E8A-4147-A177-3AD203B41FA5}">
                      <a16:colId xmlns:a16="http://schemas.microsoft.com/office/drawing/2014/main" val="4201804633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538334389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378610397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103698893"/>
                    </a:ext>
                  </a:extLst>
                </a:gridCol>
              </a:tblGrid>
              <a:tr h="88676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844982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EEGNet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84.63%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1805726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DeepConvNet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86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89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part, you can use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library to draw the graph. 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2688058"/>
            <a:ext cx="6004560" cy="4037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868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Spec(60%)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64393B6-514C-1F22-4877-8AA3D837B26E}"/>
              </a:ext>
            </a:extLst>
          </p:cNvPr>
          <p:cNvSpPr txBox="1"/>
          <p:nvPr/>
        </p:nvSpPr>
        <p:spPr>
          <a:xfrm>
            <a:off x="2550459" y="1185649"/>
            <a:ext cx="7628964" cy="537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995"/>
              </a:spcBef>
              <a:spcAft>
                <a:spcPts val="0"/>
              </a:spcAft>
              <a:buSzPts val="1300"/>
              <a:buFont typeface="Times New Roman" panose="02020603050405020304" pitchFamily="18" charset="0"/>
              <a:buAutoNum type="arabicPeriod"/>
              <a:tabLst>
                <a:tab pos="546100" algn="l"/>
              </a:tabLst>
            </a:pP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(20%)</a:t>
            </a:r>
            <a:endParaRPr lang="zh-TW" altLang="zh-TW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5"/>
              </a:spcBef>
              <a:buSzPts val="1300"/>
              <a:buFont typeface="Times New Roman" panose="02020603050405020304" pitchFamily="18" charset="0"/>
              <a:buAutoNum type="arabicPeriod"/>
              <a:tabLst>
                <a:tab pos="546100" algn="l"/>
              </a:tabLst>
            </a:pP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US" altLang="zh-TW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(20%)</a:t>
            </a:r>
            <a:endParaRPr lang="zh-TW" altLang="zh-TW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05"/>
              </a:spcBef>
              <a:buSzPts val="1300"/>
              <a:buFont typeface="Times New Roman" panose="02020603050405020304" pitchFamily="18" charset="0"/>
              <a:buAutoNum type="alphaUcPeriod"/>
              <a:tabLst>
                <a:tab pos="884555" algn="l"/>
              </a:tabLst>
            </a:pP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TW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model</a:t>
            </a:r>
            <a:endParaRPr lang="zh-TW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spcBef>
                <a:spcPts val="305"/>
              </a:spcBef>
              <a:buSzPts val="1300"/>
              <a:buFont typeface="Wingdings" panose="05000000000000000000" pitchFamily="2" charset="2"/>
              <a:buChar char=""/>
              <a:tabLst>
                <a:tab pos="990600" algn="l"/>
                <a:tab pos="991235" algn="l"/>
              </a:tabLst>
            </a:pPr>
            <a:r>
              <a:rPr lang="en-US" altLang="zh-TW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EEGNet</a:t>
            </a:r>
            <a:endParaRPr lang="zh-TW" altLang="zh-TW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1714500" lvl="3" indent="-342900">
              <a:spcBef>
                <a:spcPts val="305"/>
              </a:spcBef>
              <a:buSzPts val="1300"/>
              <a:buFont typeface="Wingdings" panose="05000000000000000000" pitchFamily="2" charset="2"/>
              <a:buChar char=""/>
              <a:tabLst>
                <a:tab pos="990600" algn="l"/>
                <a:tab pos="991235" algn="l"/>
              </a:tabLst>
            </a:pPr>
            <a:r>
              <a:rPr lang="en-US" altLang="zh-TW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DeepConvNet</a:t>
            </a:r>
            <a:endParaRPr lang="zh-TW" altLang="zh-TW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05"/>
              </a:spcBef>
              <a:buSzPts val="1300"/>
              <a:buFont typeface="Times New Roman" panose="02020603050405020304" pitchFamily="18" charset="0"/>
              <a:buAutoNum type="alphaUcPeriod"/>
              <a:tabLst>
                <a:tab pos="878205" algn="l"/>
              </a:tabLst>
            </a:pP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lang="en-US" altLang="zh-TW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en-US" altLang="zh-TW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Leaky</a:t>
            </a:r>
            <a:r>
              <a:rPr lang="en-US" altLang="zh-TW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ELU)</a:t>
            </a:r>
            <a:endParaRPr lang="zh-TW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5"/>
              </a:spcBef>
              <a:buSzPts val="1300"/>
              <a:buFont typeface="Times New Roman" panose="02020603050405020304" pitchFamily="18" charset="0"/>
              <a:buAutoNum type="arabicPeriod"/>
              <a:tabLst>
                <a:tab pos="546100" algn="l"/>
              </a:tabLst>
            </a:pP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en-US" altLang="zh-TW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zh-TW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10"/>
              </a:spcBef>
              <a:spcAft>
                <a:spcPts val="0"/>
              </a:spcAft>
              <a:buSzPts val="1300"/>
              <a:buFont typeface="Times New Roman" panose="02020603050405020304" pitchFamily="18" charset="0"/>
              <a:buAutoNum type="alphaUcPeriod"/>
              <a:tabLst>
                <a:tab pos="884555" algn="l"/>
              </a:tabLst>
            </a:pP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highest testing</a:t>
            </a:r>
            <a:r>
              <a:rPr lang="en-US" altLang="zh-TW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1657350" lvl="3" indent="-285750">
              <a:spcBef>
                <a:spcPts val="310"/>
              </a:spcBef>
              <a:buSzPts val="1300"/>
              <a:buFont typeface="Wingdings" panose="05000000000000000000" pitchFamily="2" charset="2"/>
              <a:buChar char="u"/>
              <a:tabLst>
                <a:tab pos="884555" algn="l"/>
              </a:tabLst>
            </a:pPr>
            <a:r>
              <a:rPr lang="en-US" altLang="zh-TW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Screenshot with two models</a:t>
            </a:r>
            <a:endParaRPr lang="en-US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10"/>
              </a:spcBef>
              <a:spcAft>
                <a:spcPts val="0"/>
              </a:spcAft>
              <a:buSzPts val="1300"/>
              <a:buFont typeface="Times New Roman" panose="02020603050405020304" pitchFamily="18" charset="0"/>
              <a:buAutoNum type="alphaUcPeriod"/>
              <a:tabLst>
                <a:tab pos="884555" algn="l"/>
              </a:tabLst>
            </a:pPr>
            <a:r>
              <a:rPr lang="en-US" altLang="zh-TW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figures</a:t>
            </a:r>
          </a:p>
          <a:p>
            <a:pPr marL="1714500" lvl="3" indent="-342900">
              <a:spcBef>
                <a:spcPts val="305"/>
              </a:spcBef>
              <a:buSzPts val="1300"/>
              <a:buFont typeface="Wingdings" panose="05000000000000000000" pitchFamily="2" charset="2"/>
              <a:buChar char=""/>
              <a:tabLst>
                <a:tab pos="990600" algn="l"/>
                <a:tab pos="991235" algn="l"/>
              </a:tabLst>
            </a:pPr>
            <a:r>
              <a:rPr lang="en-US" altLang="zh-TW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EEGNet</a:t>
            </a:r>
            <a:endParaRPr lang="zh-TW" altLang="zh-TW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1714500" lvl="3" indent="-342900">
              <a:spcBef>
                <a:spcPts val="305"/>
              </a:spcBef>
              <a:buSzPts val="1300"/>
              <a:buFont typeface="Wingdings" panose="05000000000000000000" pitchFamily="2" charset="2"/>
              <a:buChar char=""/>
              <a:tabLst>
                <a:tab pos="990600" algn="l"/>
                <a:tab pos="991235" algn="l"/>
              </a:tabLst>
            </a:pPr>
            <a:r>
              <a:rPr lang="en-US" altLang="zh-TW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DeepConvNet</a:t>
            </a:r>
            <a:endParaRPr lang="zh-TW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5"/>
              </a:spcBef>
              <a:buSzPts val="1300"/>
              <a:buFont typeface="Times New Roman" panose="02020603050405020304" pitchFamily="18" charset="0"/>
              <a:buAutoNum type="arabicPeriod"/>
              <a:tabLst>
                <a:tab pos="546100" algn="l"/>
              </a:tabLst>
            </a:pP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en-US" altLang="zh-TW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0%)</a:t>
            </a:r>
            <a:endParaRPr lang="zh-TW" altLang="zh-TW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05"/>
              </a:spcBef>
              <a:buSzPts val="1300"/>
              <a:buFont typeface="Times New Roman" panose="02020603050405020304" pitchFamily="18" charset="0"/>
              <a:buAutoNum type="alphaUcPeriod"/>
              <a:tabLst>
                <a:tab pos="878205" algn="l"/>
              </a:tabLst>
            </a:pP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Anything you</a:t>
            </a:r>
            <a:r>
              <a:rPr lang="en-US" altLang="zh-TW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US" altLang="zh-TW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TW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endParaRPr lang="zh-TW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5"/>
              </a:spcBef>
              <a:buSzPts val="1300"/>
              <a:buFont typeface="Times New Roman" panose="02020603050405020304" pitchFamily="18" charset="0"/>
              <a:buAutoNum type="arabicPeriod"/>
              <a:tabLst>
                <a:tab pos="375920" algn="l"/>
              </a:tabLst>
            </a:pP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Extra(10%)</a:t>
            </a:r>
            <a:endParaRPr lang="zh-TW" altLang="zh-TW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05"/>
              </a:spcBef>
              <a:buSzPts val="1300"/>
              <a:buFont typeface="Times New Roman" panose="02020603050405020304" pitchFamily="18" charset="0"/>
              <a:buAutoNum type="alphaUcPeriod"/>
              <a:tabLst>
                <a:tab pos="375920" algn="l"/>
              </a:tabLst>
            </a:pPr>
            <a:r>
              <a:rPr lang="en-US" altLang="zh-TW" spc="-5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Implement another classification model </a:t>
            </a:r>
            <a:endParaRPr lang="zh-TW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34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950" y="1315452"/>
            <a:ext cx="11322050" cy="4017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(80%) ----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&gt; = 87% = 100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85~87% = 90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80~85% = 80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75~80% = 70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&lt; 75% = 60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-----question--------(20%)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Score: 40% demo score(experimental result +question)+ 60% (report)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P.S If the zip file name or the report spec have format error, it will be penalty (-5). </a:t>
            </a:r>
            <a:endParaRPr lang="en-US" altLang="zh-TW" sz="2400" b="1" i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640F7D1-3094-9F07-3FCD-59CD20991934}"/>
              </a:ext>
            </a:extLst>
          </p:cNvPr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score(40%)</a:t>
            </a:r>
          </a:p>
        </p:txBody>
      </p:sp>
    </p:spTree>
    <p:extLst>
      <p:ext uri="{BB962C8B-B14F-4D97-AF65-F5344CB8AC3E}">
        <p14:creationId xmlns:p14="http://schemas.microsoft.com/office/powerpoint/2010/main" val="348253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982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Compact Convolutional Neural Network for EEG-based Brain-Computer Interfaces</a:t>
            </a: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Submission Deadline: 4/11 (Tue)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11:59 a.m.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date:  4/11 (Tue)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in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Report (.pdf)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DLP_LAB3_your studentID_name.zip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ex: 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DLP_LAB3_311605015_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張哲源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implement simple EEG classification models which are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DeepConvNet[1]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BCI competition dataset. Additionally, you need to try different kinds of activation function including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『ReLU』,『Leaky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71" y="3092997"/>
            <a:ext cx="4132675" cy="34511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1" y="3092996"/>
            <a:ext cx="6053079" cy="34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the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three kinds of activation function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including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』,『Leaky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experiment results, you have to show the highest accuracy (not loss) of two architectures with three kinds of activation functions.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BCI Competition III –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IIIb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 classes, 2 bipolar EEG channels]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 http://www.bbci.de/competition/iii/desc_IIIb.pdf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05" y="2785477"/>
            <a:ext cx="7822779" cy="34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sp>
        <p:nvSpPr>
          <p:cNvPr id="3" name="矩形 2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data: S4b_train.npz, X11b_train.npz</a:t>
            </a:r>
          </a:p>
          <a:p>
            <a:pPr marL="457200" indent="-4572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data: S4b_test.npz, X11b_test.npz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read the preprocessed data, refer to the “dataloader.py”.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1, 2, 750]  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2]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16472" y="3828464"/>
            <a:ext cx="8576444" cy="27528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3710" y="2869701"/>
            <a:ext cx="1579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B: batch size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8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30" y="1380490"/>
            <a:ext cx="7165340" cy="40918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35200" y="5786837"/>
            <a:ext cx="9499600" cy="69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Reference: </a:t>
            </a:r>
            <a:r>
              <a:rPr lang="en-US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Separable Convolution</a:t>
            </a:r>
            <a:endParaRPr lang="en-US" sz="16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i="1" u="sng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4"/>
              </a:rPr>
              <a:t>https://towardsdatascience.com/a-basic-introduction-to-separable-convolutions-b99ec3102728</a:t>
            </a:r>
            <a:endParaRPr lang="en-US" sz="16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1937384"/>
            <a:ext cx="8403306" cy="43373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950" y="1315452"/>
            <a:ext cx="10960100" cy="522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55596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DeepConvNet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need to implement the DeepConvNet architecture by using the following table, where C = 2, T = 750 and N = 2.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max norm term is ignorable.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026215" y="4058770"/>
            <a:ext cx="4549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data has reshaped to [B, 1, C, T]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C9D9F-B837-364E-87C9-AB37D661477D}"/>
              </a:ext>
            </a:extLst>
          </p:cNvPr>
          <p:cNvGrpSpPr/>
          <p:nvPr/>
        </p:nvGrpSpPr>
        <p:grpSpPr>
          <a:xfrm>
            <a:off x="1249753" y="2171520"/>
            <a:ext cx="5522278" cy="4574720"/>
            <a:chOff x="1249753" y="2171520"/>
            <a:chExt cx="5522278" cy="4574720"/>
          </a:xfrm>
        </p:grpSpPr>
        <p:pic>
          <p:nvPicPr>
            <p:cNvPr id="7" name="圖片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49753" y="2171520"/>
              <a:ext cx="5522278" cy="4574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47B5206-8632-6149-A9BB-E5B27C534CA4}"/>
                </a:ext>
              </a:extLst>
            </p:cNvPr>
            <p:cNvSpPr/>
            <p:nvPr/>
          </p:nvSpPr>
          <p:spPr>
            <a:xfrm>
              <a:off x="3671454" y="3740728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60C5A6-FB25-A840-BC52-335D9852026C}"/>
                </a:ext>
              </a:extLst>
            </p:cNvPr>
            <p:cNvSpPr/>
            <p:nvPr/>
          </p:nvSpPr>
          <p:spPr>
            <a:xfrm>
              <a:off x="3782292" y="5459421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ADEAA38-1CBB-BB47-862B-A69470845FCD}"/>
                </a:ext>
              </a:extLst>
            </p:cNvPr>
            <p:cNvSpPr/>
            <p:nvPr/>
          </p:nvSpPr>
          <p:spPr>
            <a:xfrm>
              <a:off x="3726873" y="4600074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6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748</Words>
  <Application>Microsoft Macintosh PowerPoint</Application>
  <PresentationFormat>Widescreen</PresentationFormat>
  <Paragraphs>117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佈景主題</vt:lpstr>
      <vt:lpstr>Lab 3  EEG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穆冠蓁</cp:lastModifiedBy>
  <cp:revision>146</cp:revision>
  <dcterms:created xsi:type="dcterms:W3CDTF">2019-01-15T07:06:49Z</dcterms:created>
  <dcterms:modified xsi:type="dcterms:W3CDTF">2023-04-07T13:13:57Z</dcterms:modified>
</cp:coreProperties>
</file>