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6"/>
  </p:notesMasterIdLst>
  <p:handoutMasterIdLst>
    <p:handoutMasterId r:id="rId17"/>
  </p:handoutMasterIdLst>
  <p:sldIdLst>
    <p:sldId id="257" r:id="rId2"/>
    <p:sldId id="262" r:id="rId3"/>
    <p:sldId id="273" r:id="rId4"/>
    <p:sldId id="264" r:id="rId5"/>
    <p:sldId id="265" r:id="rId6"/>
    <p:sldId id="266" r:id="rId7"/>
    <p:sldId id="267" r:id="rId8"/>
    <p:sldId id="274" r:id="rId9"/>
    <p:sldId id="270" r:id="rId10"/>
    <p:sldId id="269" r:id="rId11"/>
    <p:sldId id="275" r:id="rId12"/>
    <p:sldId id="271" r:id="rId13"/>
    <p:sldId id="272" r:id="rId14"/>
    <p:sldId id="279" r:id="rId15"/>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8516" autoAdjust="0"/>
  </p:normalViewPr>
  <p:slideViewPr>
    <p:cSldViewPr snapToGrid="0">
      <p:cViewPr varScale="1">
        <p:scale>
          <a:sx n="98" d="100"/>
          <a:sy n="98" d="100"/>
        </p:scale>
        <p:origin x="1354" y="58"/>
      </p:cViewPr>
      <p:guideLst/>
    </p:cSldViewPr>
  </p:slideViewPr>
  <p:notesTextViewPr>
    <p:cViewPr>
      <p:scale>
        <a:sx n="1" d="1"/>
        <a:sy n="1" d="1"/>
      </p:scale>
      <p:origin x="0" y="0"/>
    </p:cViewPr>
  </p:notesTextViewPr>
  <p:notesViewPr>
    <p:cSldViewPr snapToGrid="0">
      <p:cViewPr varScale="1">
        <p:scale>
          <a:sx n="123" d="100"/>
          <a:sy n="123" d="100"/>
        </p:scale>
        <p:origin x="497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A7418C-1A37-4630-8C30-B2836F55C532}" type="datetime1">
              <a:rPr lang="zh-TW" altLang="en-US" smtClean="0"/>
              <a:t>2020/12/30</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B916EA9-9B8C-4B06-BBDB-07A75F4AF607}" type="datetime1">
              <a:rPr lang="zh-TW" altLang="en-US" smtClean="0"/>
              <a:t>2020/12/30</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2020/12/30</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93682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43-year-old</a:t>
            </a:r>
            <a:r>
              <a:rPr lang="zh-TW" altLang="en-US" dirty="0"/>
              <a:t>是</a:t>
            </a:r>
            <a:r>
              <a:rPr lang="en-US" altLang="zh-TW" dirty="0"/>
              <a:t>Bert </a:t>
            </a:r>
            <a:r>
              <a:rPr lang="zh-TW" altLang="en-US" dirty="0"/>
              <a:t>找不到的</a:t>
            </a:r>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2020/12/30</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77870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在這邊只能偵測到</a:t>
            </a:r>
            <a:r>
              <a:rPr lang="en-US" altLang="zh-TW" dirty="0"/>
              <a:t>China </a:t>
            </a:r>
            <a:r>
              <a:rPr lang="zh-TW" altLang="en-US" dirty="0"/>
              <a:t>，而不是</a:t>
            </a:r>
            <a:r>
              <a:rPr lang="en-US" altLang="zh-TW" dirty="0"/>
              <a:t>Western China</a:t>
            </a:r>
            <a:r>
              <a:rPr lang="zh-TW" altLang="en-US" dirty="0"/>
              <a:t>，但</a:t>
            </a:r>
            <a:r>
              <a:rPr lang="en-US" altLang="zh-TW" dirty="0"/>
              <a:t>Bert</a:t>
            </a:r>
            <a:r>
              <a:rPr lang="zh-TW" altLang="en-US" dirty="0"/>
              <a:t>可以找到</a:t>
            </a:r>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2020/12/30</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1815711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r>
              <a:rPr lang="zh-TW" altLang="en-US" dirty="0">
                <a:solidFill>
                  <a:srgbClr val="000000"/>
                </a:solidFill>
                <a:effectLst/>
              </a:rPr>
              <a:t>一位白宮官員此前告訴美國有線電視新聞網，特朗普尚未收到該疫苗，並且在白宮醫療團隊推薦之前不會接種這種疫苗。 這位官員當時表示，特朗普在今年秋天對</a:t>
            </a:r>
            <a:r>
              <a:rPr lang="en-US" altLang="zh-TW" dirty="0">
                <a:solidFill>
                  <a:srgbClr val="000000"/>
                </a:solidFill>
                <a:effectLst/>
              </a:rPr>
              <a:t>Covid-19</a:t>
            </a:r>
            <a:r>
              <a:rPr lang="zh-TW" altLang="en-US" dirty="0">
                <a:solidFill>
                  <a:srgbClr val="000000"/>
                </a:solidFill>
                <a:effectLst/>
              </a:rPr>
              <a:t>測試呈陽性後仍獲得單克隆抗體雞尾酒的好處，但總統很可能會出手。</a:t>
            </a:r>
          </a:p>
          <a:p>
            <a:endParaRPr lang="zh-TW" altLang="en-US" dirty="0"/>
          </a:p>
          <a:p>
            <a:endParaRPr lang="zh-TW" altLang="en-US" dirty="0"/>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2020/12/30</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754044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其實從這個例子中，我們能看到，透過</a:t>
            </a:r>
            <a:r>
              <a:rPr lang="en-US" altLang="zh-TW" dirty="0"/>
              <a:t>BERT</a:t>
            </a:r>
            <a:r>
              <a:rPr lang="zh-TW" altLang="en-US" dirty="0"/>
              <a:t>訓練出的模型與</a:t>
            </a:r>
            <a:r>
              <a:rPr lang="en-US" altLang="zh-TW" dirty="0"/>
              <a:t>Spacy</a:t>
            </a:r>
            <a:r>
              <a:rPr lang="zh-TW" altLang="en-US" dirty="0"/>
              <a:t>的結果幾乎一樣，但比較遺憾的是 兩個方法都沒辦法抓出 </a:t>
            </a:r>
            <a:r>
              <a:rPr lang="en-US" altLang="zh-TW" sz="1200" dirty="0">
                <a:solidFill>
                  <a:srgbClr val="00B050"/>
                </a:solidFill>
                <a:latin typeface="Arial" panose="020B0604020202020204" pitchFamily="34" charset="0"/>
                <a:cs typeface="Arial" panose="020B0604020202020204" pitchFamily="34" charset="0"/>
              </a:rPr>
              <a:t>Covid-19</a:t>
            </a:r>
            <a:r>
              <a:rPr lang="zh-TW" altLang="en-US" sz="1200" dirty="0">
                <a:solidFill>
                  <a:srgbClr val="00B050"/>
                </a:solidFill>
                <a:latin typeface="Arial" panose="020B0604020202020204" pitchFamily="34" charset="0"/>
                <a:cs typeface="Arial" panose="020B0604020202020204" pitchFamily="34" charset="0"/>
              </a:rPr>
              <a:t> 這個關鍵字。</a:t>
            </a:r>
            <a:endParaRPr lang="zh-TW" altLang="en-US" dirty="0"/>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2020/12/30</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99912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effectLst/>
              </a:rPr>
              <a:t>翻譯結果</a:t>
            </a:r>
          </a:p>
          <a:p>
            <a:pPr rtl="0"/>
            <a:r>
              <a:rPr lang="en-US" altLang="zh-TW" dirty="0">
                <a:solidFill>
                  <a:srgbClr val="000000"/>
                </a:solidFill>
                <a:effectLst/>
              </a:rPr>
              <a:t>1976</a:t>
            </a:r>
            <a:r>
              <a:rPr lang="zh-TW" altLang="en-US" dirty="0">
                <a:solidFill>
                  <a:srgbClr val="000000"/>
                </a:solidFill>
                <a:effectLst/>
              </a:rPr>
              <a:t>年</a:t>
            </a:r>
            <a:r>
              <a:rPr lang="en-US" altLang="zh-TW" dirty="0">
                <a:solidFill>
                  <a:srgbClr val="000000"/>
                </a:solidFill>
                <a:effectLst/>
              </a:rPr>
              <a:t>12</a:t>
            </a:r>
            <a:r>
              <a:rPr lang="zh-TW" altLang="en-US" dirty="0">
                <a:solidFill>
                  <a:srgbClr val="000000"/>
                </a:solidFill>
                <a:effectLst/>
              </a:rPr>
              <a:t>月，蓋洛普（</a:t>
            </a:r>
            <a:r>
              <a:rPr lang="en-US" altLang="zh-TW" dirty="0" err="1">
                <a:solidFill>
                  <a:srgbClr val="000000"/>
                </a:solidFill>
                <a:effectLst/>
              </a:rPr>
              <a:t>Galup</a:t>
            </a:r>
            <a:r>
              <a:rPr lang="zh-TW" altLang="en-US" dirty="0">
                <a:solidFill>
                  <a:srgbClr val="000000"/>
                </a:solidFill>
                <a:effectLst/>
              </a:rPr>
              <a:t>）民意調查顯示，杰拉德</a:t>
            </a:r>
            <a:r>
              <a:rPr lang="en-US" altLang="zh-TW" dirty="0">
                <a:solidFill>
                  <a:srgbClr val="000000"/>
                </a:solidFill>
                <a:effectLst/>
              </a:rPr>
              <a:t>·</a:t>
            </a:r>
            <a:r>
              <a:rPr lang="zh-TW" altLang="en-US" dirty="0">
                <a:solidFill>
                  <a:srgbClr val="000000"/>
                </a:solidFill>
                <a:effectLst/>
              </a:rPr>
              <a:t>福特（</a:t>
            </a:r>
            <a:r>
              <a:rPr lang="en-US" altLang="zh-TW" dirty="0">
                <a:solidFill>
                  <a:srgbClr val="000000"/>
                </a:solidFill>
                <a:effectLst/>
              </a:rPr>
              <a:t>Gerald Ford</a:t>
            </a:r>
            <a:r>
              <a:rPr lang="zh-TW" altLang="en-US" dirty="0">
                <a:solidFill>
                  <a:srgbClr val="000000"/>
                </a:solidFill>
                <a:effectLst/>
              </a:rPr>
              <a:t>）在共和黨人中的支持率為</a:t>
            </a:r>
            <a:r>
              <a:rPr lang="en-US" altLang="zh-TW" dirty="0">
                <a:solidFill>
                  <a:srgbClr val="000000"/>
                </a:solidFill>
                <a:effectLst/>
              </a:rPr>
              <a:t>80</a:t>
            </a:r>
            <a:r>
              <a:rPr lang="zh-TW" altLang="en-US" dirty="0">
                <a:solidFill>
                  <a:srgbClr val="000000"/>
                </a:solidFill>
                <a:effectLst/>
              </a:rPr>
              <a:t>％。 吉米</a:t>
            </a:r>
            <a:r>
              <a:rPr lang="en-US" altLang="zh-TW" dirty="0">
                <a:solidFill>
                  <a:srgbClr val="000000"/>
                </a:solidFill>
                <a:effectLst/>
              </a:rPr>
              <a:t>·</a:t>
            </a:r>
            <a:r>
              <a:rPr lang="zh-TW" altLang="en-US" dirty="0">
                <a:solidFill>
                  <a:srgbClr val="000000"/>
                </a:solidFill>
                <a:effectLst/>
              </a:rPr>
              <a:t>卡特（</a:t>
            </a:r>
            <a:r>
              <a:rPr lang="en-US" altLang="zh-TW" dirty="0">
                <a:solidFill>
                  <a:srgbClr val="000000"/>
                </a:solidFill>
                <a:effectLst/>
              </a:rPr>
              <a:t>Jimmy Carter</a:t>
            </a:r>
            <a:r>
              <a:rPr lang="zh-TW" altLang="en-US" dirty="0">
                <a:solidFill>
                  <a:srgbClr val="000000"/>
                </a:solidFill>
                <a:effectLst/>
              </a:rPr>
              <a:t>）在</a:t>
            </a:r>
            <a:r>
              <a:rPr lang="en-US" altLang="zh-TW" dirty="0">
                <a:solidFill>
                  <a:srgbClr val="000000"/>
                </a:solidFill>
                <a:effectLst/>
              </a:rPr>
              <a:t>1980</a:t>
            </a:r>
            <a:r>
              <a:rPr lang="zh-TW" altLang="en-US" dirty="0">
                <a:solidFill>
                  <a:srgbClr val="000000"/>
                </a:solidFill>
                <a:effectLst/>
              </a:rPr>
              <a:t>年</a:t>
            </a:r>
            <a:r>
              <a:rPr lang="en-US" altLang="zh-TW" dirty="0">
                <a:solidFill>
                  <a:srgbClr val="000000"/>
                </a:solidFill>
                <a:effectLst/>
              </a:rPr>
              <a:t>11</a:t>
            </a:r>
            <a:r>
              <a:rPr lang="zh-TW" altLang="en-US" dirty="0">
                <a:solidFill>
                  <a:srgbClr val="000000"/>
                </a:solidFill>
                <a:effectLst/>
              </a:rPr>
              <a:t>月和</a:t>
            </a:r>
            <a:r>
              <a:rPr lang="en-US" altLang="zh-TW" dirty="0">
                <a:solidFill>
                  <a:srgbClr val="000000"/>
                </a:solidFill>
                <a:effectLst/>
              </a:rPr>
              <a:t>1980</a:t>
            </a:r>
            <a:r>
              <a:rPr lang="zh-TW" altLang="en-US" dirty="0">
                <a:solidFill>
                  <a:srgbClr val="000000"/>
                </a:solidFill>
                <a:effectLst/>
              </a:rPr>
              <a:t>年</a:t>
            </a:r>
            <a:r>
              <a:rPr lang="en-US" altLang="zh-TW" dirty="0">
                <a:solidFill>
                  <a:srgbClr val="000000"/>
                </a:solidFill>
                <a:effectLst/>
              </a:rPr>
              <a:t>12</a:t>
            </a:r>
            <a:r>
              <a:rPr lang="zh-TW" altLang="en-US" dirty="0">
                <a:solidFill>
                  <a:srgbClr val="000000"/>
                </a:solidFill>
                <a:effectLst/>
              </a:rPr>
              <a:t>月的蓋洛普民主黨中僅佔民主黨的</a:t>
            </a:r>
            <a:r>
              <a:rPr lang="en-US" altLang="zh-TW" dirty="0">
                <a:solidFill>
                  <a:srgbClr val="000000"/>
                </a:solidFill>
                <a:effectLst/>
              </a:rPr>
              <a:t>50</a:t>
            </a:r>
            <a:r>
              <a:rPr lang="zh-TW" altLang="en-US" dirty="0">
                <a:solidFill>
                  <a:srgbClr val="000000"/>
                </a:solidFill>
                <a:effectLst/>
              </a:rPr>
              <a:t>％。 喬治</a:t>
            </a:r>
            <a:r>
              <a:rPr lang="en-US" altLang="zh-TW" dirty="0">
                <a:solidFill>
                  <a:srgbClr val="000000"/>
                </a:solidFill>
                <a:effectLst/>
              </a:rPr>
              <a:t>·H·W </a:t>
            </a:r>
            <a:r>
              <a:rPr lang="zh-TW" altLang="en-US" dirty="0">
                <a:solidFill>
                  <a:srgbClr val="000000"/>
                </a:solidFill>
                <a:effectLst/>
              </a:rPr>
              <a:t>在</a:t>
            </a:r>
            <a:r>
              <a:rPr lang="en-US" altLang="zh-TW" dirty="0">
                <a:solidFill>
                  <a:srgbClr val="000000"/>
                </a:solidFill>
                <a:effectLst/>
              </a:rPr>
              <a:t>1992</a:t>
            </a:r>
            <a:r>
              <a:rPr lang="zh-TW" altLang="en-US" dirty="0">
                <a:solidFill>
                  <a:srgbClr val="000000"/>
                </a:solidFill>
                <a:effectLst/>
              </a:rPr>
              <a:t>年</a:t>
            </a:r>
            <a:r>
              <a:rPr lang="en-US" altLang="zh-TW" dirty="0">
                <a:solidFill>
                  <a:srgbClr val="000000"/>
                </a:solidFill>
                <a:effectLst/>
              </a:rPr>
              <a:t>11</a:t>
            </a:r>
            <a:r>
              <a:rPr lang="zh-TW" altLang="en-US" dirty="0">
                <a:solidFill>
                  <a:srgbClr val="000000"/>
                </a:solidFill>
                <a:effectLst/>
              </a:rPr>
              <a:t>月至</a:t>
            </a:r>
            <a:r>
              <a:rPr lang="en-US" altLang="zh-TW" dirty="0">
                <a:solidFill>
                  <a:srgbClr val="000000"/>
                </a:solidFill>
                <a:effectLst/>
              </a:rPr>
              <a:t>1993</a:t>
            </a:r>
            <a:r>
              <a:rPr lang="zh-TW" altLang="en-US" dirty="0">
                <a:solidFill>
                  <a:srgbClr val="000000"/>
                </a:solidFill>
                <a:effectLst/>
              </a:rPr>
              <a:t>年</a:t>
            </a:r>
            <a:r>
              <a:rPr lang="en-US" altLang="zh-TW" dirty="0">
                <a:solidFill>
                  <a:srgbClr val="000000"/>
                </a:solidFill>
                <a:effectLst/>
              </a:rPr>
              <a:t>1</a:t>
            </a:r>
            <a:r>
              <a:rPr lang="zh-TW" altLang="en-US" dirty="0">
                <a:solidFill>
                  <a:srgbClr val="000000"/>
                </a:solidFill>
                <a:effectLst/>
              </a:rPr>
              <a:t>月的蓋洛普民意調查中，布什在共和黨中的平均支持率為</a:t>
            </a:r>
            <a:r>
              <a:rPr lang="en-US" altLang="zh-TW" dirty="0">
                <a:solidFill>
                  <a:srgbClr val="000000"/>
                </a:solidFill>
                <a:effectLst/>
              </a:rPr>
              <a:t>84</a:t>
            </a:r>
            <a:r>
              <a:rPr lang="zh-TW" altLang="en-US" dirty="0">
                <a:solidFill>
                  <a:srgbClr val="000000"/>
                </a:solidFill>
                <a:effectLst/>
              </a:rPr>
              <a:t>％。</a:t>
            </a:r>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2020/12/30</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3139331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a:effectLst/>
              </a:rPr>
              <a:t>這兩個結果比對，我想把重點放在 </a:t>
            </a:r>
            <a:r>
              <a:rPr lang="en-US" altLang="zh-TW" sz="1200" dirty="0">
                <a:solidFill>
                  <a:schemeClr val="accent2"/>
                </a:solidFill>
                <a:latin typeface="Arial" panose="020B0604020202020204" pitchFamily="34" charset="0"/>
                <a:cs typeface="Arial" panose="020B0604020202020204" pitchFamily="34" charset="0"/>
              </a:rPr>
              <a:t>December 1976 Gallup </a:t>
            </a:r>
            <a:r>
              <a:rPr lang="en-US" altLang="zh-TW" sz="1200" dirty="0">
                <a:latin typeface="Arial" panose="020B0604020202020204" pitchFamily="34" charset="0"/>
                <a:cs typeface="Arial" panose="020B0604020202020204" pitchFamily="34" charset="0"/>
              </a:rPr>
              <a:t>polling</a:t>
            </a:r>
            <a:r>
              <a:rPr lang="zh-TW" altLang="en-US" sz="1200" dirty="0">
                <a:latin typeface="Arial" panose="020B0604020202020204" pitchFamily="34" charset="0"/>
                <a:cs typeface="Arial" panose="020B0604020202020204" pitchFamily="34" charset="0"/>
              </a:rPr>
              <a:t> </a:t>
            </a:r>
            <a:r>
              <a:rPr lang="en-US" altLang="zh-TW" sz="1200" dirty="0">
                <a:latin typeface="Arial" panose="020B0604020202020204" pitchFamily="34" charset="0"/>
                <a:cs typeface="Arial" panose="020B0604020202020204" pitchFamily="34" charset="0"/>
              </a:rPr>
              <a:t>,</a:t>
            </a:r>
            <a:r>
              <a:rPr lang="en-US" altLang="zh-TW" sz="1200" dirty="0">
                <a:solidFill>
                  <a:schemeClr val="accent2"/>
                </a:solidFill>
                <a:latin typeface="Arial" panose="020B0604020202020204" pitchFamily="34" charset="0"/>
                <a:cs typeface="Arial" panose="020B0604020202020204" pitchFamily="34" charset="0"/>
              </a:rPr>
              <a:t>November and December 1980 Gallup </a:t>
            </a:r>
            <a:r>
              <a:rPr lang="en-US" altLang="zh-TW" sz="1200" dirty="0">
                <a:latin typeface="Arial" panose="020B0604020202020204" pitchFamily="34" charset="0"/>
                <a:cs typeface="Arial" panose="020B0604020202020204" pitchFamily="34" charset="0"/>
              </a:rPr>
              <a:t>numbers,</a:t>
            </a:r>
            <a:r>
              <a:rPr lang="en-US" altLang="zh-TW" sz="1200" dirty="0">
                <a:solidFill>
                  <a:schemeClr val="accent2"/>
                </a:solidFill>
                <a:latin typeface="Arial" panose="020B0604020202020204" pitchFamily="34" charset="0"/>
                <a:cs typeface="Arial" panose="020B0604020202020204" pitchFamily="34" charset="0"/>
              </a:rPr>
              <a:t> November 1992 through January 1993 Gallup</a:t>
            </a:r>
            <a:r>
              <a:rPr lang="en-US" altLang="zh-TW" sz="1200" dirty="0">
                <a:latin typeface="Arial" panose="020B0604020202020204" pitchFamily="34" charset="0"/>
                <a:cs typeface="Arial" panose="020B0604020202020204" pitchFamily="34" charset="0"/>
              </a:rPr>
              <a:t> polls</a:t>
            </a:r>
            <a:r>
              <a:rPr lang="zh-TW" altLang="en-US" sz="1200" dirty="0">
                <a:latin typeface="Arial" panose="020B0604020202020204" pitchFamily="34" charset="0"/>
                <a:cs typeface="Arial" panose="020B0604020202020204" pitchFamily="34" charset="0"/>
              </a:rPr>
              <a:t>這邊。</a:t>
            </a:r>
            <a:endParaRPr lang="en-US" altLang="zh-TW" sz="1200" dirty="0">
              <a:latin typeface="Arial" panose="020B0604020202020204" pitchFamily="34" charset="0"/>
              <a:cs typeface="Arial" panose="020B0604020202020204" pitchFamily="34" charset="0"/>
            </a:endParaRPr>
          </a:p>
          <a:p>
            <a:r>
              <a:rPr lang="zh-TW" altLang="en-US" b="1" dirty="0">
                <a:effectLst/>
              </a:rPr>
              <a:t>在</a:t>
            </a:r>
            <a:r>
              <a:rPr lang="en-US" altLang="zh-TW" b="1" dirty="0">
                <a:effectLst/>
              </a:rPr>
              <a:t>BERT</a:t>
            </a:r>
            <a:r>
              <a:rPr lang="zh-TW" altLang="en-US" b="1" dirty="0">
                <a:effectLst/>
              </a:rPr>
              <a:t>的結果中，我們可以看到他會把</a:t>
            </a:r>
            <a:r>
              <a:rPr lang="en-US" altLang="zh-TW" b="1" dirty="0">
                <a:effectLst/>
              </a:rPr>
              <a:t>Gallup</a:t>
            </a:r>
            <a:r>
              <a:rPr lang="zh-TW" altLang="en-US" b="1" dirty="0">
                <a:effectLst/>
              </a:rPr>
              <a:t>這個莫名其妙的民調公司與時間放在一起。但在</a:t>
            </a:r>
            <a:r>
              <a:rPr lang="en-US" altLang="zh-TW" b="1" dirty="0">
                <a:effectLst/>
              </a:rPr>
              <a:t>Spacy</a:t>
            </a:r>
            <a:r>
              <a:rPr lang="zh-TW" altLang="en-US" b="1" dirty="0">
                <a:effectLst/>
              </a:rPr>
              <a:t>的結果中是不會的，他會分開切割，但其實語意來說連在一起是比較通順，而且可以出出比較有變化性的題目。</a:t>
            </a:r>
            <a:endParaRPr lang="en-US" altLang="zh-TW" b="1" dirty="0">
              <a:effectLst/>
            </a:endParaRPr>
          </a:p>
          <a:p>
            <a:r>
              <a:rPr lang="zh-TW" altLang="en-US" b="1" dirty="0">
                <a:effectLst/>
              </a:rPr>
              <a:t>但就是比較可惜，</a:t>
            </a:r>
            <a:r>
              <a:rPr lang="en-US" altLang="zh-TW" b="1" dirty="0">
                <a:effectLst/>
              </a:rPr>
              <a:t>Bert</a:t>
            </a:r>
            <a:r>
              <a:rPr lang="zh-TW" altLang="en-US" b="1" dirty="0">
                <a:effectLst/>
              </a:rPr>
              <a:t>會把</a:t>
            </a:r>
            <a:r>
              <a:rPr lang="en-US" altLang="zh-TW" b="1" dirty="0">
                <a:effectLst/>
              </a:rPr>
              <a:t>Gallup</a:t>
            </a:r>
            <a:r>
              <a:rPr lang="zh-TW" altLang="en-US" b="1" dirty="0">
                <a:effectLst/>
              </a:rPr>
              <a:t>這個公司放進去。</a:t>
            </a:r>
            <a:endParaRPr lang="en-US" altLang="zh-TW" b="1" dirty="0">
              <a:effectLst/>
            </a:endParaRPr>
          </a:p>
          <a:p>
            <a:r>
              <a:rPr lang="zh-TW" altLang="en-US" b="1" dirty="0">
                <a:effectLst/>
              </a:rPr>
              <a:t>除此之外，其實我們可以看到</a:t>
            </a:r>
            <a:r>
              <a:rPr lang="en-US" altLang="zh-TW" b="1" dirty="0">
                <a:effectLst/>
              </a:rPr>
              <a:t>Spacy</a:t>
            </a:r>
            <a:r>
              <a:rPr lang="zh-TW" altLang="en-US" b="1" dirty="0">
                <a:effectLst/>
              </a:rPr>
              <a:t>對於數字比較敏感，能抓到</a:t>
            </a:r>
            <a:r>
              <a:rPr lang="en-US" altLang="zh-TW" b="1" dirty="0">
                <a:effectLst/>
              </a:rPr>
              <a:t>50%</a:t>
            </a:r>
            <a:r>
              <a:rPr lang="zh-TW" altLang="en-US" b="1" dirty="0">
                <a:effectLst/>
              </a:rPr>
              <a:t>ˋ這些</a:t>
            </a:r>
            <a:r>
              <a:rPr lang="en-US" altLang="zh-TW" b="1" dirty="0">
                <a:effectLst/>
              </a:rPr>
              <a:t>Bert</a:t>
            </a:r>
            <a:r>
              <a:rPr lang="zh-TW" altLang="en-US" b="1" dirty="0">
                <a:effectLst/>
              </a:rPr>
              <a:t>做步道的數值。</a:t>
            </a:r>
          </a:p>
        </p:txBody>
      </p:sp>
      <p:sp>
        <p:nvSpPr>
          <p:cNvPr id="4" name="日期版面配置區 3"/>
          <p:cNvSpPr>
            <a:spLocks noGrp="1"/>
          </p:cNvSpPr>
          <p:nvPr>
            <p:ph type="dt" idx="1"/>
          </p:nvPr>
        </p:nvSpPr>
        <p:spPr/>
        <p:txBody>
          <a:bodyPr/>
          <a:lstStyle/>
          <a:p>
            <a:pPr rtl="0"/>
            <a:fld id="{AB916EA9-9B8C-4B06-BBDB-07A75F4AF607}" type="datetime1">
              <a:rPr lang="zh-TW" altLang="en-US" smtClean="0"/>
              <a:t>2020/12/30</a:t>
            </a:fld>
            <a:endParaRPr lang="en-US"/>
          </a:p>
        </p:txBody>
      </p:sp>
      <p:sp>
        <p:nvSpPr>
          <p:cNvPr id="5" name="投影片編號版面配置區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1205967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矩形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矩形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矩形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群組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直線接點​​(S)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a:t>按一下以編輯母片子標題樣式</a:t>
            </a:r>
            <a:endParaRPr lang="en-US" dirty="0"/>
          </a:p>
        </p:txBody>
      </p:sp>
      <p:sp>
        <p:nvSpPr>
          <p:cNvPr id="20" name="日期版面配置區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icrosoft JhengHei UI" panose="020B0604030504040204" pitchFamily="34" charset="-120"/>
                <a:ea typeface="Microsoft JhengHei UI" panose="020B0604030504040204" pitchFamily="34" charset="-120"/>
              </a:defRPr>
            </a:lvl1pPr>
          </a:lstStyle>
          <a:p>
            <a:fld id="{4D9EAB54-90A7-4427-8D5D-1517AC1256FE}" type="datetime1">
              <a:rPr lang="zh-TW" altLang="en-US" smtClean="0"/>
              <a:t>2020/12/30</a:t>
            </a:fld>
            <a:endParaRPr lang="en-US" dirty="0"/>
          </a:p>
        </p:txBody>
      </p:sp>
      <p:sp>
        <p:nvSpPr>
          <p:cNvPr id="21" name="頁尾預留位置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22" name="投影片編號預留位置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0DE064CC-B997-463F-949D-526814740EEF}" type="datetime1">
              <a:rPr lang="zh-TW" altLang="en-US" smtClean="0"/>
              <a:t>2020/12/30</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91600" y="762000"/>
            <a:ext cx="2362200" cy="5257800"/>
          </a:xfrm>
        </p:spPr>
        <p:txBody>
          <a:bodyPr vert="eaVert"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838200" y="762000"/>
            <a:ext cx="8077200" cy="5257800"/>
          </a:xfrm>
        </p:spPr>
        <p:txBody>
          <a:bodyPr vert="eaVert"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22128EAF-448F-42C4-BB03-9B0CC8E0C77B}" type="datetime1">
              <a:rPr lang="zh-TW" altLang="en-US" smtClean="0"/>
              <a:t>2020/12/30</a:t>
            </a:fld>
            <a:endParaRPr lang="en-US"/>
          </a:p>
        </p:txBody>
      </p:sp>
      <p:sp>
        <p:nvSpPr>
          <p:cNvPr id="5" name="頁尾版面配置區 4"/>
          <p:cNvSpPr>
            <a:spLocks noGrp="1"/>
          </p:cNvSpPr>
          <p:nvPr>
            <p:ph type="ftr" sz="quarter" idx="11"/>
          </p:nvPr>
        </p:nvSpPr>
        <p:spPr/>
        <p:txBody>
          <a:bodyPr rtlCol="0"/>
          <a:lstStyle/>
          <a:p>
            <a:pPr rtl="0"/>
            <a:endParaRPr lang="en-US"/>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CE847876-3A2B-49FA-B396-40048599C954}" type="datetime1">
              <a:rPr lang="zh-TW" altLang="en-US" smtClean="0"/>
              <a:t>2020/12/30</a:t>
            </a:fld>
            <a:endParaRPr lang="en-US"/>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預留位置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矩形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矩形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矩形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grpSp>
        <p:nvGrpSpPr>
          <p:cNvPr id="16" name="群組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直線接點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直線接點​​(S)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文字預留位置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latin typeface="Microsoft JhengHei UI" panose="020B0604030504040204" pitchFamily="34" charset="-120"/>
                <a:ea typeface="Microsoft JhengHei UI" panose="020B0604030504040204" pitchFamily="34" charset="-120"/>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4" name="日期版面配置區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icrosoft JhengHei UI" panose="020B0604030504040204" pitchFamily="34" charset="-120"/>
                <a:ea typeface="Microsoft JhengHei UI" panose="020B0604030504040204" pitchFamily="34" charset="-120"/>
                <a:cs typeface="+mn-cs"/>
              </a:defRPr>
            </a:lvl1pPr>
          </a:lstStyle>
          <a:p>
            <a:fld id="{294347CA-4B58-4AEE-8DA6-4E2B096FC96F}" type="datetime1">
              <a:rPr lang="zh-TW" altLang="en-US" smtClean="0"/>
              <a:t>2020/12/30</a:t>
            </a:fld>
            <a:endParaRPr dirty="0"/>
          </a:p>
        </p:txBody>
      </p:sp>
      <p:sp>
        <p:nvSpPr>
          <p:cNvPr id="5" name="頁尾版面配置區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預留位置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p:txBody>
          <a:bodyPr rtlCol="0"/>
          <a:lstStyle/>
          <a:p>
            <a:pPr rtl="0"/>
            <a:fld id="{23CCF91B-17D2-4072-B2E9-D16F58DFD8EB}" type="datetime1">
              <a:rPr lang="zh-TW" altLang="en-US" smtClean="0"/>
              <a:t>2020/12/30</a:t>
            </a:fld>
            <a:endParaRPr lang="en-US"/>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預留位置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dirty="0"/>
          </a:p>
        </p:txBody>
      </p:sp>
      <p:sp>
        <p:nvSpPr>
          <p:cNvPr id="5" name="文字預留位置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6" name="內容預留位置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p>
        </p:txBody>
      </p:sp>
      <p:sp>
        <p:nvSpPr>
          <p:cNvPr id="7" name="日期版面配置區 6"/>
          <p:cNvSpPr>
            <a:spLocks noGrp="1"/>
          </p:cNvSpPr>
          <p:nvPr>
            <p:ph type="dt" sz="half" idx="10"/>
          </p:nvPr>
        </p:nvSpPr>
        <p:spPr/>
        <p:txBody>
          <a:bodyPr rtlCol="0"/>
          <a:lstStyle/>
          <a:p>
            <a:pPr rtl="0"/>
            <a:fld id="{9651C41F-D9A3-457D-A3FA-0A5DBEF4266B}" type="datetime1">
              <a:rPr lang="zh-TW" altLang="en-US" smtClean="0"/>
              <a:t>2020/12/30</a:t>
            </a:fld>
            <a:endParaRPr lang="en-US" dirty="0"/>
          </a:p>
        </p:txBody>
      </p:sp>
      <p:sp>
        <p:nvSpPr>
          <p:cNvPr id="8" name="頁尾版面配置區 7"/>
          <p:cNvSpPr>
            <a:spLocks noGrp="1"/>
          </p:cNvSpPr>
          <p:nvPr>
            <p:ph type="ftr" sz="quarter" idx="11"/>
          </p:nvPr>
        </p:nvSpPr>
        <p:spPr/>
        <p:txBody>
          <a:bodyPr rtlCol="0"/>
          <a:lstStyle/>
          <a:p>
            <a:pPr rtl="0"/>
            <a:endParaRPr lang="en-US"/>
          </a:p>
        </p:txBody>
      </p:sp>
      <p:sp>
        <p:nvSpPr>
          <p:cNvPr id="9" name="投影片編號預留位置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p:txBody>
          <a:bodyPr rtlCol="0"/>
          <a:lstStyle/>
          <a:p>
            <a:pPr rtl="0"/>
            <a:fld id="{A33183BB-2861-4A80-80A6-2C9B82653C78}" type="datetime1">
              <a:rPr lang="zh-TW" altLang="en-US" smtClean="0"/>
              <a:t>2020/12/30</a:t>
            </a:fld>
            <a:endParaRPr lang="en-US"/>
          </a:p>
        </p:txBody>
      </p:sp>
      <p:sp>
        <p:nvSpPr>
          <p:cNvPr id="4" name="頁尾版面配置區 3"/>
          <p:cNvSpPr>
            <a:spLocks noGrp="1"/>
          </p:cNvSpPr>
          <p:nvPr>
            <p:ph type="ftr" sz="quarter" idx="11"/>
          </p:nvPr>
        </p:nvSpPr>
        <p:spPr/>
        <p:txBody>
          <a:bodyPr rtlCol="0"/>
          <a:lstStyle/>
          <a:p>
            <a:pPr rtl="0"/>
            <a:endParaRPr lang="en-US"/>
          </a:p>
        </p:txBody>
      </p:sp>
      <p:sp>
        <p:nvSpPr>
          <p:cNvPr id="5" name="投影片編號預留位置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956085DB-A18D-4659-BA29-412FA9C45839}" type="datetime1">
              <a:rPr lang="zh-TW" altLang="en-US" smtClean="0"/>
              <a:t>2020/12/30</a:t>
            </a:fld>
            <a:endParaRPr lang="en-US"/>
          </a:p>
        </p:txBody>
      </p:sp>
      <p:sp>
        <p:nvSpPr>
          <p:cNvPr id="3" name="頁尾版面配置區 2"/>
          <p:cNvSpPr>
            <a:spLocks noGrp="1"/>
          </p:cNvSpPr>
          <p:nvPr>
            <p:ph type="ftr" sz="quarter" idx="11"/>
          </p:nvPr>
        </p:nvSpPr>
        <p:spPr/>
        <p:txBody>
          <a:bodyPr rtlCol="0"/>
          <a:lstStyle/>
          <a:p>
            <a:pPr rtl="0"/>
            <a:endParaRPr lang="en-US"/>
          </a:p>
        </p:txBody>
      </p:sp>
      <p:sp>
        <p:nvSpPr>
          <p:cNvPr id="4" name="投影片編號預留位置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矩形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icrosoft JhengHei UI" panose="020B0604030504040204" pitchFamily="34" charset="-120"/>
                <a:ea typeface="Microsoft JhengHei UI" panose="020B0604030504040204" pitchFamily="34" charset="-120"/>
                <a:cs typeface="+mn-cs"/>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685800" y="609600"/>
            <a:ext cx="6858000" cy="5334000"/>
          </a:xfrm>
        </p:spPr>
        <p:txBody>
          <a:bodyPr rtlCol="0"/>
          <a:lstStyle>
            <a:lvl1pPr>
              <a:defRPr sz="1900">
                <a:latin typeface="Microsoft JhengHei UI" panose="020B0604030504040204" pitchFamily="34" charset="-120"/>
                <a:ea typeface="Microsoft JhengHei UI" panose="020B0604030504040204" pitchFamily="34" charset="-120"/>
              </a:defRPr>
            </a:lvl1pPr>
            <a:lvl2pPr>
              <a:defRPr sz="1600">
                <a:latin typeface="Microsoft JhengHei UI" panose="020B0604030504040204" pitchFamily="34" charset="-120"/>
                <a:ea typeface="Microsoft JhengHei UI" panose="020B0604030504040204" pitchFamily="34" charset="-120"/>
              </a:defRPr>
            </a:lvl2pPr>
            <a:lvl3pPr>
              <a:defRPr sz="1400">
                <a:latin typeface="Microsoft JhengHei UI" panose="020B0604030504040204" pitchFamily="34" charset="-120"/>
                <a:ea typeface="Microsoft JhengHei UI" panose="020B0604030504040204" pitchFamily="34" charset="-120"/>
              </a:defRPr>
            </a:lvl3pPr>
            <a:lvl4pPr>
              <a:defRPr sz="1400">
                <a:latin typeface="Microsoft JhengHei UI" panose="020B0604030504040204" pitchFamily="34" charset="-120"/>
                <a:ea typeface="Microsoft JhengHei UI" panose="020B0604030504040204" pitchFamily="34" charset="-120"/>
              </a:defRPr>
            </a:lvl4pPr>
            <a:lvl5pPr>
              <a:defRPr sz="1400">
                <a:latin typeface="Microsoft JhengHei UI" panose="020B0604030504040204" pitchFamily="34" charset="-120"/>
                <a:ea typeface="Microsoft JhengHei UI" panose="020B0604030504040204" pitchFamily="34" charset="-120"/>
              </a:defRPr>
            </a:lvl5pPr>
            <a:lvl6pPr>
              <a:defRPr sz="1400"/>
            </a:lvl6pPr>
            <a:lvl7pPr>
              <a:defRPr sz="1400"/>
            </a:lvl7pPr>
            <a:lvl8pPr>
              <a:defRPr sz="1400"/>
            </a:lvl8pPr>
            <a:lvl9pPr>
              <a:defRPr sz="1400"/>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453BEA6C-00E9-40EA-A338-3A3492325C3F}" type="datetime1">
              <a:rPr lang="zh-TW" altLang="en-US" smtClean="0"/>
              <a:t>2020/12/30</a:t>
            </a:fld>
            <a:endParaRPr lang="en-US" dirty="0"/>
          </a:p>
        </p:txBody>
      </p:sp>
      <p:sp>
        <p:nvSpPr>
          <p:cNvPr id="9" name="頁尾版面配置區 8"/>
          <p:cNvSpPr>
            <a:spLocks noGrp="1"/>
          </p:cNvSpPr>
          <p:nvPr>
            <p:ph type="ftr" sz="quarter" idx="11"/>
          </p:nvPr>
        </p:nvSpPr>
        <p:spPr>
          <a:xfrm>
            <a:off x="685801" y="6035040"/>
            <a:ext cx="4584700" cy="365760"/>
          </a:xfrm>
        </p:spPr>
        <p:txBody>
          <a:bodyPr rtlCol="0"/>
          <a:lstStyle>
            <a:lvl1pPr algn="l">
              <a:defRPr/>
            </a:lvl1pPr>
          </a:lstStyle>
          <a:p>
            <a:pPr rtl="0"/>
            <a:endParaRPr lang="en-US" dirty="0"/>
          </a:p>
        </p:txBody>
      </p:sp>
      <p:sp>
        <p:nvSpPr>
          <p:cNvPr id="11" name="投影片編號版面配置區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圖片版面配置區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en-US" dirty="0"/>
          </a:p>
        </p:txBody>
      </p:sp>
      <p:sp>
        <p:nvSpPr>
          <p:cNvPr id="5" name="日期版面配置區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defRPr>
            </a:lvl1pPr>
          </a:lstStyle>
          <a:p>
            <a:fld id="{0827CC67-2DD7-42FE-B417-D6036783A853}" type="datetime1">
              <a:rPr lang="zh-TW" altLang="en-US" smtClean="0"/>
              <a:t>2020/12/30</a:t>
            </a:fld>
            <a:endParaRPr lang="en-US" dirty="0"/>
          </a:p>
        </p:txBody>
      </p:sp>
      <p:sp>
        <p:nvSpPr>
          <p:cNvPr id="6" name="頁尾版面配置區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icrosoft JhengHei UI" panose="020B0604030504040204" pitchFamily="34" charset="-120"/>
                <a:ea typeface="Microsoft JhengHei UI" panose="020B0604030504040204" pitchFamily="34" charset="-120"/>
                <a:cs typeface="+mn-cs"/>
              </a:defRPr>
            </a:lvl1pPr>
          </a:lstStyle>
          <a:p>
            <a:pPr algn="l"/>
            <a:endParaRPr lang="zh-TW" altLang="en-US" dirty="0"/>
          </a:p>
        </p:txBody>
      </p:sp>
      <p:sp>
        <p:nvSpPr>
          <p:cNvPr id="7" name="投影片編號版面配置區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dirty="0"/>
          </a:p>
        </p:txBody>
      </p:sp>
      <p:sp>
        <p:nvSpPr>
          <p:cNvPr id="12" name="矩形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zh-TW" altLang="en-US"/>
              <a:t>按一下以編輯母片標題樣式</a:t>
            </a:r>
            <a:endParaRPr lang="en-US" dirty="0"/>
          </a:p>
        </p:txBody>
      </p:sp>
      <p:sp>
        <p:nvSpPr>
          <p:cNvPr id="4" name="文字預留位置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矩形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矩形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矩形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標題預留位置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46C11105-4E24-4682-A6F5-E2BADE4D0872}" type="datetime1">
              <a:rPr lang="zh-TW" altLang="en-US" smtClean="0"/>
              <a:t>2020/12/30</a:t>
            </a:fld>
            <a:endParaRPr lang="en-US" dirty="0"/>
          </a:p>
        </p:txBody>
      </p:sp>
      <p:sp>
        <p:nvSpPr>
          <p:cNvPr id="5" name="頁尾預留位置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icrosoft JhengHei UI" panose="020B0604030504040204" pitchFamily="34" charset="-120"/>
          <a:ea typeface="Microsoft JhengHei UI" panose="020B0604030504040204" pitchFamily="34" charset="-120"/>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圖片 5" descr="標誌特寫&#10;&#10;自動產生的描述">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矩形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矩形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標題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rtl="0"/>
            <a:r>
              <a:rPr lang="en-US" altLang="zh-TW" sz="4400" dirty="0">
                <a:solidFill>
                  <a:schemeClr val="tx1"/>
                </a:solidFill>
              </a:rPr>
              <a:t>2020/12/31</a:t>
            </a:r>
            <a:r>
              <a:rPr lang="zh-TW" altLang="en-US" sz="4400" dirty="0">
                <a:solidFill>
                  <a:schemeClr val="tx1"/>
                </a:solidFill>
              </a:rPr>
              <a:t> </a:t>
            </a:r>
            <a:br>
              <a:rPr lang="en-US" altLang="zh-TW" sz="4400" dirty="0">
                <a:solidFill>
                  <a:schemeClr val="tx1"/>
                </a:solidFill>
              </a:rPr>
            </a:br>
            <a:r>
              <a:rPr lang="en-US" altLang="zh-TW" sz="4400" dirty="0">
                <a:solidFill>
                  <a:schemeClr val="tx1"/>
                </a:solidFill>
              </a:rPr>
              <a:t>Meeting</a:t>
            </a:r>
            <a:endParaRPr lang="zh-tw" sz="4400" dirty="0">
              <a:solidFill>
                <a:schemeClr val="tx1"/>
              </a:solidFill>
            </a:endParaRPr>
          </a:p>
        </p:txBody>
      </p:sp>
      <p:sp>
        <p:nvSpPr>
          <p:cNvPr id="3" name="副標題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endParaRPr lang="zh-tw"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7F8395-77F1-41C7-A6A1-256AD8CB4F84}"/>
              </a:ext>
            </a:extLst>
          </p:cNvPr>
          <p:cNvSpPr>
            <a:spLocks noGrp="1"/>
          </p:cNvSpPr>
          <p:nvPr>
            <p:ph type="title"/>
          </p:nvPr>
        </p:nvSpPr>
        <p:spPr>
          <a:xfrm>
            <a:off x="1066800" y="642594"/>
            <a:ext cx="10058400" cy="966750"/>
          </a:xfrm>
        </p:spPr>
        <p:txBody>
          <a:bodyPr/>
          <a:lstStyle/>
          <a:p>
            <a:r>
              <a:rPr lang="en-US" altLang="zh-TW" dirty="0"/>
              <a:t>Result (Spacy)</a:t>
            </a:r>
            <a:endParaRPr lang="zh-TW" altLang="en-US" dirty="0"/>
          </a:p>
        </p:txBody>
      </p:sp>
      <p:sp>
        <p:nvSpPr>
          <p:cNvPr id="3" name="內容版面配置區 2">
            <a:extLst>
              <a:ext uri="{FF2B5EF4-FFF2-40B4-BE49-F238E27FC236}">
                <a16:creationId xmlns:a16="http://schemas.microsoft.com/office/drawing/2014/main" id="{A9DE2DC0-5CA6-47A3-8FA9-8A646E615DBD}"/>
              </a:ext>
            </a:extLst>
          </p:cNvPr>
          <p:cNvSpPr>
            <a:spLocks noGrp="1"/>
          </p:cNvSpPr>
          <p:nvPr>
            <p:ph idx="1"/>
          </p:nvPr>
        </p:nvSpPr>
        <p:spPr>
          <a:xfrm>
            <a:off x="1066800" y="1682496"/>
            <a:ext cx="10058400" cy="4270248"/>
          </a:xfrm>
        </p:spPr>
        <p:txBody>
          <a:bodyPr>
            <a:normAutofit/>
          </a:bodyPr>
          <a:lstStyle/>
          <a:p>
            <a:r>
              <a:rPr lang="en-US" altLang="zh-TW" sz="1600" dirty="0">
                <a:latin typeface="Arial" panose="020B0604020202020204" pitchFamily="34" charset="0"/>
                <a:cs typeface="Arial" panose="020B0604020202020204" pitchFamily="34" charset="0"/>
              </a:rPr>
              <a:t>Text : Trump has not yet received the vaccine and won't be administered one until it is recommended by the </a:t>
            </a:r>
            <a:r>
              <a:rPr lang="en-US" altLang="zh-TW" sz="1600" dirty="0">
                <a:solidFill>
                  <a:srgbClr val="FF0000"/>
                </a:solidFill>
                <a:latin typeface="Arial" panose="020B0604020202020204" pitchFamily="34" charset="0"/>
                <a:cs typeface="Arial" panose="020B0604020202020204" pitchFamily="34" charset="0"/>
              </a:rPr>
              <a:t>White House </a:t>
            </a:r>
            <a:r>
              <a:rPr lang="en-US" altLang="zh-TW" sz="1600" dirty="0">
                <a:solidFill>
                  <a:srgbClr val="00B050"/>
                </a:solidFill>
                <a:latin typeface="Arial" panose="020B0604020202020204" pitchFamily="34" charset="0"/>
                <a:cs typeface="Arial" panose="020B0604020202020204" pitchFamily="34" charset="0"/>
              </a:rPr>
              <a:t>medical team</a:t>
            </a:r>
            <a:r>
              <a:rPr lang="en-US" altLang="zh-TW" sz="1600" dirty="0">
                <a:latin typeface="Arial" panose="020B0604020202020204" pitchFamily="34" charset="0"/>
                <a:cs typeface="Arial" panose="020B0604020202020204" pitchFamily="34" charset="0"/>
              </a:rPr>
              <a:t>, a White House official previously told CNN. The official said at the time that Trump was still receiving the benefits of the monoclonal antibody cocktail he was given after he tested positive for </a:t>
            </a:r>
            <a:r>
              <a:rPr lang="en-US" altLang="zh-TW" sz="1600" dirty="0">
                <a:solidFill>
                  <a:srgbClr val="00B050"/>
                </a:solidFill>
                <a:latin typeface="Arial" panose="020B0604020202020204" pitchFamily="34" charset="0"/>
                <a:cs typeface="Arial" panose="020B0604020202020204" pitchFamily="34" charset="0"/>
              </a:rPr>
              <a:t>Covid-19</a:t>
            </a:r>
            <a:r>
              <a:rPr lang="en-US" altLang="zh-TW" sz="1600" dirty="0">
                <a:latin typeface="Arial" panose="020B0604020202020204" pitchFamily="34" charset="0"/>
                <a:cs typeface="Arial" panose="020B0604020202020204" pitchFamily="34" charset="0"/>
              </a:rPr>
              <a:t> this fall but that the President was likely to get his shot.</a:t>
            </a:r>
          </a:p>
          <a:p>
            <a:r>
              <a:rPr lang="en-US" altLang="zh-TW" sz="1600" dirty="0"/>
              <a:t>one 65 68 CARDINAL</a:t>
            </a:r>
          </a:p>
          <a:p>
            <a:r>
              <a:rPr lang="en-US" altLang="zh-TW" sz="1600" dirty="0">
                <a:solidFill>
                  <a:srgbClr val="FF0000"/>
                </a:solidFill>
              </a:rPr>
              <a:t>White House </a:t>
            </a:r>
            <a:r>
              <a:rPr lang="en-US" altLang="zh-TW" sz="1600" dirty="0"/>
              <a:t>100 111 ORG</a:t>
            </a:r>
          </a:p>
          <a:p>
            <a:r>
              <a:rPr lang="en-US" altLang="zh-TW" sz="1600" dirty="0">
                <a:solidFill>
                  <a:srgbClr val="FF0000"/>
                </a:solidFill>
              </a:rPr>
              <a:t>White House </a:t>
            </a:r>
            <a:r>
              <a:rPr lang="en-US" altLang="zh-TW" sz="1600" dirty="0"/>
              <a:t>128 139 ORG</a:t>
            </a:r>
          </a:p>
          <a:p>
            <a:r>
              <a:rPr lang="en-US" altLang="zh-TW" sz="1600" dirty="0"/>
              <a:t>CNN 165 168 ORG</a:t>
            </a:r>
          </a:p>
          <a:p>
            <a:r>
              <a:rPr lang="en-US" altLang="zh-TW" sz="1600" dirty="0"/>
              <a:t>Trump 205 210 ORG</a:t>
            </a:r>
            <a:endParaRPr lang="zh-TW" altLang="en-US" sz="1600" dirty="0"/>
          </a:p>
        </p:txBody>
      </p:sp>
      <p:sp>
        <p:nvSpPr>
          <p:cNvPr id="4" name="日期版面配置區 3">
            <a:extLst>
              <a:ext uri="{FF2B5EF4-FFF2-40B4-BE49-F238E27FC236}">
                <a16:creationId xmlns:a16="http://schemas.microsoft.com/office/drawing/2014/main" id="{2C55B59E-93D0-4C8B-A7BD-E915725F1C2D}"/>
              </a:ext>
            </a:extLst>
          </p:cNvPr>
          <p:cNvSpPr>
            <a:spLocks noGrp="1"/>
          </p:cNvSpPr>
          <p:nvPr>
            <p:ph type="dt" sz="half" idx="10"/>
          </p:nvPr>
        </p:nvSpPr>
        <p:spPr/>
        <p:txBody>
          <a:bodyPr/>
          <a:lstStyle/>
          <a:p>
            <a:pPr rtl="0"/>
            <a:fld id="{CE847876-3A2B-49FA-B396-40048599C954}" type="datetime1">
              <a:rPr lang="zh-TW" altLang="en-US" smtClean="0"/>
              <a:t>2020/12/30</a:t>
            </a:fld>
            <a:endParaRPr lang="en-US"/>
          </a:p>
        </p:txBody>
      </p:sp>
    </p:spTree>
    <p:extLst>
      <p:ext uri="{BB962C8B-B14F-4D97-AF65-F5344CB8AC3E}">
        <p14:creationId xmlns:p14="http://schemas.microsoft.com/office/powerpoint/2010/main" val="273928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57FCE-33A6-42DB-B6CA-0CDF64D000ED}"/>
              </a:ext>
            </a:extLst>
          </p:cNvPr>
          <p:cNvSpPr>
            <a:spLocks noGrp="1"/>
          </p:cNvSpPr>
          <p:nvPr>
            <p:ph type="ctrTitle"/>
          </p:nvPr>
        </p:nvSpPr>
        <p:spPr/>
        <p:txBody>
          <a:bodyPr/>
          <a:lstStyle/>
          <a:p>
            <a:r>
              <a:rPr lang="en-US" altLang="zh-TW" dirty="0"/>
              <a:t>Example 3</a:t>
            </a:r>
            <a:endParaRPr lang="zh-TW" altLang="en-US" dirty="0"/>
          </a:p>
        </p:txBody>
      </p:sp>
      <p:sp>
        <p:nvSpPr>
          <p:cNvPr id="3" name="副標題 2">
            <a:extLst>
              <a:ext uri="{FF2B5EF4-FFF2-40B4-BE49-F238E27FC236}">
                <a16:creationId xmlns:a16="http://schemas.microsoft.com/office/drawing/2014/main" id="{D2F8CE22-5056-4219-8D89-048D91646157}"/>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DBCC09ED-427E-4334-82DD-7078BC7EC35F}"/>
              </a:ext>
            </a:extLst>
          </p:cNvPr>
          <p:cNvSpPr>
            <a:spLocks noGrp="1"/>
          </p:cNvSpPr>
          <p:nvPr>
            <p:ph type="dt" sz="half" idx="10"/>
          </p:nvPr>
        </p:nvSpPr>
        <p:spPr/>
        <p:txBody>
          <a:bodyPr/>
          <a:lstStyle/>
          <a:p>
            <a:r>
              <a:rPr lang="en-US" dirty="0"/>
              <a:t>2020/12/31</a:t>
            </a:r>
          </a:p>
        </p:txBody>
      </p:sp>
    </p:spTree>
    <p:extLst>
      <p:ext uri="{BB962C8B-B14F-4D97-AF65-F5344CB8AC3E}">
        <p14:creationId xmlns:p14="http://schemas.microsoft.com/office/powerpoint/2010/main" val="2161709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7F8395-77F1-41C7-A6A1-256AD8CB4F84}"/>
              </a:ext>
            </a:extLst>
          </p:cNvPr>
          <p:cNvSpPr>
            <a:spLocks noGrp="1"/>
          </p:cNvSpPr>
          <p:nvPr>
            <p:ph type="title"/>
          </p:nvPr>
        </p:nvSpPr>
        <p:spPr>
          <a:xfrm>
            <a:off x="1066800" y="642594"/>
            <a:ext cx="10058400" cy="966750"/>
          </a:xfrm>
        </p:spPr>
        <p:txBody>
          <a:bodyPr/>
          <a:lstStyle/>
          <a:p>
            <a:r>
              <a:rPr lang="en-US" altLang="zh-TW" dirty="0"/>
              <a:t>Result (BERT)</a:t>
            </a:r>
            <a:endParaRPr lang="zh-TW" altLang="en-US" dirty="0"/>
          </a:p>
        </p:txBody>
      </p:sp>
      <p:sp>
        <p:nvSpPr>
          <p:cNvPr id="3" name="內容版面配置區 2">
            <a:extLst>
              <a:ext uri="{FF2B5EF4-FFF2-40B4-BE49-F238E27FC236}">
                <a16:creationId xmlns:a16="http://schemas.microsoft.com/office/drawing/2014/main" id="{A9DE2DC0-5CA6-47A3-8FA9-8A646E615DBD}"/>
              </a:ext>
            </a:extLst>
          </p:cNvPr>
          <p:cNvSpPr>
            <a:spLocks noGrp="1"/>
          </p:cNvSpPr>
          <p:nvPr>
            <p:ph idx="1"/>
          </p:nvPr>
        </p:nvSpPr>
        <p:spPr>
          <a:xfrm>
            <a:off x="1066800" y="1475584"/>
            <a:ext cx="10058400" cy="4559456"/>
          </a:xfrm>
        </p:spPr>
        <p:txBody>
          <a:bodyPr>
            <a:normAutofit lnSpcReduction="10000"/>
          </a:bodyPr>
          <a:lstStyle/>
          <a:p>
            <a:r>
              <a:rPr lang="en-US" altLang="zh-TW" sz="1600" dirty="0">
                <a:latin typeface="Arial" panose="020B0604020202020204" pitchFamily="34" charset="0"/>
                <a:cs typeface="Arial" panose="020B0604020202020204" pitchFamily="34" charset="0"/>
              </a:rPr>
              <a:t>Text : </a:t>
            </a:r>
            <a:r>
              <a:rPr lang="en-US" altLang="zh-TW" sz="1600" dirty="0">
                <a:solidFill>
                  <a:schemeClr val="accent2"/>
                </a:solidFill>
                <a:latin typeface="Arial" panose="020B0604020202020204" pitchFamily="34" charset="0"/>
                <a:cs typeface="Arial" panose="020B0604020202020204" pitchFamily="34" charset="0"/>
              </a:rPr>
              <a:t>Gerald Ford </a:t>
            </a:r>
            <a:r>
              <a:rPr lang="en-US" altLang="zh-TW" sz="1600" dirty="0">
                <a:latin typeface="Arial" panose="020B0604020202020204" pitchFamily="34" charset="0"/>
                <a:cs typeface="Arial" panose="020B0604020202020204" pitchFamily="34" charset="0"/>
              </a:rPr>
              <a:t>came in with a 80% approval rating among Republicans in </a:t>
            </a:r>
            <a:r>
              <a:rPr lang="en-US" altLang="zh-TW" sz="1600" dirty="0">
                <a:solidFill>
                  <a:schemeClr val="accent2"/>
                </a:solidFill>
                <a:latin typeface="Arial" panose="020B0604020202020204" pitchFamily="34" charset="0"/>
                <a:cs typeface="Arial" panose="020B0604020202020204" pitchFamily="34" charset="0"/>
              </a:rPr>
              <a:t>December 1976 Gallup </a:t>
            </a:r>
            <a:r>
              <a:rPr lang="en-US" altLang="zh-TW" sz="1600" dirty="0">
                <a:latin typeface="Arial" panose="020B0604020202020204" pitchFamily="34" charset="0"/>
                <a:cs typeface="Arial" panose="020B0604020202020204" pitchFamily="34" charset="0"/>
              </a:rPr>
              <a:t>polling. </a:t>
            </a:r>
            <a:r>
              <a:rPr lang="en-US" altLang="zh-TW" sz="1600" dirty="0">
                <a:solidFill>
                  <a:schemeClr val="accent2"/>
                </a:solidFill>
                <a:latin typeface="Arial" panose="020B0604020202020204" pitchFamily="34" charset="0"/>
                <a:cs typeface="Arial" panose="020B0604020202020204" pitchFamily="34" charset="0"/>
              </a:rPr>
              <a:t>Jimmy Carter </a:t>
            </a:r>
            <a:r>
              <a:rPr lang="en-US" altLang="zh-TW" sz="1600" dirty="0">
                <a:latin typeface="Arial" panose="020B0604020202020204" pitchFamily="34" charset="0"/>
                <a:cs typeface="Arial" panose="020B0604020202020204" pitchFamily="34" charset="0"/>
              </a:rPr>
              <a:t>was at a mere 50% among Democrats in </a:t>
            </a:r>
            <a:r>
              <a:rPr lang="en-US" altLang="zh-TW" sz="1600" dirty="0">
                <a:solidFill>
                  <a:schemeClr val="accent2"/>
                </a:solidFill>
                <a:latin typeface="Arial" panose="020B0604020202020204" pitchFamily="34" charset="0"/>
                <a:cs typeface="Arial" panose="020B0604020202020204" pitchFamily="34" charset="0"/>
              </a:rPr>
              <a:t>November and December 1980 Gallup </a:t>
            </a:r>
            <a:r>
              <a:rPr lang="en-US" altLang="zh-TW" sz="1600" dirty="0">
                <a:latin typeface="Arial" panose="020B0604020202020204" pitchFamily="34" charset="0"/>
                <a:cs typeface="Arial" panose="020B0604020202020204" pitchFamily="34" charset="0"/>
              </a:rPr>
              <a:t>numbers. </a:t>
            </a:r>
            <a:r>
              <a:rPr lang="en-US" altLang="zh-TW" sz="1600" dirty="0">
                <a:solidFill>
                  <a:schemeClr val="accent2"/>
                </a:solidFill>
                <a:latin typeface="Arial" panose="020B0604020202020204" pitchFamily="34" charset="0"/>
                <a:cs typeface="Arial" panose="020B0604020202020204" pitchFamily="34" charset="0"/>
              </a:rPr>
              <a:t>George H.W. Bush </a:t>
            </a:r>
            <a:r>
              <a:rPr lang="en-US" altLang="zh-TW" sz="1600" dirty="0">
                <a:latin typeface="Arial" panose="020B0604020202020204" pitchFamily="34" charset="0"/>
                <a:cs typeface="Arial" panose="020B0604020202020204" pitchFamily="34" charset="0"/>
              </a:rPr>
              <a:t>averaged an 84% approval rating among Republicans in an average of </a:t>
            </a:r>
            <a:r>
              <a:rPr lang="en-US" altLang="zh-TW" sz="1600" dirty="0">
                <a:solidFill>
                  <a:schemeClr val="accent2"/>
                </a:solidFill>
                <a:latin typeface="Arial" panose="020B0604020202020204" pitchFamily="34" charset="0"/>
                <a:cs typeface="Arial" panose="020B0604020202020204" pitchFamily="34" charset="0"/>
              </a:rPr>
              <a:t>November 1992 through January 1993 Gallup</a:t>
            </a:r>
            <a:r>
              <a:rPr lang="en-US" altLang="zh-TW" sz="1600" dirty="0">
                <a:latin typeface="Arial" panose="020B0604020202020204" pitchFamily="34" charset="0"/>
                <a:cs typeface="Arial" panose="020B0604020202020204" pitchFamily="34" charset="0"/>
              </a:rPr>
              <a:t> polls.</a:t>
            </a:r>
          </a:p>
          <a:p>
            <a:r>
              <a:rPr lang="it-IT" altLang="zh-TW" sz="1600" dirty="0"/>
              <a:t>B-per   Gerald</a:t>
            </a:r>
          </a:p>
          <a:p>
            <a:r>
              <a:rPr lang="it-IT" altLang="zh-TW" sz="1600" dirty="0"/>
              <a:t>I-per   Ford</a:t>
            </a:r>
          </a:p>
          <a:p>
            <a:endParaRPr lang="it-IT" altLang="zh-TW" sz="1600" dirty="0"/>
          </a:p>
          <a:p>
            <a:r>
              <a:rPr lang="it-IT" altLang="zh-TW" sz="1600" dirty="0"/>
              <a:t>B-tim   December</a:t>
            </a:r>
          </a:p>
          <a:p>
            <a:r>
              <a:rPr lang="it-IT" altLang="zh-TW" sz="1600" dirty="0"/>
              <a:t>I-tim   1976</a:t>
            </a:r>
          </a:p>
          <a:p>
            <a:r>
              <a:rPr lang="it-IT" altLang="zh-TW" sz="1600" dirty="0"/>
              <a:t>I-tim   Gallup</a:t>
            </a:r>
          </a:p>
          <a:p>
            <a:endParaRPr lang="it-IT" altLang="zh-TW" sz="1600" dirty="0"/>
          </a:p>
          <a:p>
            <a:r>
              <a:rPr lang="it-IT" altLang="zh-TW" sz="1600" dirty="0"/>
              <a:t>B-per   Jimmy</a:t>
            </a:r>
          </a:p>
          <a:p>
            <a:r>
              <a:rPr lang="it-IT" altLang="zh-TW" sz="1600" dirty="0"/>
              <a:t>I-per   Carter</a:t>
            </a:r>
            <a:endParaRPr lang="zh-TW" altLang="en-US" sz="1600" dirty="0"/>
          </a:p>
        </p:txBody>
      </p:sp>
      <p:sp>
        <p:nvSpPr>
          <p:cNvPr id="4" name="日期版面配置區 3">
            <a:extLst>
              <a:ext uri="{FF2B5EF4-FFF2-40B4-BE49-F238E27FC236}">
                <a16:creationId xmlns:a16="http://schemas.microsoft.com/office/drawing/2014/main" id="{2C55B59E-93D0-4C8B-A7BD-E915725F1C2D}"/>
              </a:ext>
            </a:extLst>
          </p:cNvPr>
          <p:cNvSpPr>
            <a:spLocks noGrp="1"/>
          </p:cNvSpPr>
          <p:nvPr>
            <p:ph type="dt" sz="half" idx="10"/>
          </p:nvPr>
        </p:nvSpPr>
        <p:spPr/>
        <p:txBody>
          <a:bodyPr/>
          <a:lstStyle/>
          <a:p>
            <a:pPr rtl="0"/>
            <a:fld id="{CE847876-3A2B-49FA-B396-40048599C954}" type="datetime1">
              <a:rPr lang="zh-TW" altLang="en-US" smtClean="0"/>
              <a:t>2020/12/30</a:t>
            </a:fld>
            <a:endParaRPr lang="en-US"/>
          </a:p>
        </p:txBody>
      </p:sp>
      <p:sp>
        <p:nvSpPr>
          <p:cNvPr id="6" name="文字方塊 5">
            <a:extLst>
              <a:ext uri="{FF2B5EF4-FFF2-40B4-BE49-F238E27FC236}">
                <a16:creationId xmlns:a16="http://schemas.microsoft.com/office/drawing/2014/main" id="{95370FDA-2339-4420-AC16-10184D63796D}"/>
              </a:ext>
            </a:extLst>
          </p:cNvPr>
          <p:cNvSpPr txBox="1"/>
          <p:nvPr/>
        </p:nvSpPr>
        <p:spPr>
          <a:xfrm>
            <a:off x="3782647" y="2546019"/>
            <a:ext cx="2672861" cy="3970318"/>
          </a:xfrm>
          <a:prstGeom prst="rect">
            <a:avLst/>
          </a:prstGeom>
          <a:noFill/>
        </p:spPr>
        <p:txBody>
          <a:bodyPr wrap="square" rtlCol="0">
            <a:spAutoFit/>
          </a:bodyPr>
          <a:lstStyle/>
          <a:p>
            <a:r>
              <a:rPr lang="en-US" altLang="zh-TW" dirty="0"/>
              <a:t>B-</a:t>
            </a:r>
            <a:r>
              <a:rPr lang="en-US" altLang="zh-TW" dirty="0" err="1"/>
              <a:t>tim</a:t>
            </a:r>
            <a:r>
              <a:rPr lang="en-US" altLang="zh-TW" dirty="0"/>
              <a:t>   November</a:t>
            </a:r>
          </a:p>
          <a:p>
            <a:r>
              <a:rPr lang="en-US" altLang="zh-TW" dirty="0"/>
              <a:t>I-</a:t>
            </a:r>
            <a:r>
              <a:rPr lang="en-US" altLang="zh-TW" dirty="0" err="1"/>
              <a:t>tim</a:t>
            </a:r>
            <a:r>
              <a:rPr lang="en-US" altLang="zh-TW" dirty="0"/>
              <a:t>   and</a:t>
            </a:r>
          </a:p>
          <a:p>
            <a:r>
              <a:rPr lang="en-US" altLang="zh-TW" dirty="0"/>
              <a:t>I-</a:t>
            </a:r>
            <a:r>
              <a:rPr lang="en-US" altLang="zh-TW" dirty="0" err="1"/>
              <a:t>tim</a:t>
            </a:r>
            <a:r>
              <a:rPr lang="en-US" altLang="zh-TW" dirty="0"/>
              <a:t>   December</a:t>
            </a:r>
          </a:p>
          <a:p>
            <a:r>
              <a:rPr lang="en-US" altLang="zh-TW" dirty="0"/>
              <a:t>I-</a:t>
            </a:r>
            <a:r>
              <a:rPr lang="en-US" altLang="zh-TW" dirty="0" err="1"/>
              <a:t>tim</a:t>
            </a:r>
            <a:r>
              <a:rPr lang="en-US" altLang="zh-TW" dirty="0"/>
              <a:t>   1980</a:t>
            </a:r>
          </a:p>
          <a:p>
            <a:r>
              <a:rPr lang="en-US" altLang="zh-TW" dirty="0"/>
              <a:t>I-</a:t>
            </a:r>
            <a:r>
              <a:rPr lang="en-US" altLang="zh-TW" dirty="0" err="1"/>
              <a:t>tim</a:t>
            </a:r>
            <a:r>
              <a:rPr lang="en-US" altLang="zh-TW" dirty="0"/>
              <a:t>   Gallup</a:t>
            </a:r>
          </a:p>
          <a:p>
            <a:endParaRPr lang="en-US" altLang="zh-TW" dirty="0"/>
          </a:p>
          <a:p>
            <a:r>
              <a:rPr lang="en-US" altLang="zh-TW" dirty="0"/>
              <a:t>B-per   George</a:t>
            </a:r>
          </a:p>
          <a:p>
            <a:r>
              <a:rPr lang="en-US" altLang="zh-TW" dirty="0"/>
              <a:t>I-per   H</a:t>
            </a:r>
          </a:p>
          <a:p>
            <a:r>
              <a:rPr lang="en-US" altLang="zh-TW" dirty="0"/>
              <a:t>I-per   .</a:t>
            </a:r>
          </a:p>
          <a:p>
            <a:r>
              <a:rPr lang="en-US" altLang="zh-TW" dirty="0"/>
              <a:t>I-per   W</a:t>
            </a:r>
          </a:p>
          <a:p>
            <a:r>
              <a:rPr lang="en-US" altLang="zh-TW" dirty="0"/>
              <a:t>I-per   .</a:t>
            </a:r>
          </a:p>
          <a:p>
            <a:r>
              <a:rPr lang="en-US" altLang="zh-TW" dirty="0"/>
              <a:t>I-per   Bush</a:t>
            </a:r>
          </a:p>
          <a:p>
            <a:endParaRPr lang="en-US" altLang="zh-TW" dirty="0"/>
          </a:p>
          <a:p>
            <a:endParaRPr lang="zh-TW" altLang="en-US" dirty="0"/>
          </a:p>
        </p:txBody>
      </p:sp>
      <p:sp>
        <p:nvSpPr>
          <p:cNvPr id="7" name="文字方塊 6">
            <a:extLst>
              <a:ext uri="{FF2B5EF4-FFF2-40B4-BE49-F238E27FC236}">
                <a16:creationId xmlns:a16="http://schemas.microsoft.com/office/drawing/2014/main" id="{1FBF1FDC-2D60-4CA6-B097-96F0E25EFFE3}"/>
              </a:ext>
            </a:extLst>
          </p:cNvPr>
          <p:cNvSpPr txBox="1"/>
          <p:nvPr/>
        </p:nvSpPr>
        <p:spPr>
          <a:xfrm>
            <a:off x="6955692" y="2633785"/>
            <a:ext cx="3985846" cy="1754326"/>
          </a:xfrm>
          <a:prstGeom prst="rect">
            <a:avLst/>
          </a:prstGeom>
          <a:noFill/>
        </p:spPr>
        <p:txBody>
          <a:bodyPr wrap="square" rtlCol="0">
            <a:spAutoFit/>
          </a:bodyPr>
          <a:lstStyle/>
          <a:p>
            <a:r>
              <a:rPr lang="en-US" altLang="zh-TW" dirty="0"/>
              <a:t>B-</a:t>
            </a:r>
            <a:r>
              <a:rPr lang="en-US" altLang="zh-TW" dirty="0" err="1"/>
              <a:t>tim</a:t>
            </a:r>
            <a:r>
              <a:rPr lang="en-US" altLang="zh-TW" dirty="0"/>
              <a:t>   November</a:t>
            </a:r>
          </a:p>
          <a:p>
            <a:r>
              <a:rPr lang="en-US" altLang="zh-TW" dirty="0"/>
              <a:t>I-</a:t>
            </a:r>
            <a:r>
              <a:rPr lang="en-US" altLang="zh-TW" dirty="0" err="1"/>
              <a:t>tim</a:t>
            </a:r>
            <a:r>
              <a:rPr lang="en-US" altLang="zh-TW" dirty="0"/>
              <a:t>   1992</a:t>
            </a:r>
          </a:p>
          <a:p>
            <a:r>
              <a:rPr lang="en-US" altLang="zh-TW" dirty="0"/>
              <a:t>I-</a:t>
            </a:r>
            <a:r>
              <a:rPr lang="en-US" altLang="zh-TW" dirty="0" err="1"/>
              <a:t>tim</a:t>
            </a:r>
            <a:r>
              <a:rPr lang="en-US" altLang="zh-TW" dirty="0"/>
              <a:t>   through</a:t>
            </a:r>
          </a:p>
          <a:p>
            <a:r>
              <a:rPr lang="en-US" altLang="zh-TW" dirty="0"/>
              <a:t>I-</a:t>
            </a:r>
            <a:r>
              <a:rPr lang="en-US" altLang="zh-TW" dirty="0" err="1"/>
              <a:t>tim</a:t>
            </a:r>
            <a:r>
              <a:rPr lang="en-US" altLang="zh-TW" dirty="0"/>
              <a:t>   January</a:t>
            </a:r>
          </a:p>
          <a:p>
            <a:r>
              <a:rPr lang="en-US" altLang="zh-TW" dirty="0"/>
              <a:t>I-</a:t>
            </a:r>
            <a:r>
              <a:rPr lang="en-US" altLang="zh-TW" dirty="0" err="1"/>
              <a:t>tim</a:t>
            </a:r>
            <a:r>
              <a:rPr lang="en-US" altLang="zh-TW" dirty="0"/>
              <a:t>   1993</a:t>
            </a:r>
          </a:p>
          <a:p>
            <a:r>
              <a:rPr lang="en-US" altLang="zh-TW" dirty="0"/>
              <a:t>I-</a:t>
            </a:r>
            <a:r>
              <a:rPr lang="en-US" altLang="zh-TW" dirty="0" err="1"/>
              <a:t>tim</a:t>
            </a:r>
            <a:r>
              <a:rPr lang="en-US" altLang="zh-TW" dirty="0"/>
              <a:t>   Gallup</a:t>
            </a:r>
            <a:endParaRPr lang="zh-TW" altLang="en-US" dirty="0"/>
          </a:p>
        </p:txBody>
      </p:sp>
    </p:spTree>
    <p:extLst>
      <p:ext uri="{BB962C8B-B14F-4D97-AF65-F5344CB8AC3E}">
        <p14:creationId xmlns:p14="http://schemas.microsoft.com/office/powerpoint/2010/main" val="251160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7F8395-77F1-41C7-A6A1-256AD8CB4F84}"/>
              </a:ext>
            </a:extLst>
          </p:cNvPr>
          <p:cNvSpPr>
            <a:spLocks noGrp="1"/>
          </p:cNvSpPr>
          <p:nvPr>
            <p:ph type="title"/>
          </p:nvPr>
        </p:nvSpPr>
        <p:spPr>
          <a:xfrm>
            <a:off x="1066800" y="642594"/>
            <a:ext cx="10058400" cy="966750"/>
          </a:xfrm>
        </p:spPr>
        <p:txBody>
          <a:bodyPr/>
          <a:lstStyle/>
          <a:p>
            <a:r>
              <a:rPr lang="en-US" altLang="zh-TW" dirty="0"/>
              <a:t>Result (Spacy)</a:t>
            </a:r>
            <a:endParaRPr lang="zh-TW" altLang="en-US" dirty="0"/>
          </a:p>
        </p:txBody>
      </p:sp>
      <p:sp>
        <p:nvSpPr>
          <p:cNvPr id="3" name="內容版面配置區 2">
            <a:extLst>
              <a:ext uri="{FF2B5EF4-FFF2-40B4-BE49-F238E27FC236}">
                <a16:creationId xmlns:a16="http://schemas.microsoft.com/office/drawing/2014/main" id="{A9DE2DC0-5CA6-47A3-8FA9-8A646E615DBD}"/>
              </a:ext>
            </a:extLst>
          </p:cNvPr>
          <p:cNvSpPr>
            <a:spLocks noGrp="1"/>
          </p:cNvSpPr>
          <p:nvPr>
            <p:ph idx="1"/>
          </p:nvPr>
        </p:nvSpPr>
        <p:spPr>
          <a:xfrm>
            <a:off x="1066800" y="1475584"/>
            <a:ext cx="10058400" cy="4559456"/>
          </a:xfrm>
        </p:spPr>
        <p:txBody>
          <a:bodyPr>
            <a:normAutofit lnSpcReduction="10000"/>
          </a:bodyPr>
          <a:lstStyle/>
          <a:p>
            <a:r>
              <a:rPr lang="en-US" altLang="zh-TW" sz="1600" dirty="0">
                <a:latin typeface="Arial" panose="020B0604020202020204" pitchFamily="34" charset="0"/>
                <a:cs typeface="Arial" panose="020B0604020202020204" pitchFamily="34" charset="0"/>
              </a:rPr>
              <a:t>Text : </a:t>
            </a:r>
            <a:r>
              <a:rPr lang="en-US" altLang="zh-TW" sz="1600" dirty="0">
                <a:solidFill>
                  <a:schemeClr val="accent2"/>
                </a:solidFill>
                <a:latin typeface="Arial" panose="020B0604020202020204" pitchFamily="34" charset="0"/>
                <a:cs typeface="Arial" panose="020B0604020202020204" pitchFamily="34" charset="0"/>
              </a:rPr>
              <a:t>Gerald Ford </a:t>
            </a:r>
            <a:r>
              <a:rPr lang="en-US" altLang="zh-TW" sz="1600" dirty="0">
                <a:latin typeface="Arial" panose="020B0604020202020204" pitchFamily="34" charset="0"/>
                <a:cs typeface="Arial" panose="020B0604020202020204" pitchFamily="34" charset="0"/>
              </a:rPr>
              <a:t>came in with a </a:t>
            </a:r>
            <a:r>
              <a:rPr lang="en-US" altLang="zh-TW" sz="1600" dirty="0">
                <a:solidFill>
                  <a:schemeClr val="accent2"/>
                </a:solidFill>
                <a:latin typeface="Arial" panose="020B0604020202020204" pitchFamily="34" charset="0"/>
                <a:cs typeface="Arial" panose="020B0604020202020204" pitchFamily="34" charset="0"/>
              </a:rPr>
              <a:t>80%</a:t>
            </a:r>
            <a:r>
              <a:rPr lang="en-US" altLang="zh-TW" sz="1600" dirty="0">
                <a:latin typeface="Arial" panose="020B0604020202020204" pitchFamily="34" charset="0"/>
                <a:cs typeface="Arial" panose="020B0604020202020204" pitchFamily="34" charset="0"/>
              </a:rPr>
              <a:t> approval rating among </a:t>
            </a:r>
            <a:r>
              <a:rPr lang="en-US" altLang="zh-TW" sz="1600" dirty="0">
                <a:solidFill>
                  <a:schemeClr val="accent2"/>
                </a:solidFill>
                <a:latin typeface="Arial" panose="020B0604020202020204" pitchFamily="34" charset="0"/>
                <a:cs typeface="Arial" panose="020B0604020202020204" pitchFamily="34" charset="0"/>
              </a:rPr>
              <a:t>Republicans</a:t>
            </a:r>
            <a:r>
              <a:rPr lang="en-US" altLang="zh-TW" sz="1600" dirty="0">
                <a:latin typeface="Arial" panose="020B0604020202020204" pitchFamily="34" charset="0"/>
                <a:cs typeface="Arial" panose="020B0604020202020204" pitchFamily="34" charset="0"/>
              </a:rPr>
              <a:t> in </a:t>
            </a:r>
            <a:r>
              <a:rPr lang="en-US" altLang="zh-TW" sz="1600" dirty="0">
                <a:solidFill>
                  <a:schemeClr val="accent2"/>
                </a:solidFill>
                <a:latin typeface="Arial" panose="020B0604020202020204" pitchFamily="34" charset="0"/>
                <a:cs typeface="Arial" panose="020B0604020202020204" pitchFamily="34" charset="0"/>
              </a:rPr>
              <a:t>December 1976 Gallup </a:t>
            </a:r>
            <a:r>
              <a:rPr lang="en-US" altLang="zh-TW" sz="1600" dirty="0">
                <a:latin typeface="Arial" panose="020B0604020202020204" pitchFamily="34" charset="0"/>
                <a:cs typeface="Arial" panose="020B0604020202020204" pitchFamily="34" charset="0"/>
              </a:rPr>
              <a:t>polling. </a:t>
            </a:r>
            <a:r>
              <a:rPr lang="en-US" altLang="zh-TW" sz="1600" dirty="0">
                <a:solidFill>
                  <a:schemeClr val="accent2"/>
                </a:solidFill>
                <a:latin typeface="Arial" panose="020B0604020202020204" pitchFamily="34" charset="0"/>
                <a:cs typeface="Arial" panose="020B0604020202020204" pitchFamily="34" charset="0"/>
              </a:rPr>
              <a:t>Jimmy Carter </a:t>
            </a:r>
            <a:r>
              <a:rPr lang="en-US" altLang="zh-TW" sz="1600" dirty="0">
                <a:latin typeface="Arial" panose="020B0604020202020204" pitchFamily="34" charset="0"/>
                <a:cs typeface="Arial" panose="020B0604020202020204" pitchFamily="34" charset="0"/>
              </a:rPr>
              <a:t>was at </a:t>
            </a:r>
            <a:r>
              <a:rPr lang="en-US" altLang="zh-TW" sz="1600" dirty="0">
                <a:solidFill>
                  <a:schemeClr val="accent2"/>
                </a:solidFill>
                <a:latin typeface="Arial" panose="020B0604020202020204" pitchFamily="34" charset="0"/>
                <a:cs typeface="Arial" panose="020B0604020202020204" pitchFamily="34" charset="0"/>
              </a:rPr>
              <a:t>a mere 50%</a:t>
            </a:r>
            <a:r>
              <a:rPr lang="en-US" altLang="zh-TW" sz="1600" dirty="0">
                <a:latin typeface="Arial" panose="020B0604020202020204" pitchFamily="34" charset="0"/>
                <a:cs typeface="Arial" panose="020B0604020202020204" pitchFamily="34" charset="0"/>
              </a:rPr>
              <a:t> among </a:t>
            </a:r>
            <a:r>
              <a:rPr lang="en-US" altLang="zh-TW" sz="1600" dirty="0">
                <a:solidFill>
                  <a:schemeClr val="accent2"/>
                </a:solidFill>
                <a:latin typeface="Arial" panose="020B0604020202020204" pitchFamily="34" charset="0"/>
                <a:cs typeface="Arial" panose="020B0604020202020204" pitchFamily="34" charset="0"/>
              </a:rPr>
              <a:t>Democrats</a:t>
            </a:r>
            <a:r>
              <a:rPr lang="en-US" altLang="zh-TW" sz="1600" dirty="0">
                <a:latin typeface="Arial" panose="020B0604020202020204" pitchFamily="34" charset="0"/>
                <a:cs typeface="Arial" panose="020B0604020202020204" pitchFamily="34" charset="0"/>
              </a:rPr>
              <a:t> in </a:t>
            </a:r>
            <a:r>
              <a:rPr lang="en-US" altLang="zh-TW" sz="1600" dirty="0">
                <a:solidFill>
                  <a:schemeClr val="accent2"/>
                </a:solidFill>
                <a:latin typeface="Arial" panose="020B0604020202020204" pitchFamily="34" charset="0"/>
                <a:cs typeface="Arial" panose="020B0604020202020204" pitchFamily="34" charset="0"/>
              </a:rPr>
              <a:t>November and December 1980 Gallup </a:t>
            </a:r>
            <a:r>
              <a:rPr lang="en-US" altLang="zh-TW" sz="1600" dirty="0">
                <a:latin typeface="Arial" panose="020B0604020202020204" pitchFamily="34" charset="0"/>
                <a:cs typeface="Arial" panose="020B0604020202020204" pitchFamily="34" charset="0"/>
              </a:rPr>
              <a:t>numbers. </a:t>
            </a:r>
            <a:r>
              <a:rPr lang="en-US" altLang="zh-TW" sz="1600" dirty="0">
                <a:solidFill>
                  <a:schemeClr val="accent2"/>
                </a:solidFill>
                <a:latin typeface="Arial" panose="020B0604020202020204" pitchFamily="34" charset="0"/>
                <a:cs typeface="Arial" panose="020B0604020202020204" pitchFamily="34" charset="0"/>
              </a:rPr>
              <a:t>George H.W. Bush </a:t>
            </a:r>
            <a:r>
              <a:rPr lang="en-US" altLang="zh-TW" sz="1600" dirty="0">
                <a:latin typeface="Arial" panose="020B0604020202020204" pitchFamily="34" charset="0"/>
                <a:cs typeface="Arial" panose="020B0604020202020204" pitchFamily="34" charset="0"/>
              </a:rPr>
              <a:t>averaged an </a:t>
            </a:r>
            <a:r>
              <a:rPr lang="en-US" altLang="zh-TW" sz="1600" dirty="0">
                <a:solidFill>
                  <a:schemeClr val="accent2"/>
                </a:solidFill>
                <a:latin typeface="Arial" panose="020B0604020202020204" pitchFamily="34" charset="0"/>
                <a:cs typeface="Arial" panose="020B0604020202020204" pitchFamily="34" charset="0"/>
              </a:rPr>
              <a:t>84%</a:t>
            </a:r>
            <a:r>
              <a:rPr lang="en-US" altLang="zh-TW" sz="1600" dirty="0">
                <a:latin typeface="Arial" panose="020B0604020202020204" pitchFamily="34" charset="0"/>
                <a:cs typeface="Arial" panose="020B0604020202020204" pitchFamily="34" charset="0"/>
              </a:rPr>
              <a:t> approval rating among </a:t>
            </a:r>
            <a:r>
              <a:rPr lang="en-US" altLang="zh-TW" sz="1600" dirty="0">
                <a:solidFill>
                  <a:schemeClr val="accent2"/>
                </a:solidFill>
                <a:latin typeface="Arial" panose="020B0604020202020204" pitchFamily="34" charset="0"/>
                <a:cs typeface="Arial" panose="020B0604020202020204" pitchFamily="34" charset="0"/>
              </a:rPr>
              <a:t>Republicans</a:t>
            </a:r>
            <a:r>
              <a:rPr lang="en-US" altLang="zh-TW" sz="1600" dirty="0">
                <a:latin typeface="Arial" panose="020B0604020202020204" pitchFamily="34" charset="0"/>
                <a:cs typeface="Arial" panose="020B0604020202020204" pitchFamily="34" charset="0"/>
              </a:rPr>
              <a:t> in an average of </a:t>
            </a:r>
            <a:r>
              <a:rPr lang="en-US" altLang="zh-TW" sz="1600" dirty="0">
                <a:solidFill>
                  <a:schemeClr val="accent2"/>
                </a:solidFill>
                <a:latin typeface="Arial" panose="020B0604020202020204" pitchFamily="34" charset="0"/>
                <a:cs typeface="Arial" panose="020B0604020202020204" pitchFamily="34" charset="0"/>
              </a:rPr>
              <a:t>November 1992 through January 1993 Gallup</a:t>
            </a:r>
            <a:r>
              <a:rPr lang="en-US" altLang="zh-TW" sz="1600" dirty="0">
                <a:latin typeface="Arial" panose="020B0604020202020204" pitchFamily="34" charset="0"/>
                <a:cs typeface="Arial" panose="020B0604020202020204" pitchFamily="34" charset="0"/>
              </a:rPr>
              <a:t> polls.</a:t>
            </a:r>
          </a:p>
          <a:p>
            <a:endParaRPr lang="en-US" altLang="zh-TW" sz="1600" dirty="0"/>
          </a:p>
          <a:p>
            <a:r>
              <a:rPr lang="en-US" altLang="zh-TW" sz="1600" dirty="0"/>
              <a:t>Gerald Ford 0 11 PERSON</a:t>
            </a:r>
          </a:p>
          <a:p>
            <a:r>
              <a:rPr lang="en-US" altLang="zh-TW" sz="1600" dirty="0"/>
              <a:t>80% 27 30 PERCENT</a:t>
            </a:r>
          </a:p>
          <a:p>
            <a:r>
              <a:rPr lang="en-US" altLang="zh-TW" sz="1600" dirty="0"/>
              <a:t>Republicans 53 64 NORP</a:t>
            </a:r>
          </a:p>
          <a:p>
            <a:r>
              <a:rPr lang="en-US" altLang="zh-TW" sz="1600" dirty="0"/>
              <a:t>December 1976 68 81 DATE</a:t>
            </a:r>
          </a:p>
          <a:p>
            <a:r>
              <a:rPr lang="en-US" altLang="zh-TW" sz="1600" dirty="0"/>
              <a:t>Gallup 82 88 ORG</a:t>
            </a:r>
          </a:p>
          <a:p>
            <a:r>
              <a:rPr lang="en-US" altLang="zh-TW" sz="1600" dirty="0"/>
              <a:t>Jimmy Carter 98 110 PERSON</a:t>
            </a:r>
          </a:p>
          <a:p>
            <a:r>
              <a:rPr lang="en-US" altLang="zh-TW" sz="1600" dirty="0"/>
              <a:t>a mere 50% 118 128 PERCENT</a:t>
            </a:r>
          </a:p>
          <a:p>
            <a:r>
              <a:rPr lang="en-US" altLang="zh-TW" sz="1600" dirty="0"/>
              <a:t>Democrats 135 144 NORP</a:t>
            </a:r>
          </a:p>
        </p:txBody>
      </p:sp>
      <p:sp>
        <p:nvSpPr>
          <p:cNvPr id="4" name="日期版面配置區 3">
            <a:extLst>
              <a:ext uri="{FF2B5EF4-FFF2-40B4-BE49-F238E27FC236}">
                <a16:creationId xmlns:a16="http://schemas.microsoft.com/office/drawing/2014/main" id="{2C55B59E-93D0-4C8B-A7BD-E915725F1C2D}"/>
              </a:ext>
            </a:extLst>
          </p:cNvPr>
          <p:cNvSpPr>
            <a:spLocks noGrp="1"/>
          </p:cNvSpPr>
          <p:nvPr>
            <p:ph type="dt" sz="half" idx="10"/>
          </p:nvPr>
        </p:nvSpPr>
        <p:spPr/>
        <p:txBody>
          <a:bodyPr/>
          <a:lstStyle/>
          <a:p>
            <a:pPr rtl="0"/>
            <a:fld id="{CE847876-3A2B-49FA-B396-40048599C954}" type="datetime1">
              <a:rPr lang="zh-TW" altLang="en-US" smtClean="0"/>
              <a:t>2020/12/30</a:t>
            </a:fld>
            <a:endParaRPr lang="en-US"/>
          </a:p>
        </p:txBody>
      </p:sp>
      <p:sp>
        <p:nvSpPr>
          <p:cNvPr id="9" name="內容版面配置區 2">
            <a:extLst>
              <a:ext uri="{FF2B5EF4-FFF2-40B4-BE49-F238E27FC236}">
                <a16:creationId xmlns:a16="http://schemas.microsoft.com/office/drawing/2014/main" id="{AB00C397-A55D-475A-845D-59DB3E1A553F}"/>
              </a:ext>
            </a:extLst>
          </p:cNvPr>
          <p:cNvSpPr txBox="1">
            <a:spLocks/>
          </p:cNvSpPr>
          <p:nvPr/>
        </p:nvSpPr>
        <p:spPr>
          <a:xfrm>
            <a:off x="5064578" y="2442334"/>
            <a:ext cx="4384431" cy="387020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altLang="zh-TW" sz="1600" dirty="0"/>
          </a:p>
          <a:p>
            <a:r>
              <a:rPr lang="en-US" altLang="zh-TW" sz="1600" dirty="0"/>
              <a:t>November 148 156 DATE</a:t>
            </a:r>
          </a:p>
          <a:p>
            <a:r>
              <a:rPr lang="en-US" altLang="zh-TW" sz="1600" dirty="0"/>
              <a:t>December 1980 161 174 DATE</a:t>
            </a:r>
          </a:p>
          <a:p>
            <a:r>
              <a:rPr lang="en-US" altLang="zh-TW" sz="1600" dirty="0"/>
              <a:t>Gallup 175 181 ORG</a:t>
            </a:r>
          </a:p>
          <a:p>
            <a:r>
              <a:rPr lang="en-US" altLang="zh-TW" sz="1600" dirty="0"/>
              <a:t>George H.W. Bush 191 207 PERSON</a:t>
            </a:r>
          </a:p>
          <a:p>
            <a:r>
              <a:rPr lang="en-US" altLang="zh-TW" sz="1600" dirty="0"/>
              <a:t>84% 220 223 PERCENT</a:t>
            </a:r>
          </a:p>
          <a:p>
            <a:r>
              <a:rPr lang="en-US" altLang="zh-TW" sz="1600" dirty="0"/>
              <a:t>Republicans 246 257 NORP</a:t>
            </a:r>
          </a:p>
          <a:p>
            <a:r>
              <a:rPr lang="en-US" altLang="zh-TW" sz="1600" dirty="0"/>
              <a:t>November 1992 275 288 DATE</a:t>
            </a:r>
          </a:p>
          <a:p>
            <a:r>
              <a:rPr lang="en-US" altLang="zh-TW" sz="1600" dirty="0"/>
              <a:t>January 1993 297 309 DATE</a:t>
            </a:r>
          </a:p>
          <a:p>
            <a:r>
              <a:rPr lang="en-US" altLang="zh-TW" sz="1600" dirty="0"/>
              <a:t>Gallup 310 316 ORG</a:t>
            </a:r>
          </a:p>
          <a:p>
            <a:endParaRPr lang="en-US" altLang="zh-TW" sz="1600" dirty="0"/>
          </a:p>
        </p:txBody>
      </p:sp>
      <p:sp>
        <p:nvSpPr>
          <p:cNvPr id="5" name="矩形 4">
            <a:extLst>
              <a:ext uri="{FF2B5EF4-FFF2-40B4-BE49-F238E27FC236}">
                <a16:creationId xmlns:a16="http://schemas.microsoft.com/office/drawing/2014/main" id="{15854490-B4F2-4AE7-9B97-C7A005384623}"/>
              </a:ext>
            </a:extLst>
          </p:cNvPr>
          <p:cNvSpPr/>
          <p:nvPr/>
        </p:nvSpPr>
        <p:spPr>
          <a:xfrm>
            <a:off x="1234831" y="4040554"/>
            <a:ext cx="1656861" cy="24227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79C7479D-4C5F-4E94-886F-AD9245F43F07}"/>
              </a:ext>
            </a:extLst>
          </p:cNvPr>
          <p:cNvSpPr/>
          <p:nvPr/>
        </p:nvSpPr>
        <p:spPr>
          <a:xfrm>
            <a:off x="5267569" y="2887785"/>
            <a:ext cx="1133231" cy="59787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55BEA21A-B3AA-4B83-B744-2418A7EEE9DE}"/>
              </a:ext>
            </a:extLst>
          </p:cNvPr>
          <p:cNvSpPr/>
          <p:nvPr/>
        </p:nvSpPr>
        <p:spPr>
          <a:xfrm>
            <a:off x="5267570" y="5140139"/>
            <a:ext cx="1656862" cy="65887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2239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F84563-AADA-40E3-9132-1DE503CD8D94}"/>
              </a:ext>
            </a:extLst>
          </p:cNvPr>
          <p:cNvSpPr>
            <a:spLocks noGrp="1"/>
          </p:cNvSpPr>
          <p:nvPr>
            <p:ph type="title"/>
          </p:nvPr>
        </p:nvSpPr>
        <p:spPr>
          <a:xfrm>
            <a:off x="1066800" y="642594"/>
            <a:ext cx="10058400" cy="897037"/>
          </a:xfrm>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07E464A8-2EB2-43EC-8FDF-3511AE195944}"/>
              </a:ext>
            </a:extLst>
          </p:cNvPr>
          <p:cNvSpPr>
            <a:spLocks noGrp="1"/>
          </p:cNvSpPr>
          <p:nvPr>
            <p:ph idx="1"/>
          </p:nvPr>
        </p:nvSpPr>
        <p:spPr>
          <a:xfrm>
            <a:off x="1066800" y="1539631"/>
            <a:ext cx="10058400" cy="4413113"/>
          </a:xfrm>
        </p:spPr>
        <p:txBody>
          <a:bodyPr/>
          <a:lstStyle/>
          <a:p>
            <a:r>
              <a:rPr lang="en-US" altLang="zh-TW" dirty="0"/>
              <a:t>Spacy </a:t>
            </a:r>
            <a:r>
              <a:rPr lang="zh-TW" altLang="en-US" dirty="0"/>
              <a:t>和</a:t>
            </a:r>
            <a:r>
              <a:rPr lang="en-US" altLang="zh-TW" dirty="0"/>
              <a:t>BERT</a:t>
            </a:r>
            <a:r>
              <a:rPr lang="zh-TW" altLang="en-US" dirty="0"/>
              <a:t>訓練的</a:t>
            </a:r>
            <a:r>
              <a:rPr lang="en-US" altLang="zh-TW" dirty="0" err="1"/>
              <a:t>ner</a:t>
            </a:r>
            <a:r>
              <a:rPr lang="zh-TW" altLang="en-US" dirty="0"/>
              <a:t>其實各有優缺，可以達到互補的效果。</a:t>
            </a:r>
            <a:endParaRPr lang="en-US" altLang="zh-TW" dirty="0"/>
          </a:p>
          <a:p>
            <a:r>
              <a:rPr lang="en-US" altLang="zh-TW" dirty="0"/>
              <a:t>Spacy</a:t>
            </a:r>
            <a:r>
              <a:rPr lang="zh-TW" altLang="en-US" dirty="0"/>
              <a:t>在處理</a:t>
            </a:r>
            <a:r>
              <a:rPr lang="en-US" altLang="zh-TW" dirty="0"/>
              <a:t>percent </a:t>
            </a:r>
            <a:r>
              <a:rPr lang="zh-TW" altLang="en-US" dirty="0"/>
              <a:t>及數字方面有很大的優勢。</a:t>
            </a:r>
            <a:endParaRPr lang="en-US" altLang="zh-TW" dirty="0"/>
          </a:p>
        </p:txBody>
      </p:sp>
      <p:sp>
        <p:nvSpPr>
          <p:cNvPr id="4" name="日期版面配置區 3">
            <a:extLst>
              <a:ext uri="{FF2B5EF4-FFF2-40B4-BE49-F238E27FC236}">
                <a16:creationId xmlns:a16="http://schemas.microsoft.com/office/drawing/2014/main" id="{8BBD5BC6-EBA1-48F3-8660-1D492D122355}"/>
              </a:ext>
            </a:extLst>
          </p:cNvPr>
          <p:cNvSpPr>
            <a:spLocks noGrp="1"/>
          </p:cNvSpPr>
          <p:nvPr>
            <p:ph type="dt" sz="half" idx="10"/>
          </p:nvPr>
        </p:nvSpPr>
        <p:spPr/>
        <p:txBody>
          <a:bodyPr/>
          <a:lstStyle/>
          <a:p>
            <a:pPr rtl="0"/>
            <a:fld id="{CE847876-3A2B-49FA-B396-40048599C954}" type="datetime1">
              <a:rPr lang="zh-TW" altLang="en-US" smtClean="0"/>
              <a:t>2020/12/30</a:t>
            </a:fld>
            <a:endParaRPr lang="en-US"/>
          </a:p>
        </p:txBody>
      </p:sp>
    </p:spTree>
    <p:extLst>
      <p:ext uri="{BB962C8B-B14F-4D97-AF65-F5344CB8AC3E}">
        <p14:creationId xmlns:p14="http://schemas.microsoft.com/office/powerpoint/2010/main" val="34063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C0834A-57B2-4309-99F6-E2A7133F7148}"/>
              </a:ext>
            </a:extLst>
          </p:cNvPr>
          <p:cNvSpPr>
            <a:spLocks noGrp="1"/>
          </p:cNvSpPr>
          <p:nvPr>
            <p:ph type="title"/>
          </p:nvPr>
        </p:nvSpPr>
        <p:spPr/>
        <p:txBody>
          <a:bodyPr>
            <a:normAutofit/>
          </a:bodyPr>
          <a:lstStyle/>
          <a:p>
            <a:r>
              <a:rPr lang="en-US" altLang="zh-TW" sz="5000" dirty="0"/>
              <a:t>Bert </a:t>
            </a:r>
            <a:r>
              <a:rPr lang="en-US" altLang="zh-TW" sz="5000" dirty="0" err="1"/>
              <a:t>Ner</a:t>
            </a:r>
            <a:r>
              <a:rPr lang="en-US" altLang="zh-TW" sz="5000" dirty="0"/>
              <a:t> V.S. Spacy</a:t>
            </a:r>
            <a:endParaRPr lang="zh-TW" altLang="en-US" sz="5000" dirty="0"/>
          </a:p>
        </p:txBody>
      </p:sp>
      <p:sp>
        <p:nvSpPr>
          <p:cNvPr id="3" name="文字版面配置區 2">
            <a:extLst>
              <a:ext uri="{FF2B5EF4-FFF2-40B4-BE49-F238E27FC236}">
                <a16:creationId xmlns:a16="http://schemas.microsoft.com/office/drawing/2014/main" id="{33DA0023-E9C3-4237-9FA3-3D15EBF5BDE9}"/>
              </a:ext>
            </a:extLst>
          </p:cNvPr>
          <p:cNvSpPr>
            <a:spLocks noGrp="1"/>
          </p:cNvSpPr>
          <p:nvPr>
            <p:ph type="body" idx="1"/>
          </p:nvPr>
        </p:nvSpPr>
        <p:spPr/>
        <p:txBody>
          <a:bodyPr/>
          <a:lstStyle/>
          <a:p>
            <a:endParaRPr lang="zh-TW" altLang="en-US"/>
          </a:p>
        </p:txBody>
      </p:sp>
      <p:sp>
        <p:nvSpPr>
          <p:cNvPr id="4" name="日期版面配置區 3">
            <a:extLst>
              <a:ext uri="{FF2B5EF4-FFF2-40B4-BE49-F238E27FC236}">
                <a16:creationId xmlns:a16="http://schemas.microsoft.com/office/drawing/2014/main" id="{99676875-656C-4B1E-9F2B-FBCCF45A8395}"/>
              </a:ext>
            </a:extLst>
          </p:cNvPr>
          <p:cNvSpPr>
            <a:spLocks noGrp="1"/>
          </p:cNvSpPr>
          <p:nvPr>
            <p:ph type="dt" sz="half" idx="10"/>
          </p:nvPr>
        </p:nvSpPr>
        <p:spPr/>
        <p:txBody>
          <a:bodyPr/>
          <a:lstStyle/>
          <a:p>
            <a:r>
              <a:rPr lang="en-US" altLang="zh-TW" dirty="0"/>
              <a:t>2020/12/31</a:t>
            </a:r>
            <a:endParaRPr lang="zh-TW" altLang="en-US" dirty="0"/>
          </a:p>
        </p:txBody>
      </p:sp>
    </p:spTree>
    <p:extLst>
      <p:ext uri="{BB962C8B-B14F-4D97-AF65-F5344CB8AC3E}">
        <p14:creationId xmlns:p14="http://schemas.microsoft.com/office/powerpoint/2010/main" val="320351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57FCE-33A6-42DB-B6CA-0CDF64D000ED}"/>
              </a:ext>
            </a:extLst>
          </p:cNvPr>
          <p:cNvSpPr>
            <a:spLocks noGrp="1"/>
          </p:cNvSpPr>
          <p:nvPr>
            <p:ph type="ctrTitle"/>
          </p:nvPr>
        </p:nvSpPr>
        <p:spPr/>
        <p:txBody>
          <a:bodyPr/>
          <a:lstStyle/>
          <a:p>
            <a:r>
              <a:rPr lang="en-US" altLang="zh-TW" dirty="0"/>
              <a:t>Example 1</a:t>
            </a:r>
            <a:endParaRPr lang="zh-TW" altLang="en-US" dirty="0"/>
          </a:p>
        </p:txBody>
      </p:sp>
      <p:sp>
        <p:nvSpPr>
          <p:cNvPr id="3" name="副標題 2">
            <a:extLst>
              <a:ext uri="{FF2B5EF4-FFF2-40B4-BE49-F238E27FC236}">
                <a16:creationId xmlns:a16="http://schemas.microsoft.com/office/drawing/2014/main" id="{D2F8CE22-5056-4219-8D89-048D91646157}"/>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DBCC09ED-427E-4334-82DD-7078BC7EC35F}"/>
              </a:ext>
            </a:extLst>
          </p:cNvPr>
          <p:cNvSpPr>
            <a:spLocks noGrp="1"/>
          </p:cNvSpPr>
          <p:nvPr>
            <p:ph type="dt" sz="half" idx="10"/>
          </p:nvPr>
        </p:nvSpPr>
        <p:spPr/>
        <p:txBody>
          <a:bodyPr/>
          <a:lstStyle/>
          <a:p>
            <a:r>
              <a:rPr lang="en-US" dirty="0"/>
              <a:t>2020/12/31</a:t>
            </a:r>
          </a:p>
        </p:txBody>
      </p:sp>
    </p:spTree>
    <p:extLst>
      <p:ext uri="{BB962C8B-B14F-4D97-AF65-F5344CB8AC3E}">
        <p14:creationId xmlns:p14="http://schemas.microsoft.com/office/powerpoint/2010/main" val="407650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710CAF-C619-42EB-BC5E-5F74D92D4FA1}"/>
              </a:ext>
            </a:extLst>
          </p:cNvPr>
          <p:cNvSpPr>
            <a:spLocks noGrp="1"/>
          </p:cNvSpPr>
          <p:nvPr>
            <p:ph type="title"/>
          </p:nvPr>
        </p:nvSpPr>
        <p:spPr>
          <a:xfrm>
            <a:off x="969264" y="496290"/>
            <a:ext cx="10058400" cy="582702"/>
          </a:xfrm>
        </p:spPr>
        <p:txBody>
          <a:bodyPr>
            <a:normAutofit fontScale="90000"/>
          </a:bodyPr>
          <a:lstStyle/>
          <a:p>
            <a:r>
              <a:rPr lang="en-US" altLang="zh-TW" dirty="0"/>
              <a:t>Result(BERT)</a:t>
            </a:r>
            <a:endParaRPr lang="zh-TW" altLang="en-US" dirty="0"/>
          </a:p>
        </p:txBody>
      </p:sp>
      <p:sp>
        <p:nvSpPr>
          <p:cNvPr id="3" name="文字版面配置區 2">
            <a:extLst>
              <a:ext uri="{FF2B5EF4-FFF2-40B4-BE49-F238E27FC236}">
                <a16:creationId xmlns:a16="http://schemas.microsoft.com/office/drawing/2014/main" id="{A5BE2E47-4317-49FB-A91E-78975569EDAB}"/>
              </a:ext>
            </a:extLst>
          </p:cNvPr>
          <p:cNvSpPr>
            <a:spLocks noGrp="1"/>
          </p:cNvSpPr>
          <p:nvPr>
            <p:ph type="body" idx="1"/>
          </p:nvPr>
        </p:nvSpPr>
        <p:spPr>
          <a:xfrm>
            <a:off x="969264" y="1323337"/>
            <a:ext cx="10055352" cy="640080"/>
          </a:xfrm>
        </p:spPr>
        <p:txBody>
          <a:bodyPr>
            <a:noAutofit/>
          </a:bodyPr>
          <a:lstStyle/>
          <a:p>
            <a:r>
              <a:rPr lang="en-US" altLang="zh-TW" sz="1600" dirty="0">
                <a:latin typeface="Arial" panose="020B0604020202020204" pitchFamily="34" charset="0"/>
                <a:cs typeface="Arial" panose="020B0604020202020204" pitchFamily="34" charset="0"/>
              </a:rPr>
              <a:t>Text : That day, </a:t>
            </a:r>
            <a:r>
              <a:rPr lang="en-US" altLang="zh-TW" sz="1600" dirty="0" err="1">
                <a:solidFill>
                  <a:srgbClr val="FF0000"/>
                </a:solidFill>
                <a:latin typeface="Arial" panose="020B0604020202020204" pitchFamily="34" charset="0"/>
                <a:cs typeface="Arial" panose="020B0604020202020204" pitchFamily="34" charset="0"/>
              </a:rPr>
              <a:t>Yakufu</a:t>
            </a:r>
            <a:r>
              <a:rPr lang="en-US" altLang="zh-TW" sz="1600" dirty="0">
                <a:latin typeface="Arial" panose="020B0604020202020204" pitchFamily="34" charset="0"/>
                <a:cs typeface="Arial" panose="020B0604020202020204" pitchFamily="34" charset="0"/>
              </a:rPr>
              <a:t>, a 43-year-old ethnic </a:t>
            </a:r>
            <a:r>
              <a:rPr lang="en-US" altLang="zh-TW" sz="1600" dirty="0">
                <a:solidFill>
                  <a:srgbClr val="FF0000"/>
                </a:solidFill>
                <a:latin typeface="Arial" panose="020B0604020202020204" pitchFamily="34" charset="0"/>
                <a:cs typeface="Arial" panose="020B0604020202020204" pitchFamily="34" charset="0"/>
              </a:rPr>
              <a:t>Uyghur</a:t>
            </a:r>
            <a:r>
              <a:rPr lang="en-US" altLang="zh-TW" sz="1600" dirty="0">
                <a:latin typeface="Arial" panose="020B0604020202020204" pitchFamily="34" charset="0"/>
                <a:cs typeface="Arial" panose="020B0604020202020204" pitchFamily="34" charset="0"/>
              </a:rPr>
              <a:t>, had been freed from a </a:t>
            </a:r>
            <a:r>
              <a:rPr lang="en-US" altLang="zh-TW" sz="1600" dirty="0">
                <a:solidFill>
                  <a:srgbClr val="FF0000"/>
                </a:solidFill>
                <a:latin typeface="Arial" panose="020B0604020202020204" pitchFamily="34" charset="0"/>
                <a:cs typeface="Arial" panose="020B0604020202020204" pitchFamily="34" charset="0"/>
              </a:rPr>
              <a:t>Chinese</a:t>
            </a:r>
            <a:r>
              <a:rPr lang="en-US" altLang="zh-TW" sz="1600" dirty="0">
                <a:latin typeface="Arial" panose="020B0604020202020204" pitchFamily="34" charset="0"/>
                <a:cs typeface="Arial" panose="020B0604020202020204" pitchFamily="34" charset="0"/>
              </a:rPr>
              <a:t> detention camp and allowed to return home to her three teenage children and aunt and uncle in </a:t>
            </a:r>
            <a:r>
              <a:rPr lang="en-US" altLang="zh-TW" sz="1600" dirty="0">
                <a:solidFill>
                  <a:srgbClr val="FF0000"/>
                </a:solidFill>
                <a:latin typeface="Arial" panose="020B0604020202020204" pitchFamily="34" charset="0"/>
                <a:cs typeface="Arial" panose="020B0604020202020204" pitchFamily="34" charset="0"/>
              </a:rPr>
              <a:t>Xinjiang</a:t>
            </a:r>
            <a:r>
              <a:rPr lang="en-US" altLang="zh-TW" sz="1600" dirty="0">
                <a:latin typeface="Arial" panose="020B0604020202020204" pitchFamily="34" charset="0"/>
                <a:cs typeface="Arial" panose="020B0604020202020204" pitchFamily="34" charset="0"/>
              </a:rPr>
              <a:t>, </a:t>
            </a:r>
            <a:r>
              <a:rPr lang="en-US" altLang="zh-TW" sz="1600" dirty="0">
                <a:solidFill>
                  <a:srgbClr val="FF0000"/>
                </a:solidFill>
                <a:latin typeface="Arial" panose="020B0604020202020204" pitchFamily="34" charset="0"/>
                <a:cs typeface="Arial" panose="020B0604020202020204" pitchFamily="34" charset="0"/>
              </a:rPr>
              <a:t>western China</a:t>
            </a:r>
            <a:r>
              <a:rPr lang="en-US" altLang="zh-TW" sz="1600" dirty="0">
                <a:latin typeface="Arial" panose="020B0604020202020204" pitchFamily="34" charset="0"/>
                <a:cs typeface="Arial" panose="020B0604020202020204" pitchFamily="34" charset="0"/>
              </a:rPr>
              <a:t>. It was the first time she'd seen her family in more than 16 months.</a:t>
            </a:r>
          </a:p>
          <a:p>
            <a:endParaRPr lang="zh-TW" altLang="en-US" sz="1600" dirty="0">
              <a:latin typeface="Arial" panose="020B0604020202020204" pitchFamily="34" charset="0"/>
              <a:cs typeface="Arial" panose="020B0604020202020204" pitchFamily="34" charset="0"/>
            </a:endParaRPr>
          </a:p>
          <a:p>
            <a:endParaRPr lang="zh-TW" altLang="en-US" sz="1600" dirty="0">
              <a:latin typeface="Arial" panose="020B0604020202020204" pitchFamily="34" charset="0"/>
              <a:cs typeface="Arial" panose="020B0604020202020204" pitchFamily="34" charset="0"/>
            </a:endParaRPr>
          </a:p>
        </p:txBody>
      </p:sp>
      <p:sp>
        <p:nvSpPr>
          <p:cNvPr id="4" name="內容版面配置區 3">
            <a:extLst>
              <a:ext uri="{FF2B5EF4-FFF2-40B4-BE49-F238E27FC236}">
                <a16:creationId xmlns:a16="http://schemas.microsoft.com/office/drawing/2014/main" id="{15A8375F-A161-48BE-9739-8D94C3BB1E23}"/>
              </a:ext>
            </a:extLst>
          </p:cNvPr>
          <p:cNvSpPr>
            <a:spLocks noGrp="1"/>
          </p:cNvSpPr>
          <p:nvPr>
            <p:ph sz="half" idx="2"/>
          </p:nvPr>
        </p:nvSpPr>
        <p:spPr>
          <a:xfrm>
            <a:off x="1019556" y="1773936"/>
            <a:ext cx="1700784" cy="4748784"/>
          </a:xfrm>
        </p:spPr>
        <p:txBody>
          <a:bodyPr>
            <a:noAutofit/>
          </a:bodyPr>
          <a:lstStyle/>
          <a:p>
            <a:r>
              <a:rPr lang="en-US" altLang="zh-TW" sz="1200" dirty="0"/>
              <a:t>O       [CLS]</a:t>
            </a:r>
          </a:p>
          <a:p>
            <a:r>
              <a:rPr lang="en-US" altLang="zh-TW" sz="1200" dirty="0"/>
              <a:t>B-</a:t>
            </a:r>
            <a:r>
              <a:rPr lang="en-US" altLang="zh-TW" sz="1200" dirty="0" err="1"/>
              <a:t>tim</a:t>
            </a:r>
            <a:r>
              <a:rPr lang="en-US" altLang="zh-TW" sz="1200" dirty="0"/>
              <a:t>   That</a:t>
            </a:r>
          </a:p>
          <a:p>
            <a:r>
              <a:rPr lang="en-US" altLang="zh-TW" sz="1200" dirty="0"/>
              <a:t>B-</a:t>
            </a:r>
            <a:r>
              <a:rPr lang="en-US" altLang="zh-TW" sz="1200" dirty="0" err="1"/>
              <a:t>tim</a:t>
            </a:r>
            <a:r>
              <a:rPr lang="en-US" altLang="zh-TW" sz="1200" dirty="0"/>
              <a:t>   day</a:t>
            </a:r>
          </a:p>
          <a:p>
            <a:r>
              <a:rPr lang="en-US" altLang="zh-TW" sz="1200" dirty="0"/>
              <a:t>O       ,</a:t>
            </a:r>
          </a:p>
          <a:p>
            <a:r>
              <a:rPr lang="en-US" altLang="zh-TW" sz="1200" dirty="0">
                <a:solidFill>
                  <a:srgbClr val="FF0000"/>
                </a:solidFill>
              </a:rPr>
              <a:t>B-per   </a:t>
            </a:r>
            <a:r>
              <a:rPr lang="en-US" altLang="zh-TW" sz="1200" dirty="0" err="1">
                <a:solidFill>
                  <a:srgbClr val="FF0000"/>
                </a:solidFill>
              </a:rPr>
              <a:t>Yakufu</a:t>
            </a:r>
            <a:endParaRPr lang="en-US" altLang="zh-TW" sz="1200" dirty="0">
              <a:solidFill>
                <a:srgbClr val="FF0000"/>
              </a:solidFill>
            </a:endParaRPr>
          </a:p>
          <a:p>
            <a:r>
              <a:rPr lang="en-US" altLang="zh-TW" sz="1200" dirty="0"/>
              <a:t>O       ,</a:t>
            </a:r>
          </a:p>
          <a:p>
            <a:r>
              <a:rPr lang="en-US" altLang="zh-TW" sz="1200" dirty="0"/>
              <a:t>O       a</a:t>
            </a:r>
          </a:p>
          <a:p>
            <a:r>
              <a:rPr lang="en-US" altLang="zh-TW" sz="1200" dirty="0"/>
              <a:t>O       43</a:t>
            </a:r>
          </a:p>
          <a:p>
            <a:r>
              <a:rPr lang="en-US" altLang="zh-TW" sz="1200" dirty="0"/>
              <a:t>O       -</a:t>
            </a:r>
          </a:p>
          <a:p>
            <a:r>
              <a:rPr lang="en-US" altLang="zh-TW" sz="1200" dirty="0"/>
              <a:t>O       year</a:t>
            </a:r>
          </a:p>
          <a:p>
            <a:r>
              <a:rPr lang="en-US" altLang="zh-TW" sz="1200" dirty="0"/>
              <a:t>O       -</a:t>
            </a:r>
          </a:p>
          <a:p>
            <a:r>
              <a:rPr lang="en-US" altLang="zh-TW" sz="1200" dirty="0"/>
              <a:t>O       old</a:t>
            </a:r>
          </a:p>
          <a:p>
            <a:r>
              <a:rPr lang="en-US" altLang="zh-TW" sz="1200" dirty="0"/>
              <a:t>O       ethnic</a:t>
            </a:r>
          </a:p>
          <a:p>
            <a:r>
              <a:rPr lang="en-US" altLang="zh-TW" sz="1200" dirty="0">
                <a:solidFill>
                  <a:srgbClr val="FF0000"/>
                </a:solidFill>
              </a:rPr>
              <a:t>B-</a:t>
            </a:r>
            <a:r>
              <a:rPr lang="en-US" altLang="zh-TW" sz="1200" dirty="0" err="1">
                <a:solidFill>
                  <a:srgbClr val="FF0000"/>
                </a:solidFill>
              </a:rPr>
              <a:t>gpe</a:t>
            </a:r>
            <a:r>
              <a:rPr lang="en-US" altLang="zh-TW" sz="1200" dirty="0">
                <a:solidFill>
                  <a:srgbClr val="FF0000"/>
                </a:solidFill>
              </a:rPr>
              <a:t>   Uyghur</a:t>
            </a:r>
          </a:p>
          <a:p>
            <a:r>
              <a:rPr lang="en-US" altLang="zh-TW" sz="1200" dirty="0"/>
              <a:t>O       ,</a:t>
            </a:r>
          </a:p>
          <a:p>
            <a:endParaRPr lang="en-US" altLang="zh-TW" sz="1200" dirty="0"/>
          </a:p>
        </p:txBody>
      </p:sp>
      <p:sp>
        <p:nvSpPr>
          <p:cNvPr id="6" name="內容版面配置區 5">
            <a:extLst>
              <a:ext uri="{FF2B5EF4-FFF2-40B4-BE49-F238E27FC236}">
                <a16:creationId xmlns:a16="http://schemas.microsoft.com/office/drawing/2014/main" id="{A4850C2E-52C7-44FD-8731-5CCC689BA471}"/>
              </a:ext>
            </a:extLst>
          </p:cNvPr>
          <p:cNvSpPr>
            <a:spLocks noGrp="1"/>
          </p:cNvSpPr>
          <p:nvPr>
            <p:ph sz="quarter" idx="4"/>
          </p:nvPr>
        </p:nvSpPr>
        <p:spPr>
          <a:xfrm>
            <a:off x="4465320" y="1847088"/>
            <a:ext cx="2575560" cy="4547616"/>
          </a:xfrm>
        </p:spPr>
        <p:txBody>
          <a:bodyPr>
            <a:noAutofit/>
          </a:bodyPr>
          <a:lstStyle/>
          <a:p>
            <a:r>
              <a:rPr lang="en-US" altLang="zh-TW" sz="1200" dirty="0"/>
              <a:t>O       her</a:t>
            </a:r>
          </a:p>
          <a:p>
            <a:r>
              <a:rPr lang="en-US" altLang="zh-TW" sz="1200" dirty="0"/>
              <a:t>O       three</a:t>
            </a:r>
          </a:p>
          <a:p>
            <a:r>
              <a:rPr lang="en-US" altLang="zh-TW" sz="1200" dirty="0"/>
              <a:t>O       teenage</a:t>
            </a:r>
          </a:p>
          <a:p>
            <a:r>
              <a:rPr lang="en-US" altLang="zh-TW" sz="1200" dirty="0"/>
              <a:t>O       children</a:t>
            </a:r>
          </a:p>
          <a:p>
            <a:r>
              <a:rPr lang="en-US" altLang="zh-TW" sz="1200" dirty="0"/>
              <a:t>O       and</a:t>
            </a:r>
          </a:p>
          <a:p>
            <a:r>
              <a:rPr lang="en-US" altLang="zh-TW" sz="1200" dirty="0"/>
              <a:t>O       aunt</a:t>
            </a:r>
          </a:p>
          <a:p>
            <a:r>
              <a:rPr lang="en-US" altLang="zh-TW" sz="1200" dirty="0"/>
              <a:t>O       and</a:t>
            </a:r>
          </a:p>
          <a:p>
            <a:r>
              <a:rPr lang="en-US" altLang="zh-TW" sz="1200" dirty="0"/>
              <a:t>O       uncle</a:t>
            </a:r>
          </a:p>
          <a:p>
            <a:r>
              <a:rPr lang="en-US" altLang="zh-TW" sz="1200" dirty="0"/>
              <a:t>O       in</a:t>
            </a:r>
          </a:p>
          <a:p>
            <a:r>
              <a:rPr lang="en-US" altLang="zh-TW" sz="1200" dirty="0">
                <a:solidFill>
                  <a:srgbClr val="FF0000"/>
                </a:solidFill>
              </a:rPr>
              <a:t>B-geo   Xinjiang</a:t>
            </a:r>
          </a:p>
          <a:p>
            <a:r>
              <a:rPr lang="en-US" altLang="zh-TW" sz="1200" dirty="0"/>
              <a:t>O       ,</a:t>
            </a:r>
          </a:p>
          <a:p>
            <a:r>
              <a:rPr lang="en-US" altLang="zh-TW" sz="1200" dirty="0">
                <a:solidFill>
                  <a:srgbClr val="FF0000"/>
                </a:solidFill>
              </a:rPr>
              <a:t>B-geo   western</a:t>
            </a:r>
          </a:p>
          <a:p>
            <a:r>
              <a:rPr lang="en-US" altLang="zh-TW" sz="1200" dirty="0">
                <a:solidFill>
                  <a:srgbClr val="FF0000"/>
                </a:solidFill>
              </a:rPr>
              <a:t>B-geo   China</a:t>
            </a:r>
          </a:p>
          <a:p>
            <a:r>
              <a:rPr lang="en-US" altLang="zh-TW" sz="1200" dirty="0"/>
              <a:t>O       .</a:t>
            </a:r>
            <a:endParaRPr lang="zh-TW" altLang="en-US" sz="1200" dirty="0"/>
          </a:p>
        </p:txBody>
      </p:sp>
      <p:sp>
        <p:nvSpPr>
          <p:cNvPr id="7" name="日期版面配置區 6">
            <a:extLst>
              <a:ext uri="{FF2B5EF4-FFF2-40B4-BE49-F238E27FC236}">
                <a16:creationId xmlns:a16="http://schemas.microsoft.com/office/drawing/2014/main" id="{3D8465B1-6119-421E-9E5F-9116EA3CA6BC}"/>
              </a:ext>
            </a:extLst>
          </p:cNvPr>
          <p:cNvSpPr>
            <a:spLocks noGrp="1"/>
          </p:cNvSpPr>
          <p:nvPr>
            <p:ph type="dt" sz="half" idx="10"/>
          </p:nvPr>
        </p:nvSpPr>
        <p:spPr>
          <a:xfrm>
            <a:off x="7208026" y="6028944"/>
            <a:ext cx="2893045" cy="365760"/>
          </a:xfrm>
        </p:spPr>
        <p:txBody>
          <a:bodyPr/>
          <a:lstStyle/>
          <a:p>
            <a:pPr rtl="0"/>
            <a:fld id="{9651C41F-D9A3-457D-A3FA-0A5DBEF4266B}" type="datetime1">
              <a:rPr lang="zh-TW" altLang="en-US" smtClean="0"/>
              <a:t>2020/12/30</a:t>
            </a:fld>
            <a:endParaRPr lang="en-US" dirty="0"/>
          </a:p>
        </p:txBody>
      </p:sp>
      <p:sp>
        <p:nvSpPr>
          <p:cNvPr id="10" name="內容版面配置區 3">
            <a:extLst>
              <a:ext uri="{FF2B5EF4-FFF2-40B4-BE49-F238E27FC236}">
                <a16:creationId xmlns:a16="http://schemas.microsoft.com/office/drawing/2014/main" id="{AF115F3E-C171-4660-9188-F819A012A5EE}"/>
              </a:ext>
            </a:extLst>
          </p:cNvPr>
          <p:cNvSpPr txBox="1">
            <a:spLocks/>
          </p:cNvSpPr>
          <p:nvPr/>
        </p:nvSpPr>
        <p:spPr>
          <a:xfrm>
            <a:off x="2628519" y="1826504"/>
            <a:ext cx="1810512" cy="4643648"/>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ltLang="zh-TW" sz="1200" dirty="0"/>
              <a:t>O       had</a:t>
            </a:r>
          </a:p>
          <a:p>
            <a:r>
              <a:rPr lang="en-US" altLang="zh-TW" sz="1200" dirty="0"/>
              <a:t>O       been</a:t>
            </a:r>
          </a:p>
          <a:p>
            <a:r>
              <a:rPr lang="en-US" altLang="zh-TW" sz="1200" dirty="0"/>
              <a:t>O       freed</a:t>
            </a:r>
          </a:p>
          <a:p>
            <a:r>
              <a:rPr lang="en-US" altLang="zh-TW" sz="1200" dirty="0"/>
              <a:t>O       from</a:t>
            </a:r>
          </a:p>
          <a:p>
            <a:r>
              <a:rPr lang="en-US" altLang="zh-TW" sz="1200" dirty="0"/>
              <a:t>O       a</a:t>
            </a:r>
          </a:p>
          <a:p>
            <a:r>
              <a:rPr lang="en-US" altLang="zh-TW" sz="1200" dirty="0">
                <a:solidFill>
                  <a:srgbClr val="FF0000"/>
                </a:solidFill>
              </a:rPr>
              <a:t>B-</a:t>
            </a:r>
            <a:r>
              <a:rPr lang="en-US" altLang="zh-TW" sz="1200" dirty="0" err="1">
                <a:solidFill>
                  <a:srgbClr val="FF0000"/>
                </a:solidFill>
              </a:rPr>
              <a:t>gpe</a:t>
            </a:r>
            <a:r>
              <a:rPr lang="en-US" altLang="zh-TW" sz="1200" dirty="0">
                <a:solidFill>
                  <a:srgbClr val="FF0000"/>
                </a:solidFill>
              </a:rPr>
              <a:t>   Chinese</a:t>
            </a:r>
          </a:p>
          <a:p>
            <a:r>
              <a:rPr lang="en-US" altLang="zh-TW" sz="1200" dirty="0"/>
              <a:t>O       detention</a:t>
            </a:r>
          </a:p>
          <a:p>
            <a:r>
              <a:rPr lang="en-US" altLang="zh-TW" sz="1200" dirty="0"/>
              <a:t>O       camp</a:t>
            </a:r>
          </a:p>
          <a:p>
            <a:r>
              <a:rPr lang="en-US" altLang="zh-TW" sz="1200" dirty="0"/>
              <a:t>O       and</a:t>
            </a:r>
          </a:p>
          <a:p>
            <a:r>
              <a:rPr lang="en-US" altLang="zh-TW" sz="1200" dirty="0"/>
              <a:t>O       allowed</a:t>
            </a:r>
          </a:p>
          <a:p>
            <a:r>
              <a:rPr lang="en-US" altLang="zh-TW" sz="1200" dirty="0"/>
              <a:t>O       to</a:t>
            </a:r>
          </a:p>
          <a:p>
            <a:r>
              <a:rPr lang="en-US" altLang="zh-TW" sz="1200" dirty="0"/>
              <a:t>O       return</a:t>
            </a:r>
          </a:p>
          <a:p>
            <a:r>
              <a:rPr lang="en-US" altLang="zh-TW" sz="1200" dirty="0"/>
              <a:t>O       home</a:t>
            </a:r>
          </a:p>
          <a:p>
            <a:r>
              <a:rPr lang="en-US" altLang="zh-TW" sz="1200" dirty="0"/>
              <a:t>O       to</a:t>
            </a:r>
          </a:p>
        </p:txBody>
      </p:sp>
      <p:sp>
        <p:nvSpPr>
          <p:cNvPr id="12" name="內容版面配置區 5">
            <a:extLst>
              <a:ext uri="{FF2B5EF4-FFF2-40B4-BE49-F238E27FC236}">
                <a16:creationId xmlns:a16="http://schemas.microsoft.com/office/drawing/2014/main" id="{B2CE5F2E-B44C-4C88-AD9B-3C5ACA744BC8}"/>
              </a:ext>
            </a:extLst>
          </p:cNvPr>
          <p:cNvSpPr txBox="1">
            <a:spLocks/>
          </p:cNvSpPr>
          <p:nvPr/>
        </p:nvSpPr>
        <p:spPr>
          <a:xfrm>
            <a:off x="6295644" y="1859280"/>
            <a:ext cx="2575560" cy="5785104"/>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ltLang="zh-TW" sz="1200" dirty="0"/>
              <a:t>O       It</a:t>
            </a:r>
          </a:p>
          <a:p>
            <a:r>
              <a:rPr lang="en-US" altLang="zh-TW" sz="1200" dirty="0"/>
              <a:t>O       was</a:t>
            </a:r>
          </a:p>
          <a:p>
            <a:r>
              <a:rPr lang="en-US" altLang="zh-TW" sz="1200" dirty="0"/>
              <a:t>O       the</a:t>
            </a:r>
          </a:p>
          <a:p>
            <a:r>
              <a:rPr lang="en-US" altLang="zh-TW" sz="1200" dirty="0"/>
              <a:t>O       first</a:t>
            </a:r>
          </a:p>
          <a:p>
            <a:r>
              <a:rPr lang="en-US" altLang="zh-TW" sz="1200" dirty="0"/>
              <a:t>O       time</a:t>
            </a:r>
          </a:p>
          <a:p>
            <a:r>
              <a:rPr lang="en-US" altLang="zh-TW" sz="1200" dirty="0"/>
              <a:t>O       she</a:t>
            </a:r>
          </a:p>
          <a:p>
            <a:r>
              <a:rPr lang="en-US" altLang="zh-TW" sz="1200" dirty="0"/>
              <a:t>O       '</a:t>
            </a:r>
          </a:p>
          <a:p>
            <a:r>
              <a:rPr lang="en-US" altLang="zh-TW" sz="1200" dirty="0"/>
              <a:t>O       d</a:t>
            </a:r>
          </a:p>
          <a:p>
            <a:r>
              <a:rPr lang="en-US" altLang="zh-TW" sz="1200" dirty="0"/>
              <a:t>O       seen</a:t>
            </a:r>
          </a:p>
          <a:p>
            <a:r>
              <a:rPr lang="en-US" altLang="zh-TW" sz="1200" dirty="0"/>
              <a:t>O       her</a:t>
            </a:r>
          </a:p>
          <a:p>
            <a:r>
              <a:rPr lang="en-US" altLang="zh-TW" sz="1200" dirty="0"/>
              <a:t>O       family</a:t>
            </a:r>
          </a:p>
          <a:p>
            <a:r>
              <a:rPr lang="en-US" altLang="zh-TW" sz="1200" dirty="0"/>
              <a:t>O       in</a:t>
            </a:r>
          </a:p>
          <a:p>
            <a:r>
              <a:rPr lang="en-US" altLang="zh-TW" sz="1200" dirty="0"/>
              <a:t>O       more</a:t>
            </a:r>
          </a:p>
          <a:p>
            <a:r>
              <a:rPr lang="en-US" altLang="zh-TW" sz="1200" dirty="0"/>
              <a:t>O       than</a:t>
            </a:r>
          </a:p>
        </p:txBody>
      </p:sp>
      <p:sp>
        <p:nvSpPr>
          <p:cNvPr id="13" name="內容版面配置區 5">
            <a:extLst>
              <a:ext uri="{FF2B5EF4-FFF2-40B4-BE49-F238E27FC236}">
                <a16:creationId xmlns:a16="http://schemas.microsoft.com/office/drawing/2014/main" id="{AB89F2B5-0E18-4F46-B28B-F837B722BDA1}"/>
              </a:ext>
            </a:extLst>
          </p:cNvPr>
          <p:cNvSpPr txBox="1">
            <a:spLocks/>
          </p:cNvSpPr>
          <p:nvPr/>
        </p:nvSpPr>
        <p:spPr>
          <a:xfrm>
            <a:off x="8198358" y="1847088"/>
            <a:ext cx="2575560" cy="5785104"/>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pt-BR" altLang="zh-TW" sz="1200" dirty="0"/>
              <a:t>B-tim   16</a:t>
            </a:r>
          </a:p>
          <a:p>
            <a:r>
              <a:rPr lang="pt-BR" altLang="zh-TW" sz="1200" dirty="0"/>
              <a:t>O       months</a:t>
            </a:r>
          </a:p>
          <a:p>
            <a:r>
              <a:rPr lang="pt-BR" altLang="zh-TW" sz="1200" dirty="0"/>
              <a:t>O       .</a:t>
            </a:r>
          </a:p>
          <a:p>
            <a:r>
              <a:rPr lang="pt-BR" altLang="zh-TW" sz="1200" dirty="0"/>
              <a:t>O       [SEP]</a:t>
            </a:r>
          </a:p>
        </p:txBody>
      </p:sp>
    </p:spTree>
    <p:extLst>
      <p:ext uri="{BB962C8B-B14F-4D97-AF65-F5344CB8AC3E}">
        <p14:creationId xmlns:p14="http://schemas.microsoft.com/office/powerpoint/2010/main" val="40402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710CAF-C619-42EB-BC5E-5F74D92D4FA1}"/>
              </a:ext>
            </a:extLst>
          </p:cNvPr>
          <p:cNvSpPr>
            <a:spLocks noGrp="1"/>
          </p:cNvSpPr>
          <p:nvPr>
            <p:ph type="title"/>
          </p:nvPr>
        </p:nvSpPr>
        <p:spPr>
          <a:xfrm>
            <a:off x="969264" y="496290"/>
            <a:ext cx="10058400" cy="582702"/>
          </a:xfrm>
        </p:spPr>
        <p:txBody>
          <a:bodyPr>
            <a:normAutofit fontScale="90000"/>
          </a:bodyPr>
          <a:lstStyle/>
          <a:p>
            <a:r>
              <a:rPr lang="en-US" altLang="zh-TW" dirty="0"/>
              <a:t>Result(Bert)</a:t>
            </a:r>
            <a:endParaRPr lang="zh-TW" altLang="en-US" dirty="0"/>
          </a:p>
        </p:txBody>
      </p:sp>
      <p:sp>
        <p:nvSpPr>
          <p:cNvPr id="3" name="文字版面配置區 2">
            <a:extLst>
              <a:ext uri="{FF2B5EF4-FFF2-40B4-BE49-F238E27FC236}">
                <a16:creationId xmlns:a16="http://schemas.microsoft.com/office/drawing/2014/main" id="{A5BE2E47-4317-49FB-A91E-78975569EDAB}"/>
              </a:ext>
            </a:extLst>
          </p:cNvPr>
          <p:cNvSpPr>
            <a:spLocks noGrp="1"/>
          </p:cNvSpPr>
          <p:nvPr>
            <p:ph type="body" idx="1"/>
          </p:nvPr>
        </p:nvSpPr>
        <p:spPr>
          <a:xfrm>
            <a:off x="969264" y="1323337"/>
            <a:ext cx="10055352" cy="640080"/>
          </a:xfrm>
        </p:spPr>
        <p:txBody>
          <a:bodyPr>
            <a:noAutofit/>
          </a:bodyPr>
          <a:lstStyle/>
          <a:p>
            <a:r>
              <a:rPr lang="en-US" altLang="zh-TW" sz="1600" dirty="0">
                <a:latin typeface="Arial" panose="020B0604020202020204" pitchFamily="34" charset="0"/>
                <a:cs typeface="Arial" panose="020B0604020202020204" pitchFamily="34" charset="0"/>
              </a:rPr>
              <a:t>Text : That day, </a:t>
            </a:r>
            <a:r>
              <a:rPr lang="en-US" altLang="zh-TW" sz="1600" dirty="0" err="1">
                <a:solidFill>
                  <a:srgbClr val="FF0000"/>
                </a:solidFill>
                <a:latin typeface="Arial" panose="020B0604020202020204" pitchFamily="34" charset="0"/>
                <a:cs typeface="Arial" panose="020B0604020202020204" pitchFamily="34" charset="0"/>
              </a:rPr>
              <a:t>Yakufu</a:t>
            </a:r>
            <a:r>
              <a:rPr lang="en-US" altLang="zh-TW" sz="1600" dirty="0">
                <a:latin typeface="Arial" panose="020B0604020202020204" pitchFamily="34" charset="0"/>
                <a:cs typeface="Arial" panose="020B0604020202020204" pitchFamily="34" charset="0"/>
              </a:rPr>
              <a:t>, a </a:t>
            </a:r>
            <a:r>
              <a:rPr lang="en-US" altLang="zh-TW" sz="1600" dirty="0">
                <a:solidFill>
                  <a:srgbClr val="00B050"/>
                </a:solidFill>
                <a:latin typeface="Arial" panose="020B0604020202020204" pitchFamily="34" charset="0"/>
                <a:cs typeface="Arial" panose="020B0604020202020204" pitchFamily="34" charset="0"/>
              </a:rPr>
              <a:t>43-year-old</a:t>
            </a:r>
            <a:r>
              <a:rPr lang="en-US" altLang="zh-TW" sz="1600" dirty="0">
                <a:latin typeface="Arial" panose="020B0604020202020204" pitchFamily="34" charset="0"/>
                <a:cs typeface="Arial" panose="020B0604020202020204" pitchFamily="34" charset="0"/>
              </a:rPr>
              <a:t> ethnic </a:t>
            </a:r>
            <a:r>
              <a:rPr lang="en-US" altLang="zh-TW" sz="1600" dirty="0">
                <a:solidFill>
                  <a:srgbClr val="FF0000"/>
                </a:solidFill>
                <a:latin typeface="Arial" panose="020B0604020202020204" pitchFamily="34" charset="0"/>
                <a:cs typeface="Arial" panose="020B0604020202020204" pitchFamily="34" charset="0"/>
              </a:rPr>
              <a:t>Uyghur</a:t>
            </a:r>
            <a:r>
              <a:rPr lang="en-US" altLang="zh-TW" sz="1600" dirty="0">
                <a:latin typeface="Arial" panose="020B0604020202020204" pitchFamily="34" charset="0"/>
                <a:cs typeface="Arial" panose="020B0604020202020204" pitchFamily="34" charset="0"/>
              </a:rPr>
              <a:t>, had been freed from a </a:t>
            </a:r>
            <a:r>
              <a:rPr lang="en-US" altLang="zh-TW" sz="1600" dirty="0">
                <a:solidFill>
                  <a:srgbClr val="FF0000"/>
                </a:solidFill>
                <a:latin typeface="Arial" panose="020B0604020202020204" pitchFamily="34" charset="0"/>
                <a:cs typeface="Arial" panose="020B0604020202020204" pitchFamily="34" charset="0"/>
              </a:rPr>
              <a:t>Chinese</a:t>
            </a:r>
            <a:r>
              <a:rPr lang="en-US" altLang="zh-TW" sz="1600" dirty="0">
                <a:latin typeface="Arial" panose="020B0604020202020204" pitchFamily="34" charset="0"/>
                <a:cs typeface="Arial" panose="020B0604020202020204" pitchFamily="34" charset="0"/>
              </a:rPr>
              <a:t> detention camp and allowed to return home to her three teenage children and aunt and uncle in </a:t>
            </a:r>
            <a:r>
              <a:rPr lang="en-US" altLang="zh-TW" sz="1600" dirty="0">
                <a:solidFill>
                  <a:srgbClr val="FF0000"/>
                </a:solidFill>
                <a:latin typeface="Arial" panose="020B0604020202020204" pitchFamily="34" charset="0"/>
                <a:cs typeface="Arial" panose="020B0604020202020204" pitchFamily="34" charset="0"/>
              </a:rPr>
              <a:t>Xinjiang</a:t>
            </a:r>
            <a:r>
              <a:rPr lang="en-US" altLang="zh-TW" sz="1600" dirty="0">
                <a:latin typeface="Arial" panose="020B0604020202020204" pitchFamily="34" charset="0"/>
                <a:cs typeface="Arial" panose="020B0604020202020204" pitchFamily="34" charset="0"/>
              </a:rPr>
              <a:t>, </a:t>
            </a:r>
            <a:r>
              <a:rPr lang="en-US" altLang="zh-TW" sz="1600" dirty="0">
                <a:solidFill>
                  <a:srgbClr val="FF0000"/>
                </a:solidFill>
                <a:latin typeface="Arial" panose="020B0604020202020204" pitchFamily="34" charset="0"/>
                <a:cs typeface="Arial" panose="020B0604020202020204" pitchFamily="34" charset="0"/>
              </a:rPr>
              <a:t>western China</a:t>
            </a:r>
            <a:r>
              <a:rPr lang="en-US" altLang="zh-TW" sz="1600" dirty="0">
                <a:latin typeface="Arial" panose="020B0604020202020204" pitchFamily="34" charset="0"/>
                <a:cs typeface="Arial" panose="020B0604020202020204" pitchFamily="34" charset="0"/>
              </a:rPr>
              <a:t>. It was the first time she'd seen her family in more than </a:t>
            </a:r>
            <a:r>
              <a:rPr lang="en-US" altLang="zh-TW" sz="1600" dirty="0">
                <a:solidFill>
                  <a:srgbClr val="FF0000"/>
                </a:solidFill>
                <a:latin typeface="Arial" panose="020B0604020202020204" pitchFamily="34" charset="0"/>
                <a:cs typeface="Arial" panose="020B0604020202020204" pitchFamily="34" charset="0"/>
              </a:rPr>
              <a:t>16 months.</a:t>
            </a:r>
          </a:p>
          <a:p>
            <a:endParaRPr lang="zh-TW" altLang="en-US" sz="1600" dirty="0">
              <a:latin typeface="Arial" panose="020B0604020202020204" pitchFamily="34" charset="0"/>
              <a:cs typeface="Arial" panose="020B0604020202020204" pitchFamily="34" charset="0"/>
            </a:endParaRPr>
          </a:p>
          <a:p>
            <a:endParaRPr lang="zh-TW" altLang="en-US" sz="1600" dirty="0">
              <a:latin typeface="Arial" panose="020B0604020202020204" pitchFamily="34" charset="0"/>
              <a:cs typeface="Arial" panose="020B0604020202020204" pitchFamily="34" charset="0"/>
            </a:endParaRPr>
          </a:p>
        </p:txBody>
      </p:sp>
      <p:sp>
        <p:nvSpPr>
          <p:cNvPr id="4" name="內容版面配置區 3">
            <a:extLst>
              <a:ext uri="{FF2B5EF4-FFF2-40B4-BE49-F238E27FC236}">
                <a16:creationId xmlns:a16="http://schemas.microsoft.com/office/drawing/2014/main" id="{15A8375F-A161-48BE-9739-8D94C3BB1E23}"/>
              </a:ext>
            </a:extLst>
          </p:cNvPr>
          <p:cNvSpPr>
            <a:spLocks noGrp="1"/>
          </p:cNvSpPr>
          <p:nvPr>
            <p:ph sz="half" idx="2"/>
          </p:nvPr>
        </p:nvSpPr>
        <p:spPr>
          <a:xfrm>
            <a:off x="1019556" y="1773936"/>
            <a:ext cx="1700784" cy="4748784"/>
          </a:xfrm>
        </p:spPr>
        <p:txBody>
          <a:bodyPr>
            <a:noAutofit/>
          </a:bodyPr>
          <a:lstStyle/>
          <a:p>
            <a:r>
              <a:rPr lang="en-US" altLang="zh-TW" sz="1200" dirty="0"/>
              <a:t>O       [CLS]</a:t>
            </a:r>
          </a:p>
          <a:p>
            <a:r>
              <a:rPr lang="en-US" altLang="zh-TW" sz="1200" dirty="0"/>
              <a:t>B-</a:t>
            </a:r>
            <a:r>
              <a:rPr lang="en-US" altLang="zh-TW" sz="1200" dirty="0" err="1"/>
              <a:t>tim</a:t>
            </a:r>
            <a:r>
              <a:rPr lang="en-US" altLang="zh-TW" sz="1200" dirty="0"/>
              <a:t>   That</a:t>
            </a:r>
          </a:p>
          <a:p>
            <a:r>
              <a:rPr lang="en-US" altLang="zh-TW" sz="1200" dirty="0"/>
              <a:t>B-</a:t>
            </a:r>
            <a:r>
              <a:rPr lang="en-US" altLang="zh-TW" sz="1200" dirty="0" err="1"/>
              <a:t>tim</a:t>
            </a:r>
            <a:r>
              <a:rPr lang="en-US" altLang="zh-TW" sz="1200" dirty="0"/>
              <a:t>   day</a:t>
            </a:r>
          </a:p>
          <a:p>
            <a:r>
              <a:rPr lang="en-US" altLang="zh-TW" sz="1200" dirty="0"/>
              <a:t>O       ,</a:t>
            </a:r>
          </a:p>
          <a:p>
            <a:r>
              <a:rPr lang="en-US" altLang="zh-TW" sz="1200" dirty="0">
                <a:solidFill>
                  <a:srgbClr val="FF0000"/>
                </a:solidFill>
              </a:rPr>
              <a:t>B-per   </a:t>
            </a:r>
            <a:r>
              <a:rPr lang="en-US" altLang="zh-TW" sz="1200" dirty="0" err="1">
                <a:solidFill>
                  <a:srgbClr val="FF0000"/>
                </a:solidFill>
              </a:rPr>
              <a:t>Yakufu</a:t>
            </a:r>
            <a:endParaRPr lang="en-US" altLang="zh-TW" sz="1200" dirty="0">
              <a:solidFill>
                <a:srgbClr val="FF0000"/>
              </a:solidFill>
            </a:endParaRPr>
          </a:p>
          <a:p>
            <a:r>
              <a:rPr lang="en-US" altLang="zh-TW" sz="1200" dirty="0"/>
              <a:t>O       ,</a:t>
            </a:r>
          </a:p>
          <a:p>
            <a:r>
              <a:rPr lang="en-US" altLang="zh-TW" sz="1200" dirty="0"/>
              <a:t>O       a</a:t>
            </a:r>
          </a:p>
          <a:p>
            <a:r>
              <a:rPr lang="en-US" altLang="zh-TW" sz="1200" dirty="0"/>
              <a:t>O       43</a:t>
            </a:r>
          </a:p>
          <a:p>
            <a:r>
              <a:rPr lang="en-US" altLang="zh-TW" sz="1200" dirty="0"/>
              <a:t>O       -</a:t>
            </a:r>
          </a:p>
          <a:p>
            <a:r>
              <a:rPr lang="en-US" altLang="zh-TW" sz="1200" dirty="0"/>
              <a:t>O       year</a:t>
            </a:r>
          </a:p>
          <a:p>
            <a:r>
              <a:rPr lang="en-US" altLang="zh-TW" sz="1200" dirty="0"/>
              <a:t>O       -</a:t>
            </a:r>
          </a:p>
          <a:p>
            <a:r>
              <a:rPr lang="en-US" altLang="zh-TW" sz="1200" dirty="0"/>
              <a:t>O       old</a:t>
            </a:r>
          </a:p>
          <a:p>
            <a:r>
              <a:rPr lang="en-US" altLang="zh-TW" sz="1200" dirty="0"/>
              <a:t>O       ethnic</a:t>
            </a:r>
          </a:p>
          <a:p>
            <a:r>
              <a:rPr lang="en-US" altLang="zh-TW" sz="1200" dirty="0">
                <a:solidFill>
                  <a:srgbClr val="FF0000"/>
                </a:solidFill>
              </a:rPr>
              <a:t>B-</a:t>
            </a:r>
            <a:r>
              <a:rPr lang="en-US" altLang="zh-TW" sz="1200" dirty="0" err="1">
                <a:solidFill>
                  <a:srgbClr val="FF0000"/>
                </a:solidFill>
              </a:rPr>
              <a:t>gpe</a:t>
            </a:r>
            <a:r>
              <a:rPr lang="en-US" altLang="zh-TW" sz="1200" dirty="0">
                <a:solidFill>
                  <a:srgbClr val="FF0000"/>
                </a:solidFill>
              </a:rPr>
              <a:t>   Uyghur</a:t>
            </a:r>
          </a:p>
          <a:p>
            <a:r>
              <a:rPr lang="en-US" altLang="zh-TW" sz="1200" dirty="0"/>
              <a:t>O       ,</a:t>
            </a:r>
          </a:p>
          <a:p>
            <a:endParaRPr lang="en-US" altLang="zh-TW" sz="1200" dirty="0"/>
          </a:p>
        </p:txBody>
      </p:sp>
      <p:sp>
        <p:nvSpPr>
          <p:cNvPr id="6" name="內容版面配置區 5">
            <a:extLst>
              <a:ext uri="{FF2B5EF4-FFF2-40B4-BE49-F238E27FC236}">
                <a16:creationId xmlns:a16="http://schemas.microsoft.com/office/drawing/2014/main" id="{A4850C2E-52C7-44FD-8731-5CCC689BA471}"/>
              </a:ext>
            </a:extLst>
          </p:cNvPr>
          <p:cNvSpPr>
            <a:spLocks noGrp="1"/>
          </p:cNvSpPr>
          <p:nvPr>
            <p:ph sz="quarter" idx="4"/>
          </p:nvPr>
        </p:nvSpPr>
        <p:spPr>
          <a:xfrm>
            <a:off x="4465320" y="1847088"/>
            <a:ext cx="2575560" cy="4547616"/>
          </a:xfrm>
        </p:spPr>
        <p:txBody>
          <a:bodyPr>
            <a:noAutofit/>
          </a:bodyPr>
          <a:lstStyle/>
          <a:p>
            <a:r>
              <a:rPr lang="en-US" altLang="zh-TW" sz="1200" dirty="0"/>
              <a:t>O       her</a:t>
            </a:r>
          </a:p>
          <a:p>
            <a:r>
              <a:rPr lang="en-US" altLang="zh-TW" sz="1200" dirty="0"/>
              <a:t>O       three</a:t>
            </a:r>
          </a:p>
          <a:p>
            <a:r>
              <a:rPr lang="en-US" altLang="zh-TW" sz="1200" dirty="0"/>
              <a:t>O       teenage</a:t>
            </a:r>
          </a:p>
          <a:p>
            <a:r>
              <a:rPr lang="en-US" altLang="zh-TW" sz="1200" dirty="0"/>
              <a:t>O       children</a:t>
            </a:r>
          </a:p>
          <a:p>
            <a:r>
              <a:rPr lang="en-US" altLang="zh-TW" sz="1200" dirty="0"/>
              <a:t>O       and</a:t>
            </a:r>
          </a:p>
          <a:p>
            <a:r>
              <a:rPr lang="en-US" altLang="zh-TW" sz="1200" dirty="0"/>
              <a:t>O       aunt</a:t>
            </a:r>
          </a:p>
          <a:p>
            <a:r>
              <a:rPr lang="en-US" altLang="zh-TW" sz="1200" dirty="0"/>
              <a:t>O       and</a:t>
            </a:r>
          </a:p>
          <a:p>
            <a:r>
              <a:rPr lang="en-US" altLang="zh-TW" sz="1200" dirty="0"/>
              <a:t>O       uncle</a:t>
            </a:r>
          </a:p>
          <a:p>
            <a:r>
              <a:rPr lang="en-US" altLang="zh-TW" sz="1200" dirty="0"/>
              <a:t>O       in</a:t>
            </a:r>
          </a:p>
          <a:p>
            <a:r>
              <a:rPr lang="en-US" altLang="zh-TW" sz="1200" dirty="0">
                <a:solidFill>
                  <a:srgbClr val="FF0000"/>
                </a:solidFill>
              </a:rPr>
              <a:t>B-geo   Xinjiang</a:t>
            </a:r>
          </a:p>
          <a:p>
            <a:r>
              <a:rPr lang="en-US" altLang="zh-TW" sz="1200" dirty="0"/>
              <a:t>O       ,</a:t>
            </a:r>
          </a:p>
          <a:p>
            <a:r>
              <a:rPr lang="en-US" altLang="zh-TW" sz="1200" dirty="0">
                <a:solidFill>
                  <a:srgbClr val="FF0000"/>
                </a:solidFill>
              </a:rPr>
              <a:t>B-geo   western</a:t>
            </a:r>
          </a:p>
          <a:p>
            <a:r>
              <a:rPr lang="en-US" altLang="zh-TW" sz="1200" dirty="0">
                <a:solidFill>
                  <a:srgbClr val="FF0000"/>
                </a:solidFill>
              </a:rPr>
              <a:t>B-geo   China</a:t>
            </a:r>
          </a:p>
          <a:p>
            <a:r>
              <a:rPr lang="en-US" altLang="zh-TW" sz="1200" dirty="0"/>
              <a:t>O       .</a:t>
            </a:r>
            <a:endParaRPr lang="zh-TW" altLang="en-US" sz="1200" dirty="0"/>
          </a:p>
        </p:txBody>
      </p:sp>
      <p:sp>
        <p:nvSpPr>
          <p:cNvPr id="7" name="日期版面配置區 6">
            <a:extLst>
              <a:ext uri="{FF2B5EF4-FFF2-40B4-BE49-F238E27FC236}">
                <a16:creationId xmlns:a16="http://schemas.microsoft.com/office/drawing/2014/main" id="{3D8465B1-6119-421E-9E5F-9116EA3CA6BC}"/>
              </a:ext>
            </a:extLst>
          </p:cNvPr>
          <p:cNvSpPr>
            <a:spLocks noGrp="1"/>
          </p:cNvSpPr>
          <p:nvPr>
            <p:ph type="dt" sz="half" idx="10"/>
          </p:nvPr>
        </p:nvSpPr>
        <p:spPr>
          <a:xfrm>
            <a:off x="7208026" y="6028944"/>
            <a:ext cx="2893045" cy="365760"/>
          </a:xfrm>
        </p:spPr>
        <p:txBody>
          <a:bodyPr/>
          <a:lstStyle/>
          <a:p>
            <a:pPr rtl="0"/>
            <a:fld id="{9651C41F-D9A3-457D-A3FA-0A5DBEF4266B}" type="datetime1">
              <a:rPr lang="zh-TW" altLang="en-US" smtClean="0"/>
              <a:t>2020/12/30</a:t>
            </a:fld>
            <a:endParaRPr lang="en-US" dirty="0"/>
          </a:p>
        </p:txBody>
      </p:sp>
      <p:sp>
        <p:nvSpPr>
          <p:cNvPr id="10" name="內容版面配置區 3">
            <a:extLst>
              <a:ext uri="{FF2B5EF4-FFF2-40B4-BE49-F238E27FC236}">
                <a16:creationId xmlns:a16="http://schemas.microsoft.com/office/drawing/2014/main" id="{AF115F3E-C171-4660-9188-F819A012A5EE}"/>
              </a:ext>
            </a:extLst>
          </p:cNvPr>
          <p:cNvSpPr txBox="1">
            <a:spLocks/>
          </p:cNvSpPr>
          <p:nvPr/>
        </p:nvSpPr>
        <p:spPr>
          <a:xfrm>
            <a:off x="2628519" y="1826504"/>
            <a:ext cx="1810512" cy="4643648"/>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ltLang="zh-TW" sz="1200" dirty="0"/>
              <a:t>O       had</a:t>
            </a:r>
          </a:p>
          <a:p>
            <a:r>
              <a:rPr lang="en-US" altLang="zh-TW" sz="1200" dirty="0"/>
              <a:t>O       been</a:t>
            </a:r>
          </a:p>
          <a:p>
            <a:r>
              <a:rPr lang="en-US" altLang="zh-TW" sz="1200" dirty="0"/>
              <a:t>O       freed</a:t>
            </a:r>
          </a:p>
          <a:p>
            <a:r>
              <a:rPr lang="en-US" altLang="zh-TW" sz="1200" dirty="0"/>
              <a:t>O       from</a:t>
            </a:r>
          </a:p>
          <a:p>
            <a:r>
              <a:rPr lang="en-US" altLang="zh-TW" sz="1200" dirty="0"/>
              <a:t>O       a</a:t>
            </a:r>
          </a:p>
          <a:p>
            <a:r>
              <a:rPr lang="en-US" altLang="zh-TW" sz="1200" dirty="0">
                <a:solidFill>
                  <a:srgbClr val="FF0000"/>
                </a:solidFill>
              </a:rPr>
              <a:t>B-</a:t>
            </a:r>
            <a:r>
              <a:rPr lang="en-US" altLang="zh-TW" sz="1200" dirty="0" err="1">
                <a:solidFill>
                  <a:srgbClr val="FF0000"/>
                </a:solidFill>
              </a:rPr>
              <a:t>gpe</a:t>
            </a:r>
            <a:r>
              <a:rPr lang="en-US" altLang="zh-TW" sz="1200" dirty="0">
                <a:solidFill>
                  <a:srgbClr val="FF0000"/>
                </a:solidFill>
              </a:rPr>
              <a:t>   Chinese</a:t>
            </a:r>
          </a:p>
          <a:p>
            <a:r>
              <a:rPr lang="en-US" altLang="zh-TW" sz="1200" dirty="0"/>
              <a:t>O       detention</a:t>
            </a:r>
          </a:p>
          <a:p>
            <a:r>
              <a:rPr lang="en-US" altLang="zh-TW" sz="1200" dirty="0"/>
              <a:t>O       camp</a:t>
            </a:r>
          </a:p>
          <a:p>
            <a:r>
              <a:rPr lang="en-US" altLang="zh-TW" sz="1200" dirty="0"/>
              <a:t>O       and</a:t>
            </a:r>
          </a:p>
          <a:p>
            <a:r>
              <a:rPr lang="en-US" altLang="zh-TW" sz="1200" dirty="0"/>
              <a:t>O       allowed</a:t>
            </a:r>
          </a:p>
          <a:p>
            <a:r>
              <a:rPr lang="en-US" altLang="zh-TW" sz="1200" dirty="0"/>
              <a:t>O       to</a:t>
            </a:r>
          </a:p>
          <a:p>
            <a:r>
              <a:rPr lang="en-US" altLang="zh-TW" sz="1200" dirty="0"/>
              <a:t>O       return</a:t>
            </a:r>
          </a:p>
          <a:p>
            <a:r>
              <a:rPr lang="en-US" altLang="zh-TW" sz="1200" dirty="0"/>
              <a:t>O       home</a:t>
            </a:r>
          </a:p>
          <a:p>
            <a:r>
              <a:rPr lang="en-US" altLang="zh-TW" sz="1200" dirty="0"/>
              <a:t>O       to</a:t>
            </a:r>
          </a:p>
        </p:txBody>
      </p:sp>
      <p:sp>
        <p:nvSpPr>
          <p:cNvPr id="12" name="內容版面配置區 5">
            <a:extLst>
              <a:ext uri="{FF2B5EF4-FFF2-40B4-BE49-F238E27FC236}">
                <a16:creationId xmlns:a16="http://schemas.microsoft.com/office/drawing/2014/main" id="{B2CE5F2E-B44C-4C88-AD9B-3C5ACA744BC8}"/>
              </a:ext>
            </a:extLst>
          </p:cNvPr>
          <p:cNvSpPr txBox="1">
            <a:spLocks/>
          </p:cNvSpPr>
          <p:nvPr/>
        </p:nvSpPr>
        <p:spPr>
          <a:xfrm>
            <a:off x="6289548" y="1847088"/>
            <a:ext cx="2575560" cy="5785104"/>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ltLang="zh-TW" sz="1200" dirty="0"/>
              <a:t>O       It</a:t>
            </a:r>
          </a:p>
          <a:p>
            <a:r>
              <a:rPr lang="en-US" altLang="zh-TW" sz="1200" dirty="0"/>
              <a:t>O       was</a:t>
            </a:r>
          </a:p>
          <a:p>
            <a:r>
              <a:rPr lang="en-US" altLang="zh-TW" sz="1200" dirty="0"/>
              <a:t>O       the</a:t>
            </a:r>
          </a:p>
          <a:p>
            <a:r>
              <a:rPr lang="en-US" altLang="zh-TW" sz="1200" dirty="0"/>
              <a:t>O       first</a:t>
            </a:r>
          </a:p>
          <a:p>
            <a:r>
              <a:rPr lang="en-US" altLang="zh-TW" sz="1200" dirty="0"/>
              <a:t>O       time</a:t>
            </a:r>
          </a:p>
          <a:p>
            <a:r>
              <a:rPr lang="en-US" altLang="zh-TW" sz="1200" dirty="0"/>
              <a:t>O       she</a:t>
            </a:r>
          </a:p>
          <a:p>
            <a:r>
              <a:rPr lang="en-US" altLang="zh-TW" sz="1200" dirty="0"/>
              <a:t>O       '</a:t>
            </a:r>
          </a:p>
          <a:p>
            <a:r>
              <a:rPr lang="en-US" altLang="zh-TW" sz="1200" dirty="0"/>
              <a:t>O       d</a:t>
            </a:r>
          </a:p>
          <a:p>
            <a:r>
              <a:rPr lang="en-US" altLang="zh-TW" sz="1200" dirty="0"/>
              <a:t>O       seen</a:t>
            </a:r>
          </a:p>
          <a:p>
            <a:r>
              <a:rPr lang="en-US" altLang="zh-TW" sz="1200" dirty="0"/>
              <a:t>O       her</a:t>
            </a:r>
          </a:p>
          <a:p>
            <a:r>
              <a:rPr lang="en-US" altLang="zh-TW" sz="1200" dirty="0"/>
              <a:t>O       family</a:t>
            </a:r>
          </a:p>
          <a:p>
            <a:r>
              <a:rPr lang="en-US" altLang="zh-TW" sz="1200" dirty="0"/>
              <a:t>O       in</a:t>
            </a:r>
          </a:p>
          <a:p>
            <a:r>
              <a:rPr lang="en-US" altLang="zh-TW" sz="1200" dirty="0"/>
              <a:t>O       more</a:t>
            </a:r>
          </a:p>
          <a:p>
            <a:r>
              <a:rPr lang="en-US" altLang="zh-TW" sz="1200" dirty="0"/>
              <a:t>O       than</a:t>
            </a:r>
          </a:p>
        </p:txBody>
      </p:sp>
      <p:sp>
        <p:nvSpPr>
          <p:cNvPr id="13" name="內容版面配置區 5">
            <a:extLst>
              <a:ext uri="{FF2B5EF4-FFF2-40B4-BE49-F238E27FC236}">
                <a16:creationId xmlns:a16="http://schemas.microsoft.com/office/drawing/2014/main" id="{AB89F2B5-0E18-4F46-B28B-F837B722BDA1}"/>
              </a:ext>
            </a:extLst>
          </p:cNvPr>
          <p:cNvSpPr txBox="1">
            <a:spLocks/>
          </p:cNvSpPr>
          <p:nvPr/>
        </p:nvSpPr>
        <p:spPr>
          <a:xfrm>
            <a:off x="8198358" y="1847088"/>
            <a:ext cx="2575560" cy="5785104"/>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pt-BR" altLang="zh-TW" sz="1200" dirty="0">
                <a:solidFill>
                  <a:srgbClr val="FF0000"/>
                </a:solidFill>
              </a:rPr>
              <a:t>B-tim   16</a:t>
            </a:r>
          </a:p>
          <a:p>
            <a:r>
              <a:rPr lang="pt-BR" altLang="zh-TW" sz="1200" dirty="0">
                <a:solidFill>
                  <a:srgbClr val="FF0000"/>
                </a:solidFill>
              </a:rPr>
              <a:t>O       months</a:t>
            </a:r>
          </a:p>
          <a:p>
            <a:r>
              <a:rPr lang="pt-BR" altLang="zh-TW" sz="1200" dirty="0"/>
              <a:t>O       .</a:t>
            </a:r>
          </a:p>
          <a:p>
            <a:r>
              <a:rPr lang="pt-BR" altLang="zh-TW" sz="1200" dirty="0"/>
              <a:t>O       [SEP]</a:t>
            </a:r>
          </a:p>
        </p:txBody>
      </p:sp>
    </p:spTree>
    <p:extLst>
      <p:ext uri="{BB962C8B-B14F-4D97-AF65-F5344CB8AC3E}">
        <p14:creationId xmlns:p14="http://schemas.microsoft.com/office/powerpoint/2010/main" val="371412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7F8395-77F1-41C7-A6A1-256AD8CB4F84}"/>
              </a:ext>
            </a:extLst>
          </p:cNvPr>
          <p:cNvSpPr>
            <a:spLocks noGrp="1"/>
          </p:cNvSpPr>
          <p:nvPr>
            <p:ph type="title"/>
          </p:nvPr>
        </p:nvSpPr>
        <p:spPr>
          <a:xfrm>
            <a:off x="1066800" y="642594"/>
            <a:ext cx="10058400" cy="966750"/>
          </a:xfrm>
        </p:spPr>
        <p:txBody>
          <a:bodyPr/>
          <a:lstStyle/>
          <a:p>
            <a:r>
              <a:rPr lang="en-US" altLang="zh-TW" dirty="0"/>
              <a:t>Result (Spacy)</a:t>
            </a:r>
            <a:endParaRPr lang="zh-TW" altLang="en-US" dirty="0"/>
          </a:p>
        </p:txBody>
      </p:sp>
      <p:sp>
        <p:nvSpPr>
          <p:cNvPr id="3" name="內容版面配置區 2">
            <a:extLst>
              <a:ext uri="{FF2B5EF4-FFF2-40B4-BE49-F238E27FC236}">
                <a16:creationId xmlns:a16="http://schemas.microsoft.com/office/drawing/2014/main" id="{A9DE2DC0-5CA6-47A3-8FA9-8A646E615DBD}"/>
              </a:ext>
            </a:extLst>
          </p:cNvPr>
          <p:cNvSpPr>
            <a:spLocks noGrp="1"/>
          </p:cNvSpPr>
          <p:nvPr>
            <p:ph idx="1"/>
          </p:nvPr>
        </p:nvSpPr>
        <p:spPr>
          <a:xfrm>
            <a:off x="1066800" y="1682496"/>
            <a:ext cx="10058400" cy="4270248"/>
          </a:xfrm>
        </p:spPr>
        <p:txBody>
          <a:bodyPr>
            <a:normAutofit lnSpcReduction="10000"/>
          </a:bodyPr>
          <a:lstStyle/>
          <a:p>
            <a:r>
              <a:rPr lang="en-US" altLang="zh-TW" sz="1400" dirty="0">
                <a:latin typeface="Arial" panose="020B0604020202020204" pitchFamily="34" charset="0"/>
                <a:cs typeface="Arial" panose="020B0604020202020204" pitchFamily="34" charset="0"/>
              </a:rPr>
              <a:t>Text : That day, </a:t>
            </a:r>
            <a:r>
              <a:rPr lang="en-US" altLang="zh-TW" sz="1400" dirty="0" err="1">
                <a:solidFill>
                  <a:srgbClr val="FF0000"/>
                </a:solidFill>
                <a:latin typeface="Arial" panose="020B0604020202020204" pitchFamily="34" charset="0"/>
                <a:cs typeface="Arial" panose="020B0604020202020204" pitchFamily="34" charset="0"/>
              </a:rPr>
              <a:t>Yakufu</a:t>
            </a:r>
            <a:r>
              <a:rPr lang="en-US" altLang="zh-TW" sz="1400" dirty="0">
                <a:latin typeface="Arial" panose="020B0604020202020204" pitchFamily="34" charset="0"/>
                <a:cs typeface="Arial" panose="020B0604020202020204" pitchFamily="34" charset="0"/>
              </a:rPr>
              <a:t>, a </a:t>
            </a:r>
            <a:r>
              <a:rPr lang="en-US" altLang="zh-TW" sz="1400" dirty="0">
                <a:solidFill>
                  <a:srgbClr val="00B050"/>
                </a:solidFill>
                <a:latin typeface="Arial" panose="020B0604020202020204" pitchFamily="34" charset="0"/>
                <a:cs typeface="Arial" panose="020B0604020202020204" pitchFamily="34" charset="0"/>
              </a:rPr>
              <a:t>43-year-old </a:t>
            </a:r>
            <a:r>
              <a:rPr lang="en-US" altLang="zh-TW" sz="1400" dirty="0">
                <a:latin typeface="Arial" panose="020B0604020202020204" pitchFamily="34" charset="0"/>
                <a:cs typeface="Arial" panose="020B0604020202020204" pitchFamily="34" charset="0"/>
              </a:rPr>
              <a:t>ethnic </a:t>
            </a:r>
            <a:r>
              <a:rPr lang="en-US" altLang="zh-TW" sz="1400" dirty="0">
                <a:solidFill>
                  <a:srgbClr val="FF0000"/>
                </a:solidFill>
                <a:latin typeface="Arial" panose="020B0604020202020204" pitchFamily="34" charset="0"/>
                <a:cs typeface="Arial" panose="020B0604020202020204" pitchFamily="34" charset="0"/>
              </a:rPr>
              <a:t>Uyghur</a:t>
            </a:r>
            <a:r>
              <a:rPr lang="en-US" altLang="zh-TW" sz="1400" dirty="0">
                <a:latin typeface="Arial" panose="020B0604020202020204" pitchFamily="34" charset="0"/>
                <a:cs typeface="Arial" panose="020B0604020202020204" pitchFamily="34" charset="0"/>
              </a:rPr>
              <a:t>, had been freed from a </a:t>
            </a:r>
            <a:r>
              <a:rPr lang="en-US" altLang="zh-TW" sz="1400" dirty="0">
                <a:solidFill>
                  <a:srgbClr val="FF0000"/>
                </a:solidFill>
                <a:latin typeface="Arial" panose="020B0604020202020204" pitchFamily="34" charset="0"/>
                <a:cs typeface="Arial" panose="020B0604020202020204" pitchFamily="34" charset="0"/>
              </a:rPr>
              <a:t>Chinese</a:t>
            </a:r>
            <a:r>
              <a:rPr lang="en-US" altLang="zh-TW" sz="1400" dirty="0">
                <a:latin typeface="Arial" panose="020B0604020202020204" pitchFamily="34" charset="0"/>
                <a:cs typeface="Arial" panose="020B0604020202020204" pitchFamily="34" charset="0"/>
              </a:rPr>
              <a:t> detention camp and allowed to return home to her three teenage children and aunt and uncle in </a:t>
            </a:r>
            <a:r>
              <a:rPr lang="en-US" altLang="zh-TW" sz="1400" dirty="0">
                <a:solidFill>
                  <a:srgbClr val="FF0000"/>
                </a:solidFill>
                <a:latin typeface="Arial" panose="020B0604020202020204" pitchFamily="34" charset="0"/>
                <a:cs typeface="Arial" panose="020B0604020202020204" pitchFamily="34" charset="0"/>
              </a:rPr>
              <a:t>Xinjiang</a:t>
            </a:r>
            <a:r>
              <a:rPr lang="en-US" altLang="zh-TW" sz="1400" dirty="0">
                <a:latin typeface="Arial" panose="020B0604020202020204" pitchFamily="34" charset="0"/>
                <a:cs typeface="Arial" panose="020B0604020202020204" pitchFamily="34" charset="0"/>
              </a:rPr>
              <a:t>, </a:t>
            </a:r>
            <a:r>
              <a:rPr lang="en-US" altLang="zh-TW" sz="1400" dirty="0">
                <a:solidFill>
                  <a:srgbClr val="FF0000"/>
                </a:solidFill>
                <a:latin typeface="Arial" panose="020B0604020202020204" pitchFamily="34" charset="0"/>
                <a:cs typeface="Arial" panose="020B0604020202020204" pitchFamily="34" charset="0"/>
              </a:rPr>
              <a:t>western China</a:t>
            </a:r>
            <a:r>
              <a:rPr lang="en-US" altLang="zh-TW" sz="1400" dirty="0">
                <a:latin typeface="Arial" panose="020B0604020202020204" pitchFamily="34" charset="0"/>
                <a:cs typeface="Arial" panose="020B0604020202020204" pitchFamily="34" charset="0"/>
              </a:rPr>
              <a:t>. It was the first time she'd seen her family in more than </a:t>
            </a:r>
            <a:r>
              <a:rPr lang="en-US" altLang="zh-TW" sz="1400" dirty="0">
                <a:solidFill>
                  <a:srgbClr val="00B050"/>
                </a:solidFill>
                <a:latin typeface="Arial" panose="020B0604020202020204" pitchFamily="34" charset="0"/>
                <a:cs typeface="Arial" panose="020B0604020202020204" pitchFamily="34" charset="0"/>
              </a:rPr>
              <a:t>16 months</a:t>
            </a:r>
            <a:r>
              <a:rPr lang="en-US" altLang="zh-TW" sz="1400" dirty="0">
                <a:latin typeface="Arial" panose="020B0604020202020204" pitchFamily="34" charset="0"/>
                <a:cs typeface="Arial" panose="020B0604020202020204" pitchFamily="34" charset="0"/>
              </a:rPr>
              <a:t>.</a:t>
            </a:r>
            <a:endParaRPr lang="en-US" altLang="zh-TW" sz="1400" dirty="0"/>
          </a:p>
          <a:p>
            <a:r>
              <a:rPr lang="en-US" altLang="zh-TW" sz="1400" dirty="0"/>
              <a:t>That day 0 8 DATE</a:t>
            </a:r>
          </a:p>
          <a:p>
            <a:r>
              <a:rPr lang="en-US" altLang="zh-TW" sz="1400" dirty="0" err="1"/>
              <a:t>Yakufu</a:t>
            </a:r>
            <a:r>
              <a:rPr lang="en-US" altLang="zh-TW" sz="1400" dirty="0"/>
              <a:t> 10 16 ORG</a:t>
            </a:r>
          </a:p>
          <a:p>
            <a:r>
              <a:rPr lang="en-US" altLang="zh-TW" sz="1400" dirty="0">
                <a:solidFill>
                  <a:srgbClr val="00B050"/>
                </a:solidFill>
              </a:rPr>
              <a:t>43-year-old</a:t>
            </a:r>
            <a:r>
              <a:rPr lang="en-US" altLang="zh-TW" sz="1400" dirty="0"/>
              <a:t> 20 31 DATE</a:t>
            </a:r>
          </a:p>
          <a:p>
            <a:r>
              <a:rPr lang="en-US" altLang="zh-TW" sz="1400" dirty="0"/>
              <a:t>Uyghur 39 45 PERSON</a:t>
            </a:r>
          </a:p>
          <a:p>
            <a:r>
              <a:rPr lang="en-US" altLang="zh-TW" sz="1400" dirty="0"/>
              <a:t>Chinese 69 76 NORP</a:t>
            </a:r>
          </a:p>
          <a:p>
            <a:r>
              <a:rPr lang="en-US" altLang="zh-TW" sz="1400" dirty="0"/>
              <a:t>three 126 131 CARDINAL</a:t>
            </a:r>
          </a:p>
          <a:p>
            <a:r>
              <a:rPr lang="en-US" altLang="zh-TW" sz="1400" dirty="0"/>
              <a:t>Xinjiang 171 179 GPE</a:t>
            </a:r>
          </a:p>
          <a:p>
            <a:r>
              <a:rPr lang="en-US" altLang="zh-TW" sz="1400" dirty="0"/>
              <a:t>China 189 194 GPE</a:t>
            </a:r>
          </a:p>
          <a:p>
            <a:r>
              <a:rPr lang="en-US" altLang="zh-TW" sz="1400" dirty="0"/>
              <a:t>first 207 212 ORDINAL</a:t>
            </a:r>
          </a:p>
          <a:p>
            <a:r>
              <a:rPr lang="en-US" altLang="zh-TW" sz="1400" dirty="0">
                <a:solidFill>
                  <a:srgbClr val="00B050"/>
                </a:solidFill>
              </a:rPr>
              <a:t>more than 16 months 243 262 DATE</a:t>
            </a:r>
          </a:p>
          <a:p>
            <a:endParaRPr lang="zh-TW" altLang="en-US" sz="1400" dirty="0"/>
          </a:p>
        </p:txBody>
      </p:sp>
      <p:sp>
        <p:nvSpPr>
          <p:cNvPr id="4" name="日期版面配置區 3">
            <a:extLst>
              <a:ext uri="{FF2B5EF4-FFF2-40B4-BE49-F238E27FC236}">
                <a16:creationId xmlns:a16="http://schemas.microsoft.com/office/drawing/2014/main" id="{2C55B59E-93D0-4C8B-A7BD-E915725F1C2D}"/>
              </a:ext>
            </a:extLst>
          </p:cNvPr>
          <p:cNvSpPr>
            <a:spLocks noGrp="1"/>
          </p:cNvSpPr>
          <p:nvPr>
            <p:ph type="dt" sz="half" idx="10"/>
          </p:nvPr>
        </p:nvSpPr>
        <p:spPr/>
        <p:txBody>
          <a:bodyPr/>
          <a:lstStyle/>
          <a:p>
            <a:pPr rtl="0"/>
            <a:fld id="{CE847876-3A2B-49FA-B396-40048599C954}" type="datetime1">
              <a:rPr lang="zh-TW" altLang="en-US" smtClean="0"/>
              <a:t>2020/12/30</a:t>
            </a:fld>
            <a:endParaRPr lang="en-US"/>
          </a:p>
        </p:txBody>
      </p:sp>
    </p:spTree>
    <p:extLst>
      <p:ext uri="{BB962C8B-B14F-4D97-AF65-F5344CB8AC3E}">
        <p14:creationId xmlns:p14="http://schemas.microsoft.com/office/powerpoint/2010/main" val="4302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7F8395-77F1-41C7-A6A1-256AD8CB4F84}"/>
              </a:ext>
            </a:extLst>
          </p:cNvPr>
          <p:cNvSpPr>
            <a:spLocks noGrp="1"/>
          </p:cNvSpPr>
          <p:nvPr>
            <p:ph type="title"/>
          </p:nvPr>
        </p:nvSpPr>
        <p:spPr>
          <a:xfrm>
            <a:off x="1066800" y="642594"/>
            <a:ext cx="10058400" cy="966750"/>
          </a:xfrm>
        </p:spPr>
        <p:txBody>
          <a:bodyPr/>
          <a:lstStyle/>
          <a:p>
            <a:r>
              <a:rPr lang="en-US" altLang="zh-TW" dirty="0"/>
              <a:t>Result (Spacy)</a:t>
            </a:r>
            <a:endParaRPr lang="zh-TW" altLang="en-US" dirty="0"/>
          </a:p>
        </p:txBody>
      </p:sp>
      <p:sp>
        <p:nvSpPr>
          <p:cNvPr id="3" name="內容版面配置區 2">
            <a:extLst>
              <a:ext uri="{FF2B5EF4-FFF2-40B4-BE49-F238E27FC236}">
                <a16:creationId xmlns:a16="http://schemas.microsoft.com/office/drawing/2014/main" id="{A9DE2DC0-5CA6-47A3-8FA9-8A646E615DBD}"/>
              </a:ext>
            </a:extLst>
          </p:cNvPr>
          <p:cNvSpPr>
            <a:spLocks noGrp="1"/>
          </p:cNvSpPr>
          <p:nvPr>
            <p:ph idx="1"/>
          </p:nvPr>
        </p:nvSpPr>
        <p:spPr>
          <a:xfrm>
            <a:off x="1066800" y="1682496"/>
            <a:ext cx="10058400" cy="4270248"/>
          </a:xfrm>
        </p:spPr>
        <p:txBody>
          <a:bodyPr>
            <a:normAutofit lnSpcReduction="10000"/>
          </a:bodyPr>
          <a:lstStyle/>
          <a:p>
            <a:r>
              <a:rPr lang="en-US" altLang="zh-TW" sz="1400" dirty="0">
                <a:latin typeface="Arial" panose="020B0604020202020204" pitchFamily="34" charset="0"/>
                <a:cs typeface="Arial" panose="020B0604020202020204" pitchFamily="34" charset="0"/>
              </a:rPr>
              <a:t>Text : That day, </a:t>
            </a:r>
            <a:r>
              <a:rPr lang="en-US" altLang="zh-TW" sz="1400" dirty="0" err="1">
                <a:solidFill>
                  <a:srgbClr val="FF0000"/>
                </a:solidFill>
                <a:latin typeface="Arial" panose="020B0604020202020204" pitchFamily="34" charset="0"/>
                <a:cs typeface="Arial" panose="020B0604020202020204" pitchFamily="34" charset="0"/>
              </a:rPr>
              <a:t>Yakufu</a:t>
            </a:r>
            <a:r>
              <a:rPr lang="en-US" altLang="zh-TW" sz="1400" dirty="0">
                <a:latin typeface="Arial" panose="020B0604020202020204" pitchFamily="34" charset="0"/>
                <a:cs typeface="Arial" panose="020B0604020202020204" pitchFamily="34" charset="0"/>
              </a:rPr>
              <a:t>, a 43-year-old</a:t>
            </a:r>
            <a:r>
              <a:rPr lang="en-US" altLang="zh-TW" sz="1400" dirty="0">
                <a:solidFill>
                  <a:srgbClr val="00B050"/>
                </a:solidFill>
                <a:latin typeface="Arial" panose="020B0604020202020204" pitchFamily="34" charset="0"/>
                <a:cs typeface="Arial" panose="020B0604020202020204" pitchFamily="34" charset="0"/>
              </a:rPr>
              <a:t> </a:t>
            </a:r>
            <a:r>
              <a:rPr lang="en-US" altLang="zh-TW" sz="1400" dirty="0">
                <a:latin typeface="Arial" panose="020B0604020202020204" pitchFamily="34" charset="0"/>
                <a:cs typeface="Arial" panose="020B0604020202020204" pitchFamily="34" charset="0"/>
              </a:rPr>
              <a:t>ethnic </a:t>
            </a:r>
            <a:r>
              <a:rPr lang="en-US" altLang="zh-TW" sz="1400" dirty="0">
                <a:solidFill>
                  <a:srgbClr val="FF0000"/>
                </a:solidFill>
                <a:latin typeface="Arial" panose="020B0604020202020204" pitchFamily="34" charset="0"/>
                <a:cs typeface="Arial" panose="020B0604020202020204" pitchFamily="34" charset="0"/>
              </a:rPr>
              <a:t>Uyghur</a:t>
            </a:r>
            <a:r>
              <a:rPr lang="en-US" altLang="zh-TW" sz="1400" dirty="0">
                <a:latin typeface="Arial" panose="020B0604020202020204" pitchFamily="34" charset="0"/>
                <a:cs typeface="Arial" panose="020B0604020202020204" pitchFamily="34" charset="0"/>
              </a:rPr>
              <a:t>, had been freed from a </a:t>
            </a:r>
            <a:r>
              <a:rPr lang="en-US" altLang="zh-TW" sz="1400" dirty="0">
                <a:solidFill>
                  <a:srgbClr val="FF0000"/>
                </a:solidFill>
                <a:latin typeface="Arial" panose="020B0604020202020204" pitchFamily="34" charset="0"/>
                <a:cs typeface="Arial" panose="020B0604020202020204" pitchFamily="34" charset="0"/>
              </a:rPr>
              <a:t>Chinese</a:t>
            </a:r>
            <a:r>
              <a:rPr lang="en-US" altLang="zh-TW" sz="1400" dirty="0">
                <a:latin typeface="Arial" panose="020B0604020202020204" pitchFamily="34" charset="0"/>
                <a:cs typeface="Arial" panose="020B0604020202020204" pitchFamily="34" charset="0"/>
              </a:rPr>
              <a:t> detention camp and allowed to return home to her three teenage children and aunt and uncle in </a:t>
            </a:r>
            <a:r>
              <a:rPr lang="en-US" altLang="zh-TW" sz="1400" dirty="0">
                <a:solidFill>
                  <a:srgbClr val="FF0000"/>
                </a:solidFill>
                <a:latin typeface="Arial" panose="020B0604020202020204" pitchFamily="34" charset="0"/>
                <a:cs typeface="Arial" panose="020B0604020202020204" pitchFamily="34" charset="0"/>
              </a:rPr>
              <a:t>Xinjiang</a:t>
            </a:r>
            <a:r>
              <a:rPr lang="en-US" altLang="zh-TW" sz="1400" dirty="0">
                <a:latin typeface="Arial" panose="020B0604020202020204" pitchFamily="34" charset="0"/>
                <a:cs typeface="Arial" panose="020B0604020202020204" pitchFamily="34" charset="0"/>
              </a:rPr>
              <a:t>, </a:t>
            </a:r>
            <a:r>
              <a:rPr lang="en-US" altLang="zh-TW" sz="1400" dirty="0">
                <a:solidFill>
                  <a:srgbClr val="FF0000"/>
                </a:solidFill>
                <a:latin typeface="Arial" panose="020B0604020202020204" pitchFamily="34" charset="0"/>
                <a:cs typeface="Arial" panose="020B0604020202020204" pitchFamily="34" charset="0"/>
              </a:rPr>
              <a:t>western China</a:t>
            </a:r>
            <a:r>
              <a:rPr lang="en-US" altLang="zh-TW" sz="1400" dirty="0">
                <a:latin typeface="Arial" panose="020B0604020202020204" pitchFamily="34" charset="0"/>
                <a:cs typeface="Arial" panose="020B0604020202020204" pitchFamily="34" charset="0"/>
              </a:rPr>
              <a:t>. It was the first time she'd seen her family in more than 16 months.</a:t>
            </a:r>
            <a:endParaRPr lang="en-US" altLang="zh-TW" sz="1400" dirty="0"/>
          </a:p>
          <a:p>
            <a:r>
              <a:rPr lang="en-US" altLang="zh-TW" sz="1400" dirty="0"/>
              <a:t>That day 0 8 DATE</a:t>
            </a:r>
          </a:p>
          <a:p>
            <a:r>
              <a:rPr lang="en-US" altLang="zh-TW" sz="1400" dirty="0" err="1"/>
              <a:t>Yakufu</a:t>
            </a:r>
            <a:r>
              <a:rPr lang="en-US" altLang="zh-TW" sz="1400" dirty="0"/>
              <a:t> 10 16 ORG</a:t>
            </a:r>
          </a:p>
          <a:p>
            <a:r>
              <a:rPr lang="en-US" altLang="zh-TW" sz="1400" dirty="0"/>
              <a:t>43-year-old 20 31 DATE</a:t>
            </a:r>
          </a:p>
          <a:p>
            <a:r>
              <a:rPr lang="en-US" altLang="zh-TW" sz="1400" dirty="0"/>
              <a:t>Uyghur 39 45 PERSON</a:t>
            </a:r>
          </a:p>
          <a:p>
            <a:r>
              <a:rPr lang="en-US" altLang="zh-TW" sz="1400" dirty="0"/>
              <a:t>Chinese 69 76 NORP</a:t>
            </a:r>
          </a:p>
          <a:p>
            <a:r>
              <a:rPr lang="en-US" altLang="zh-TW" sz="1400" dirty="0"/>
              <a:t>three 126 131 CARDINAL</a:t>
            </a:r>
          </a:p>
          <a:p>
            <a:r>
              <a:rPr lang="en-US" altLang="zh-TW" sz="1400" dirty="0"/>
              <a:t>Xinjiang 171 179 GPE</a:t>
            </a:r>
          </a:p>
          <a:p>
            <a:r>
              <a:rPr lang="en-US" altLang="zh-TW" sz="1400" dirty="0">
                <a:solidFill>
                  <a:srgbClr val="00B050"/>
                </a:solidFill>
              </a:rPr>
              <a:t>China 189 194 GPE</a:t>
            </a:r>
          </a:p>
          <a:p>
            <a:r>
              <a:rPr lang="en-US" altLang="zh-TW" sz="1400" dirty="0"/>
              <a:t>first 207 212 ORDINAL</a:t>
            </a:r>
          </a:p>
          <a:p>
            <a:r>
              <a:rPr lang="en-US" altLang="zh-TW" sz="1400" dirty="0"/>
              <a:t>more than 16 months 243 262 DATE</a:t>
            </a:r>
          </a:p>
          <a:p>
            <a:endParaRPr lang="zh-TW" altLang="en-US" sz="1400" dirty="0"/>
          </a:p>
        </p:txBody>
      </p:sp>
      <p:sp>
        <p:nvSpPr>
          <p:cNvPr id="4" name="日期版面配置區 3">
            <a:extLst>
              <a:ext uri="{FF2B5EF4-FFF2-40B4-BE49-F238E27FC236}">
                <a16:creationId xmlns:a16="http://schemas.microsoft.com/office/drawing/2014/main" id="{2C55B59E-93D0-4C8B-A7BD-E915725F1C2D}"/>
              </a:ext>
            </a:extLst>
          </p:cNvPr>
          <p:cNvSpPr>
            <a:spLocks noGrp="1"/>
          </p:cNvSpPr>
          <p:nvPr>
            <p:ph type="dt" sz="half" idx="10"/>
          </p:nvPr>
        </p:nvSpPr>
        <p:spPr/>
        <p:txBody>
          <a:bodyPr/>
          <a:lstStyle/>
          <a:p>
            <a:pPr rtl="0"/>
            <a:fld id="{CE847876-3A2B-49FA-B396-40048599C954}" type="datetime1">
              <a:rPr lang="zh-TW" altLang="en-US" smtClean="0"/>
              <a:t>2020/12/30</a:t>
            </a:fld>
            <a:endParaRPr lang="en-US"/>
          </a:p>
        </p:txBody>
      </p:sp>
    </p:spTree>
    <p:extLst>
      <p:ext uri="{BB962C8B-B14F-4D97-AF65-F5344CB8AC3E}">
        <p14:creationId xmlns:p14="http://schemas.microsoft.com/office/powerpoint/2010/main" val="269177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457FCE-33A6-42DB-B6CA-0CDF64D000ED}"/>
              </a:ext>
            </a:extLst>
          </p:cNvPr>
          <p:cNvSpPr>
            <a:spLocks noGrp="1"/>
          </p:cNvSpPr>
          <p:nvPr>
            <p:ph type="ctrTitle"/>
          </p:nvPr>
        </p:nvSpPr>
        <p:spPr/>
        <p:txBody>
          <a:bodyPr/>
          <a:lstStyle/>
          <a:p>
            <a:r>
              <a:rPr lang="en-US" altLang="zh-TW" dirty="0"/>
              <a:t>Example 2</a:t>
            </a:r>
            <a:endParaRPr lang="zh-TW" altLang="en-US" dirty="0"/>
          </a:p>
        </p:txBody>
      </p:sp>
      <p:sp>
        <p:nvSpPr>
          <p:cNvPr id="3" name="副標題 2">
            <a:extLst>
              <a:ext uri="{FF2B5EF4-FFF2-40B4-BE49-F238E27FC236}">
                <a16:creationId xmlns:a16="http://schemas.microsoft.com/office/drawing/2014/main" id="{D2F8CE22-5056-4219-8D89-048D91646157}"/>
              </a:ext>
            </a:extLst>
          </p:cNvPr>
          <p:cNvSpPr>
            <a:spLocks noGrp="1"/>
          </p:cNvSpPr>
          <p:nvPr>
            <p:ph type="subTitle" idx="1"/>
          </p:nvPr>
        </p:nvSpPr>
        <p:spPr/>
        <p:txBody>
          <a:bodyPr/>
          <a:lstStyle/>
          <a:p>
            <a:endParaRPr lang="zh-TW" altLang="en-US"/>
          </a:p>
        </p:txBody>
      </p:sp>
      <p:sp>
        <p:nvSpPr>
          <p:cNvPr id="4" name="日期版面配置區 3">
            <a:extLst>
              <a:ext uri="{FF2B5EF4-FFF2-40B4-BE49-F238E27FC236}">
                <a16:creationId xmlns:a16="http://schemas.microsoft.com/office/drawing/2014/main" id="{DBCC09ED-427E-4334-82DD-7078BC7EC35F}"/>
              </a:ext>
            </a:extLst>
          </p:cNvPr>
          <p:cNvSpPr>
            <a:spLocks noGrp="1"/>
          </p:cNvSpPr>
          <p:nvPr>
            <p:ph type="dt" sz="half" idx="10"/>
          </p:nvPr>
        </p:nvSpPr>
        <p:spPr/>
        <p:txBody>
          <a:bodyPr/>
          <a:lstStyle/>
          <a:p>
            <a:r>
              <a:rPr lang="en-US" dirty="0"/>
              <a:t>2020/12/31</a:t>
            </a:r>
          </a:p>
        </p:txBody>
      </p:sp>
    </p:spTree>
    <p:extLst>
      <p:ext uri="{BB962C8B-B14F-4D97-AF65-F5344CB8AC3E}">
        <p14:creationId xmlns:p14="http://schemas.microsoft.com/office/powerpoint/2010/main" val="64252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7F8395-77F1-41C7-A6A1-256AD8CB4F84}"/>
              </a:ext>
            </a:extLst>
          </p:cNvPr>
          <p:cNvSpPr>
            <a:spLocks noGrp="1"/>
          </p:cNvSpPr>
          <p:nvPr>
            <p:ph type="title"/>
          </p:nvPr>
        </p:nvSpPr>
        <p:spPr>
          <a:xfrm>
            <a:off x="1066800" y="642594"/>
            <a:ext cx="10058400" cy="966750"/>
          </a:xfrm>
        </p:spPr>
        <p:txBody>
          <a:bodyPr/>
          <a:lstStyle/>
          <a:p>
            <a:r>
              <a:rPr lang="en-US" altLang="zh-TW" dirty="0"/>
              <a:t>Result (BERT)</a:t>
            </a:r>
            <a:endParaRPr lang="zh-TW" altLang="en-US" dirty="0"/>
          </a:p>
        </p:txBody>
      </p:sp>
      <p:sp>
        <p:nvSpPr>
          <p:cNvPr id="3" name="內容版面配置區 2">
            <a:extLst>
              <a:ext uri="{FF2B5EF4-FFF2-40B4-BE49-F238E27FC236}">
                <a16:creationId xmlns:a16="http://schemas.microsoft.com/office/drawing/2014/main" id="{A9DE2DC0-5CA6-47A3-8FA9-8A646E615DBD}"/>
              </a:ext>
            </a:extLst>
          </p:cNvPr>
          <p:cNvSpPr>
            <a:spLocks noGrp="1"/>
          </p:cNvSpPr>
          <p:nvPr>
            <p:ph idx="1"/>
          </p:nvPr>
        </p:nvSpPr>
        <p:spPr>
          <a:xfrm>
            <a:off x="1066800" y="1682496"/>
            <a:ext cx="10058400" cy="4270248"/>
          </a:xfrm>
        </p:spPr>
        <p:txBody>
          <a:bodyPr>
            <a:normAutofit/>
          </a:bodyPr>
          <a:lstStyle/>
          <a:p>
            <a:r>
              <a:rPr lang="en-US" altLang="zh-TW" sz="1600" dirty="0">
                <a:latin typeface="Arial" panose="020B0604020202020204" pitchFamily="34" charset="0"/>
                <a:cs typeface="Arial" panose="020B0604020202020204" pitchFamily="34" charset="0"/>
              </a:rPr>
              <a:t>Text : Trump has not yet received the vaccine and won't be administered one until it is recommended by the </a:t>
            </a:r>
            <a:r>
              <a:rPr lang="en-US" altLang="zh-TW" sz="1600" dirty="0">
                <a:solidFill>
                  <a:srgbClr val="FF0000"/>
                </a:solidFill>
                <a:latin typeface="Arial" panose="020B0604020202020204" pitchFamily="34" charset="0"/>
                <a:cs typeface="Arial" panose="020B0604020202020204" pitchFamily="34" charset="0"/>
              </a:rPr>
              <a:t>White House </a:t>
            </a:r>
            <a:r>
              <a:rPr lang="en-US" altLang="zh-TW" sz="1600" dirty="0">
                <a:solidFill>
                  <a:srgbClr val="00B050"/>
                </a:solidFill>
                <a:latin typeface="Arial" panose="020B0604020202020204" pitchFamily="34" charset="0"/>
                <a:cs typeface="Arial" panose="020B0604020202020204" pitchFamily="34" charset="0"/>
              </a:rPr>
              <a:t>medical team</a:t>
            </a:r>
            <a:r>
              <a:rPr lang="en-US" altLang="zh-TW" sz="1600" dirty="0">
                <a:latin typeface="Arial" panose="020B0604020202020204" pitchFamily="34" charset="0"/>
                <a:cs typeface="Arial" panose="020B0604020202020204" pitchFamily="34" charset="0"/>
              </a:rPr>
              <a:t>, a White House official previously told CNN. The official said at the time that Trump was still receiving the benefits of the monoclonal antibody cocktail he was given after he tested positive for </a:t>
            </a:r>
            <a:r>
              <a:rPr lang="en-US" altLang="zh-TW" sz="1600" dirty="0">
                <a:solidFill>
                  <a:srgbClr val="00B050"/>
                </a:solidFill>
                <a:latin typeface="Arial" panose="020B0604020202020204" pitchFamily="34" charset="0"/>
                <a:cs typeface="Arial" panose="020B0604020202020204" pitchFamily="34" charset="0"/>
              </a:rPr>
              <a:t>Covid-19</a:t>
            </a:r>
            <a:r>
              <a:rPr lang="en-US" altLang="zh-TW" sz="1600" dirty="0">
                <a:latin typeface="Arial" panose="020B0604020202020204" pitchFamily="34" charset="0"/>
                <a:cs typeface="Arial" panose="020B0604020202020204" pitchFamily="34" charset="0"/>
              </a:rPr>
              <a:t> this fall but that the President was likely to get his shot.</a:t>
            </a:r>
          </a:p>
          <a:p>
            <a:r>
              <a:rPr lang="en-US" altLang="zh-TW" sz="1600" dirty="0"/>
              <a:t>B-per   Trump</a:t>
            </a:r>
          </a:p>
          <a:p>
            <a:r>
              <a:rPr lang="en-US" altLang="zh-TW" sz="1600" dirty="0"/>
              <a:t>B-org   White</a:t>
            </a:r>
          </a:p>
          <a:p>
            <a:r>
              <a:rPr lang="en-US" altLang="zh-TW" sz="1600" dirty="0"/>
              <a:t>I-org   House</a:t>
            </a:r>
          </a:p>
          <a:p>
            <a:r>
              <a:rPr lang="en-US" altLang="zh-TW" sz="1600" dirty="0"/>
              <a:t>B-org   CNN</a:t>
            </a:r>
          </a:p>
          <a:p>
            <a:r>
              <a:rPr lang="en-US" altLang="zh-TW" sz="1600" dirty="0"/>
              <a:t>B-per   Trump</a:t>
            </a:r>
          </a:p>
          <a:p>
            <a:r>
              <a:rPr lang="en-US" altLang="zh-TW" sz="1600" dirty="0"/>
              <a:t>B-per   President</a:t>
            </a:r>
            <a:endParaRPr lang="zh-TW" altLang="en-US" sz="1600" dirty="0"/>
          </a:p>
        </p:txBody>
      </p:sp>
      <p:sp>
        <p:nvSpPr>
          <p:cNvPr id="4" name="日期版面配置區 3">
            <a:extLst>
              <a:ext uri="{FF2B5EF4-FFF2-40B4-BE49-F238E27FC236}">
                <a16:creationId xmlns:a16="http://schemas.microsoft.com/office/drawing/2014/main" id="{2C55B59E-93D0-4C8B-A7BD-E915725F1C2D}"/>
              </a:ext>
            </a:extLst>
          </p:cNvPr>
          <p:cNvSpPr>
            <a:spLocks noGrp="1"/>
          </p:cNvSpPr>
          <p:nvPr>
            <p:ph type="dt" sz="half" idx="10"/>
          </p:nvPr>
        </p:nvSpPr>
        <p:spPr/>
        <p:txBody>
          <a:bodyPr/>
          <a:lstStyle/>
          <a:p>
            <a:pPr rtl="0"/>
            <a:fld id="{CE847876-3A2B-49FA-B396-40048599C954}" type="datetime1">
              <a:rPr lang="zh-TW" altLang="en-US" smtClean="0"/>
              <a:t>2020/12/30</a:t>
            </a:fld>
            <a:endParaRPr lang="en-US"/>
          </a:p>
        </p:txBody>
      </p:sp>
      <p:sp>
        <p:nvSpPr>
          <p:cNvPr id="5" name="矩形 4">
            <a:extLst>
              <a:ext uri="{FF2B5EF4-FFF2-40B4-BE49-F238E27FC236}">
                <a16:creationId xmlns:a16="http://schemas.microsoft.com/office/drawing/2014/main" id="{9B64815C-17B0-4B7F-86B3-BD8F5B4D93A3}"/>
              </a:ext>
            </a:extLst>
          </p:cNvPr>
          <p:cNvSpPr/>
          <p:nvPr/>
        </p:nvSpPr>
        <p:spPr>
          <a:xfrm>
            <a:off x="1250462" y="3266831"/>
            <a:ext cx="1453661" cy="68775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76300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59_TF78438558" id="{B22198C3-BD72-44A2-997F-14D793BFA363}" vid="{07B9720E-645E-4AB5-B14C-E751A8DA5D2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{41E568DF-C8AE-4730-B5C3-A22576282460}tf78438558_win32</Template>
  <TotalTime>113</TotalTime>
  <Words>1464</Words>
  <Application>Microsoft Office PowerPoint</Application>
  <PresentationFormat>寬螢幕</PresentationFormat>
  <Paragraphs>260</Paragraphs>
  <Slides>14</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Microsoft JhengHei UI</vt:lpstr>
      <vt:lpstr>Arial</vt:lpstr>
      <vt:lpstr>Calibri</vt:lpstr>
      <vt:lpstr>Century Gothic</vt:lpstr>
      <vt:lpstr>Garamond</vt:lpstr>
      <vt:lpstr>SavonVTI</vt:lpstr>
      <vt:lpstr>2020/12/31  Meeting</vt:lpstr>
      <vt:lpstr>Bert Ner V.S. Spacy</vt:lpstr>
      <vt:lpstr>Example 1</vt:lpstr>
      <vt:lpstr>Result(BERT)</vt:lpstr>
      <vt:lpstr>Result(Bert)</vt:lpstr>
      <vt:lpstr>Result (Spacy)</vt:lpstr>
      <vt:lpstr>Result (Spacy)</vt:lpstr>
      <vt:lpstr>Example 2</vt:lpstr>
      <vt:lpstr>Result (BERT)</vt:lpstr>
      <vt:lpstr>Result (Spacy)</vt:lpstr>
      <vt:lpstr>Example 3</vt:lpstr>
      <vt:lpstr>Result (BERT)</vt:lpstr>
      <vt:lpstr>Result (Spacy)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2020/12/22  Meeting</dc:title>
  <dc:creator>冠蓁 穆</dc:creator>
  <cp:lastModifiedBy>冠蓁 穆</cp:lastModifiedBy>
  <cp:revision>16</cp:revision>
  <dcterms:created xsi:type="dcterms:W3CDTF">2020-12-22T14:23:01Z</dcterms:created>
  <dcterms:modified xsi:type="dcterms:W3CDTF">2020-12-30T13:08:18Z</dcterms:modified>
</cp:coreProperties>
</file>