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handoutMasterIdLst>
    <p:handoutMasterId r:id="rId15"/>
  </p:handoutMasterIdLst>
  <p:sldIdLst>
    <p:sldId id="257" r:id="rId2"/>
    <p:sldId id="263" r:id="rId3"/>
    <p:sldId id="262" r:id="rId4"/>
    <p:sldId id="265" r:id="rId5"/>
    <p:sldId id="272" r:id="rId6"/>
    <p:sldId id="270" r:id="rId7"/>
    <p:sldId id="268" r:id="rId8"/>
    <p:sldId id="269" r:id="rId9"/>
    <p:sldId id="271" r:id="rId10"/>
    <p:sldId id="273" r:id="rId11"/>
    <p:sldId id="274" r:id="rId12"/>
    <p:sldId id="275" r:id="rId13"/>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0" autoAdjust="0"/>
    <p:restoredTop sz="94660"/>
  </p:normalViewPr>
  <p:slideViewPr>
    <p:cSldViewPr snapToGrid="0">
      <p:cViewPr>
        <p:scale>
          <a:sx n="100" d="100"/>
          <a:sy n="100" d="100"/>
        </p:scale>
        <p:origin x="-456" y="566"/>
      </p:cViewPr>
      <p:guideLst/>
    </p:cSldViewPr>
  </p:slideViewPr>
  <p:notesTextViewPr>
    <p:cViewPr>
      <p:scale>
        <a:sx n="1" d="1"/>
        <a:sy n="1" d="1"/>
      </p:scale>
      <p:origin x="0" y="0"/>
    </p:cViewPr>
  </p:notesTextViewPr>
  <p:notesViewPr>
    <p:cSldViewPr snapToGrid="0">
      <p:cViewPr varScale="1">
        <p:scale>
          <a:sx n="123" d="100"/>
          <a:sy n="123" d="100"/>
        </p:scale>
        <p:origin x="49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A7418C-1A37-4630-8C30-B2836F55C532}" type="datetime1">
              <a:rPr lang="zh-TW" altLang="en-US" smtClean="0"/>
              <a:t>2021/3/7</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B916EA9-9B8C-4B06-BBDB-07A75F4AF607}" type="datetime1">
              <a:rPr lang="zh-TW" altLang="en-US" smtClean="0"/>
              <a:t>2021/3/7</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矩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矩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矩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群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接點​​(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按一下以編輯母片子標題樣式</a:t>
            </a:r>
            <a:endParaRPr lang="en-US" dirty="0"/>
          </a:p>
        </p:txBody>
      </p:sp>
      <p:sp>
        <p:nvSpPr>
          <p:cNvPr id="20" name="日期版面配置區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JhengHei UI" panose="020B0604030504040204" pitchFamily="34" charset="-120"/>
                <a:ea typeface="Microsoft JhengHei UI" panose="020B0604030504040204" pitchFamily="34" charset="-120"/>
              </a:defRPr>
            </a:lvl1pPr>
          </a:lstStyle>
          <a:p>
            <a:fld id="{4D9EAB54-90A7-4427-8D5D-1517AC1256FE}" type="datetime1">
              <a:rPr lang="zh-TW" altLang="en-US" smtClean="0"/>
              <a:t>2021/3/7</a:t>
            </a:fld>
            <a:endParaRPr lang="en-US" dirty="0"/>
          </a:p>
        </p:txBody>
      </p:sp>
      <p:sp>
        <p:nvSpPr>
          <p:cNvPr id="21" name="頁尾預留位置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22" name="投影片編號預留位置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0DE064CC-B997-463F-949D-526814740EEF}" type="datetime1">
              <a:rPr lang="zh-TW" altLang="en-US" smtClean="0"/>
              <a:t>2021/3/7</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91600" y="762000"/>
            <a:ext cx="2362200" cy="5257800"/>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762000"/>
            <a:ext cx="8077200" cy="52578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22128EAF-448F-42C4-BB03-9B0CC8E0C77B}" type="datetime1">
              <a:rPr lang="zh-TW" altLang="en-US" smtClean="0"/>
              <a:t>2021/3/7</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CE847876-3A2B-49FA-B396-40048599C954}" type="datetime1">
              <a:rPr lang="zh-TW" altLang="en-US" smtClean="0"/>
              <a:t>2021/3/7</a:t>
            </a:fld>
            <a:endParaRPr lang="en-US"/>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矩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矩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矩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grpSp>
        <p:nvGrpSpPr>
          <p:cNvPr id="16" name="群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接點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字預留位置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JhengHei UI" panose="020B0604030504040204" pitchFamily="34" charset="-120"/>
                <a:ea typeface="Microsoft JhengHei UI" panose="020B0604030504040204" pitchFamily="34" charset="-12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4" name="日期版面配置區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JhengHei UI" panose="020B0604030504040204" pitchFamily="34" charset="-120"/>
                <a:ea typeface="Microsoft JhengHei UI" panose="020B0604030504040204" pitchFamily="34" charset="-120"/>
                <a:cs typeface="+mn-cs"/>
              </a:defRPr>
            </a:lvl1pPr>
          </a:lstStyle>
          <a:p>
            <a:fld id="{294347CA-4B58-4AEE-8DA6-4E2B096FC96F}" type="datetime1">
              <a:rPr lang="zh-TW" altLang="en-US" smtClean="0"/>
              <a:t>2021/3/7</a:t>
            </a:fld>
            <a:endParaRPr dirty="0"/>
          </a:p>
        </p:txBody>
      </p:sp>
      <p:sp>
        <p:nvSpPr>
          <p:cNvPr id="5" name="頁尾版面配置區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預留位置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p:txBody>
          <a:bodyPr rtlCol="0"/>
          <a:lstStyle/>
          <a:p>
            <a:pPr rtl="0"/>
            <a:fld id="{23CCF91B-17D2-4072-B2E9-D16F58DFD8EB}" type="datetime1">
              <a:rPr lang="zh-TW" altLang="en-US" smtClean="0"/>
              <a:t>2021/3/7</a:t>
            </a:fld>
            <a:endParaRPr lang="en-US"/>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預留位置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dirty="0"/>
          </a:p>
        </p:txBody>
      </p:sp>
      <p:sp>
        <p:nvSpPr>
          <p:cNvPr id="5" name="文字預留位置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p>
        </p:txBody>
      </p:sp>
      <p:sp>
        <p:nvSpPr>
          <p:cNvPr id="7" name="日期版面配置區 6"/>
          <p:cNvSpPr>
            <a:spLocks noGrp="1"/>
          </p:cNvSpPr>
          <p:nvPr>
            <p:ph type="dt" sz="half" idx="10"/>
          </p:nvPr>
        </p:nvSpPr>
        <p:spPr/>
        <p:txBody>
          <a:bodyPr rtlCol="0"/>
          <a:lstStyle/>
          <a:p>
            <a:pPr rtl="0"/>
            <a:fld id="{9651C41F-D9A3-457D-A3FA-0A5DBEF4266B}" type="datetime1">
              <a:rPr lang="zh-TW" altLang="en-US" smtClean="0"/>
              <a:t>2021/3/7</a:t>
            </a:fld>
            <a:endParaRPr lang="en-US" dirty="0"/>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預留位置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p:txBody>
          <a:bodyPr rtlCol="0"/>
          <a:lstStyle/>
          <a:p>
            <a:pPr rtl="0"/>
            <a:fld id="{A33183BB-2861-4A80-80A6-2C9B82653C78}" type="datetime1">
              <a:rPr lang="zh-TW" altLang="en-US" smtClean="0"/>
              <a:t>2021/3/7</a:t>
            </a:fld>
            <a:endParaRPr lang="en-US"/>
          </a:p>
        </p:txBody>
      </p:sp>
      <p:sp>
        <p:nvSpPr>
          <p:cNvPr id="4" name="頁尾版面配置區 3"/>
          <p:cNvSpPr>
            <a:spLocks noGrp="1"/>
          </p:cNvSpPr>
          <p:nvPr>
            <p:ph type="ftr" sz="quarter" idx="11"/>
          </p:nvPr>
        </p:nvSpPr>
        <p:spPr/>
        <p:txBody>
          <a:bodyPr rtlCol="0"/>
          <a:lstStyle/>
          <a:p>
            <a:pPr rtl="0"/>
            <a:endParaRPr lang="en-US"/>
          </a:p>
        </p:txBody>
      </p:sp>
      <p:sp>
        <p:nvSpPr>
          <p:cNvPr id="5" name="投影片編號預留位置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956085DB-A18D-4659-BA29-412FA9C45839}" type="datetime1">
              <a:rPr lang="zh-TW" altLang="en-US" smtClean="0"/>
              <a:t>2021/3/7</a:t>
            </a:fld>
            <a:endParaRPr lang="en-US"/>
          </a:p>
        </p:txBody>
      </p:sp>
      <p:sp>
        <p:nvSpPr>
          <p:cNvPr id="3" name="頁尾版面配置區 2"/>
          <p:cNvSpPr>
            <a:spLocks noGrp="1"/>
          </p:cNvSpPr>
          <p:nvPr>
            <p:ph type="ftr" sz="quarter" idx="11"/>
          </p:nvPr>
        </p:nvSpPr>
        <p:spPr/>
        <p:txBody>
          <a:bodyPr rtlCol="0"/>
          <a:lstStyle/>
          <a:p>
            <a:pPr rtl="0"/>
            <a:endParaRPr lang="en-US"/>
          </a:p>
        </p:txBody>
      </p:sp>
      <p:sp>
        <p:nvSpPr>
          <p:cNvPr id="4" name="投影片編號預留位置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685800" y="609600"/>
            <a:ext cx="6858000" cy="5334000"/>
          </a:xfrm>
        </p:spPr>
        <p:txBody>
          <a:bodyPr rtlCol="0"/>
          <a:lstStyle>
            <a:lvl1pPr>
              <a:defRPr sz="1900">
                <a:latin typeface="Microsoft JhengHei UI" panose="020B0604030504040204" pitchFamily="34" charset="-120"/>
                <a:ea typeface="Microsoft JhengHei UI" panose="020B0604030504040204" pitchFamily="34" charset="-120"/>
              </a:defRPr>
            </a:lvl1pPr>
            <a:lvl2pPr>
              <a:defRPr sz="1600">
                <a:latin typeface="Microsoft JhengHei UI" panose="020B0604030504040204" pitchFamily="34" charset="-120"/>
                <a:ea typeface="Microsoft JhengHei UI" panose="020B0604030504040204" pitchFamily="34" charset="-120"/>
              </a:defRPr>
            </a:lvl2pPr>
            <a:lvl3pPr>
              <a:defRPr sz="14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453BEA6C-00E9-40EA-A338-3A3492325C3F}" type="datetime1">
              <a:rPr lang="zh-TW" altLang="en-US" smtClean="0"/>
              <a:t>2021/3/7</a:t>
            </a:fld>
            <a:endParaRPr lang="en-US" dirty="0"/>
          </a:p>
        </p:txBody>
      </p:sp>
      <p:sp>
        <p:nvSpPr>
          <p:cNvPr id="9" name="頁尾版面配置區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投影片編號版面配置區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版面配置區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5" name="日期版面配置區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defRPr>
            </a:lvl1pPr>
          </a:lstStyle>
          <a:p>
            <a:fld id="{0827CC67-2DD7-42FE-B417-D6036783A853}" type="datetime1">
              <a:rPr lang="zh-TW" altLang="en-US" smtClean="0"/>
              <a:t>2021/3/7</a:t>
            </a:fld>
            <a:endParaRPr lang="en-US" dirty="0"/>
          </a:p>
        </p:txBody>
      </p:sp>
      <p:sp>
        <p:nvSpPr>
          <p:cNvPr id="6" name="頁尾版面配置區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cs typeface="+mn-cs"/>
              </a:defRPr>
            </a:lvl1pPr>
          </a:lstStyle>
          <a:p>
            <a:pPr algn="l"/>
            <a:endParaRPr lang="zh-TW" altLang="en-US" dirty="0"/>
          </a:p>
        </p:txBody>
      </p:sp>
      <p:sp>
        <p:nvSpPr>
          <p:cNvPr id="7" name="投影片編號版面配置區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矩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標題預留位置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46C11105-4E24-4682-A6F5-E2BADE4D0872}" type="datetime1">
              <a:rPr lang="zh-TW" altLang="en-US" smtClean="0"/>
              <a:t>2021/3/7</a:t>
            </a:fld>
            <a:endParaRPr lang="en-US" dirty="0"/>
          </a:p>
        </p:txBody>
      </p:sp>
      <p:sp>
        <p:nvSpPr>
          <p:cNvPr id="5" name="頁尾預留位置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descr="標誌特寫&#10;&#10;自動產生的描述">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矩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矩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標題 1">
            <a:extLst>
              <a:ext uri="{FF2B5EF4-FFF2-40B4-BE49-F238E27FC236}">
                <a16:creationId xmlns:a16="http://schemas.microsoft.com/office/drawing/2014/main" id="{18C3B467-088C-4F3D-A9A7-105C4E1E20CD}"/>
              </a:ext>
            </a:extLst>
          </p:cNvPr>
          <p:cNvSpPr>
            <a:spLocks noGrp="1"/>
          </p:cNvSpPr>
          <p:nvPr>
            <p:ph type="ctrTitle"/>
          </p:nvPr>
        </p:nvSpPr>
        <p:spPr>
          <a:xfrm>
            <a:off x="6033792" y="2613546"/>
            <a:ext cx="4775075" cy="1630907"/>
          </a:xfrm>
        </p:spPr>
        <p:txBody>
          <a:bodyPr rtlCol="0">
            <a:normAutofit/>
          </a:bodyPr>
          <a:lstStyle/>
          <a:p>
            <a:pPr rtl="0"/>
            <a:r>
              <a:rPr lang="en-US" altLang="zh-TW" sz="4400" dirty="0">
                <a:solidFill>
                  <a:schemeClr val="tx1"/>
                </a:solidFill>
              </a:rPr>
              <a:t>2021.03.09</a:t>
            </a:r>
            <a:br>
              <a:rPr lang="en-US" altLang="zh-TW" sz="4400" dirty="0">
                <a:solidFill>
                  <a:schemeClr val="tx1"/>
                </a:solidFill>
              </a:rPr>
            </a:br>
            <a:r>
              <a:rPr lang="en-US" altLang="zh-TW" sz="4400" dirty="0" err="1">
                <a:solidFill>
                  <a:schemeClr val="tx1"/>
                </a:solidFill>
              </a:rPr>
              <a:t>mEETING</a:t>
            </a:r>
            <a:endParaRPr lang="zh-tw" sz="4400" dirty="0">
              <a:solidFill>
                <a:schemeClr val="tx1"/>
              </a:solidFill>
            </a:endParaRPr>
          </a:p>
        </p:txBody>
      </p:sp>
      <p:sp>
        <p:nvSpPr>
          <p:cNvPr id="5" name="副標題 4">
            <a:extLst>
              <a:ext uri="{FF2B5EF4-FFF2-40B4-BE49-F238E27FC236}">
                <a16:creationId xmlns:a16="http://schemas.microsoft.com/office/drawing/2014/main" id="{0BE72109-F35C-4CD5-AB37-D6E593E4305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56767-EA5C-4EE3-B495-0F1BC271BBCD}"/>
              </a:ext>
            </a:extLst>
          </p:cNvPr>
          <p:cNvSpPr>
            <a:spLocks noGrp="1"/>
          </p:cNvSpPr>
          <p:nvPr>
            <p:ph type="title"/>
          </p:nvPr>
        </p:nvSpPr>
        <p:spPr>
          <a:xfrm>
            <a:off x="1066800" y="499338"/>
            <a:ext cx="10058400" cy="957606"/>
          </a:xfrm>
        </p:spPr>
        <p:txBody>
          <a:bodyPr/>
          <a:lstStyle/>
          <a:p>
            <a:r>
              <a:rPr lang="en-US" altLang="zh-TW" dirty="0"/>
              <a:t>Result(spacy)</a:t>
            </a:r>
            <a:endParaRPr lang="zh-TW" altLang="en-US" dirty="0"/>
          </a:p>
        </p:txBody>
      </p:sp>
      <p:sp>
        <p:nvSpPr>
          <p:cNvPr id="3" name="內容版面配置區 2">
            <a:extLst>
              <a:ext uri="{FF2B5EF4-FFF2-40B4-BE49-F238E27FC236}">
                <a16:creationId xmlns:a16="http://schemas.microsoft.com/office/drawing/2014/main" id="{B1E0FCB0-CDD5-4978-A660-D0A1D88B836A}"/>
              </a:ext>
            </a:extLst>
          </p:cNvPr>
          <p:cNvSpPr>
            <a:spLocks noGrp="1"/>
          </p:cNvSpPr>
          <p:nvPr>
            <p:ph idx="1"/>
          </p:nvPr>
        </p:nvSpPr>
        <p:spPr>
          <a:xfrm>
            <a:off x="792480" y="1173480"/>
            <a:ext cx="10058400" cy="4741164"/>
          </a:xfrm>
        </p:spPr>
        <p:txBody>
          <a:bodyPr>
            <a:noAutofit/>
          </a:bodyPr>
          <a:lstStyle/>
          <a:p>
            <a:r>
              <a:rPr lang="en-US" altLang="zh-TW" sz="1800" dirty="0"/>
              <a:t>Text = Attending to the </a:t>
            </a:r>
            <a:r>
              <a:rPr lang="en-US" altLang="zh-TW" sz="1800" dirty="0">
                <a:solidFill>
                  <a:schemeClr val="accent2"/>
                </a:solidFill>
              </a:rPr>
              <a:t>Baghdad</a:t>
            </a:r>
            <a:r>
              <a:rPr lang="en-US" altLang="zh-TW" sz="1800" dirty="0"/>
              <a:t> church where he works as a caretaker, </a:t>
            </a:r>
            <a:r>
              <a:rPr lang="en-US" altLang="zh-TW" sz="1800" dirty="0" err="1">
                <a:solidFill>
                  <a:schemeClr val="accent2"/>
                </a:solidFill>
              </a:rPr>
              <a:t>Natiq</a:t>
            </a:r>
            <a:r>
              <a:rPr lang="en-US" altLang="zh-TW" sz="1800" dirty="0">
                <a:solidFill>
                  <a:schemeClr val="accent2"/>
                </a:solidFill>
              </a:rPr>
              <a:t> Anwar </a:t>
            </a:r>
            <a:r>
              <a:rPr lang="en-US" altLang="zh-TW" sz="1800" dirty="0"/>
              <a:t>relives the most horrific experience of his life each and every </a:t>
            </a:r>
            <a:r>
              <a:rPr lang="en-US" altLang="zh-TW" sz="1800" dirty="0" err="1">
                <a:solidFill>
                  <a:schemeClr val="accent2"/>
                </a:solidFill>
              </a:rPr>
              <a:t>day</a:t>
            </a:r>
            <a:r>
              <a:rPr lang="en-US" altLang="zh-TW" sz="1800" dirty="0" err="1"/>
              <a:t>.Near</a:t>
            </a:r>
            <a:r>
              <a:rPr lang="en-US" altLang="zh-TW" sz="1800" dirty="0"/>
              <a:t> the pew where the 66-year-old sits, a scattering of crimson tiles marks the places where churchgoers and clergy died </a:t>
            </a:r>
            <a:r>
              <a:rPr lang="en-US" altLang="zh-TW" sz="1800" dirty="0">
                <a:solidFill>
                  <a:schemeClr val="accent2"/>
                </a:solidFill>
              </a:rPr>
              <a:t>10</a:t>
            </a:r>
            <a:r>
              <a:rPr lang="en-US" altLang="zh-TW" sz="1800" dirty="0"/>
              <a:t> years </a:t>
            </a:r>
            <a:r>
              <a:rPr lang="en-US" altLang="zh-TW" sz="1800" dirty="0" err="1"/>
              <a:t>ago.The</a:t>
            </a:r>
            <a:r>
              <a:rPr lang="en-US" altLang="zh-TW" sz="1800" dirty="0"/>
              <a:t> sacristy, a tiny room next to the altar, is packed with bad memories. Dozens of worshipers sought refuge here as terrorists laid siege to the church. Many were gunned down, or killed by grenades, leaving behind blood-stained hand prints on the walls. </a:t>
            </a:r>
            <a:r>
              <a:rPr lang="en-US" altLang="zh-TW" sz="1800" dirty="0" err="1">
                <a:solidFill>
                  <a:schemeClr val="accent2"/>
                </a:solidFill>
              </a:rPr>
              <a:t>Natiq</a:t>
            </a:r>
            <a:r>
              <a:rPr lang="en-US" altLang="zh-TW" sz="1800" dirty="0"/>
              <a:t>, as well as his wife and child, were among </a:t>
            </a:r>
            <a:r>
              <a:rPr lang="en-US" altLang="zh-TW" sz="1800" dirty="0" err="1"/>
              <a:t>them.</a:t>
            </a:r>
            <a:r>
              <a:rPr lang="en-US" altLang="zh-TW" sz="1800" dirty="0" err="1">
                <a:solidFill>
                  <a:schemeClr val="accent2"/>
                </a:solidFill>
              </a:rPr>
              <a:t>Today</a:t>
            </a:r>
            <a:r>
              <a:rPr lang="en-US" altLang="zh-TW" sz="1800" dirty="0"/>
              <a:t>, Our Lady of Salvation Church is adorned with the engraved names of those who were murdered on that </a:t>
            </a:r>
            <a:r>
              <a:rPr lang="en-US" altLang="zh-TW" sz="1800" dirty="0">
                <a:solidFill>
                  <a:schemeClr val="accent2"/>
                </a:solidFill>
              </a:rPr>
              <a:t>day</a:t>
            </a:r>
            <a:r>
              <a:rPr lang="en-US" altLang="zh-TW" sz="1800" dirty="0"/>
              <a:t> -- 51 congregants and two </a:t>
            </a:r>
            <a:r>
              <a:rPr lang="en-US" altLang="zh-TW" sz="1800" dirty="0" err="1"/>
              <a:t>priests.The</a:t>
            </a:r>
            <a:r>
              <a:rPr lang="en-US" altLang="zh-TW" sz="1800" dirty="0"/>
              <a:t> attack left </a:t>
            </a:r>
            <a:r>
              <a:rPr lang="en-US" altLang="zh-TW" sz="1800" dirty="0">
                <a:solidFill>
                  <a:schemeClr val="accent2"/>
                </a:solidFill>
              </a:rPr>
              <a:t>Anwar</a:t>
            </a:r>
            <a:r>
              <a:rPr lang="en-US" altLang="zh-TW" sz="1800" dirty="0"/>
              <a:t> partially blinded, his right arm badly </a:t>
            </a:r>
            <a:r>
              <a:rPr lang="en-US" altLang="zh-TW" sz="1800" dirty="0" err="1"/>
              <a:t>injured.Eyes</a:t>
            </a:r>
            <a:r>
              <a:rPr lang="en-US" altLang="zh-TW" sz="1800" dirty="0"/>
              <a:t> half closed, he looks towards a new addition to the church: A white throne, positioned below a towering collage of the parish's martyrs. </a:t>
            </a:r>
            <a:r>
              <a:rPr lang="en-US" altLang="zh-TW" sz="1800" dirty="0">
                <a:solidFill>
                  <a:schemeClr val="accent2"/>
                </a:solidFill>
              </a:rPr>
              <a:t>Pope Francis </a:t>
            </a:r>
            <a:r>
              <a:rPr lang="en-US" altLang="zh-TW" sz="1800" dirty="0"/>
              <a:t>is set to deliver a speech here when he arrives in </a:t>
            </a:r>
            <a:r>
              <a:rPr lang="en-US" altLang="zh-TW" sz="1800" dirty="0">
                <a:solidFill>
                  <a:schemeClr val="accent2"/>
                </a:solidFill>
              </a:rPr>
              <a:t>Iraq</a:t>
            </a:r>
            <a:r>
              <a:rPr lang="en-US" altLang="zh-TW" sz="1800" dirty="0"/>
              <a:t> on </a:t>
            </a:r>
            <a:r>
              <a:rPr lang="en-US" altLang="zh-TW" sz="1800" dirty="0" err="1">
                <a:solidFill>
                  <a:schemeClr val="accent2"/>
                </a:solidFill>
              </a:rPr>
              <a:t>Friday</a:t>
            </a:r>
            <a:r>
              <a:rPr lang="en-US" altLang="zh-TW" sz="1800" dirty="0" err="1"/>
              <a:t>."I'm</a:t>
            </a:r>
            <a:r>
              <a:rPr lang="en-US" altLang="zh-TW" sz="1800" dirty="0"/>
              <a:t> extremely happy. I'm very, very happy," </a:t>
            </a:r>
            <a:r>
              <a:rPr lang="en-US" altLang="zh-TW" sz="1800" dirty="0">
                <a:solidFill>
                  <a:schemeClr val="accent2"/>
                </a:solidFill>
              </a:rPr>
              <a:t>Anwar</a:t>
            </a:r>
            <a:r>
              <a:rPr lang="en-US" altLang="zh-TW" sz="1800" dirty="0"/>
              <a:t> said, looking ahead to the visit. Despite his effusive words, the caretaker looks slightly non-plussed. "I want to tell him to look after us," he added, "because the state doesn't look after </a:t>
            </a:r>
            <a:r>
              <a:rPr lang="en-US" altLang="zh-TW" sz="1800" dirty="0" err="1"/>
              <a:t>us."But</a:t>
            </a:r>
            <a:r>
              <a:rPr lang="en-US" altLang="zh-TW" sz="1800" dirty="0"/>
              <a:t> </a:t>
            </a:r>
            <a:r>
              <a:rPr lang="en-US" altLang="zh-TW" sz="1800" dirty="0">
                <a:solidFill>
                  <a:schemeClr val="accent2"/>
                </a:solidFill>
              </a:rPr>
              <a:t>Anwar</a:t>
            </a:r>
            <a:r>
              <a:rPr lang="en-US" altLang="zh-TW" sz="1800" dirty="0"/>
              <a:t> will not be among the small gathering of church members to greet the </a:t>
            </a:r>
            <a:r>
              <a:rPr lang="en-US" altLang="zh-TW" sz="1800" dirty="0">
                <a:solidFill>
                  <a:schemeClr val="accent2"/>
                </a:solidFill>
              </a:rPr>
              <a:t>Pontiff</a:t>
            </a:r>
            <a:r>
              <a:rPr lang="en-US" altLang="zh-TW" sz="1800" dirty="0"/>
              <a:t> here during his historic visit. Because of the pandemic, crowds are being kept away.</a:t>
            </a:r>
          </a:p>
          <a:p>
            <a:endParaRPr lang="zh-TW" altLang="en-US" sz="1800" dirty="0"/>
          </a:p>
        </p:txBody>
      </p:sp>
      <p:sp>
        <p:nvSpPr>
          <p:cNvPr id="4" name="日期版面配置區 3">
            <a:extLst>
              <a:ext uri="{FF2B5EF4-FFF2-40B4-BE49-F238E27FC236}">
                <a16:creationId xmlns:a16="http://schemas.microsoft.com/office/drawing/2014/main" id="{EDE68752-682C-45BC-A0AC-4CCED83D1CD9}"/>
              </a:ext>
            </a:extLst>
          </p:cNvPr>
          <p:cNvSpPr>
            <a:spLocks noGrp="1"/>
          </p:cNvSpPr>
          <p:nvPr>
            <p:ph type="dt" sz="half" idx="10"/>
          </p:nvPr>
        </p:nvSpPr>
        <p:spPr/>
        <p:txBody>
          <a:bodyPr/>
          <a:lstStyle/>
          <a:p>
            <a:pPr rtl="0"/>
            <a:fld id="{CE847876-3A2B-49FA-B396-40048599C954}" type="datetime1">
              <a:rPr lang="zh-TW" altLang="en-US" smtClean="0"/>
              <a:t>2021/3/7</a:t>
            </a:fld>
            <a:endParaRPr lang="en-US"/>
          </a:p>
        </p:txBody>
      </p:sp>
    </p:spTree>
    <p:extLst>
      <p:ext uri="{BB962C8B-B14F-4D97-AF65-F5344CB8AC3E}">
        <p14:creationId xmlns:p14="http://schemas.microsoft.com/office/powerpoint/2010/main" val="30933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56767-EA5C-4EE3-B495-0F1BC271BBCD}"/>
              </a:ext>
            </a:extLst>
          </p:cNvPr>
          <p:cNvSpPr>
            <a:spLocks noGrp="1"/>
          </p:cNvSpPr>
          <p:nvPr>
            <p:ph type="title"/>
          </p:nvPr>
        </p:nvSpPr>
        <p:spPr>
          <a:xfrm>
            <a:off x="1066800" y="499338"/>
            <a:ext cx="10058400" cy="957606"/>
          </a:xfrm>
        </p:spPr>
        <p:txBody>
          <a:bodyPr/>
          <a:lstStyle/>
          <a:p>
            <a:r>
              <a:rPr lang="en-US" altLang="zh-TW" dirty="0"/>
              <a:t>Result(</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B1E0FCB0-CDD5-4978-A660-D0A1D88B836A}"/>
              </a:ext>
            </a:extLst>
          </p:cNvPr>
          <p:cNvSpPr>
            <a:spLocks noGrp="1"/>
          </p:cNvSpPr>
          <p:nvPr>
            <p:ph idx="1"/>
          </p:nvPr>
        </p:nvSpPr>
        <p:spPr>
          <a:xfrm>
            <a:off x="792480" y="1173480"/>
            <a:ext cx="10058400" cy="4741164"/>
          </a:xfrm>
        </p:spPr>
        <p:txBody>
          <a:bodyPr>
            <a:noAutofit/>
          </a:bodyPr>
          <a:lstStyle/>
          <a:p>
            <a:r>
              <a:rPr lang="en-US" altLang="zh-TW" sz="1800" dirty="0"/>
              <a:t>Text = Attending to the </a:t>
            </a:r>
            <a:r>
              <a:rPr lang="en-US" altLang="zh-TW" sz="1800" dirty="0">
                <a:solidFill>
                  <a:schemeClr val="accent2"/>
                </a:solidFill>
                <a:highlight>
                  <a:srgbClr val="FFFF00"/>
                </a:highlight>
              </a:rPr>
              <a:t>Baghdad</a:t>
            </a:r>
            <a:r>
              <a:rPr lang="en-US" altLang="zh-TW" sz="1800" dirty="0">
                <a:highlight>
                  <a:srgbClr val="FFFF00"/>
                </a:highlight>
              </a:rPr>
              <a:t> church </a:t>
            </a:r>
            <a:r>
              <a:rPr lang="en-US" altLang="zh-TW" sz="1800" dirty="0"/>
              <a:t>where he works as a caretaker, </a:t>
            </a:r>
            <a:r>
              <a:rPr lang="en-US" altLang="zh-TW" sz="1800" dirty="0" err="1">
                <a:solidFill>
                  <a:schemeClr val="accent2"/>
                </a:solidFill>
                <a:highlight>
                  <a:srgbClr val="FFFF00"/>
                </a:highlight>
              </a:rPr>
              <a:t>Natiq</a:t>
            </a:r>
            <a:r>
              <a:rPr lang="en-US" altLang="zh-TW" sz="1800" dirty="0">
                <a:solidFill>
                  <a:schemeClr val="accent2"/>
                </a:solidFill>
                <a:highlight>
                  <a:srgbClr val="FFFF00"/>
                </a:highlight>
              </a:rPr>
              <a:t> Anwar </a:t>
            </a:r>
            <a:r>
              <a:rPr lang="en-US" altLang="zh-TW" sz="1800" dirty="0"/>
              <a:t>relives the most horrific experience of his life </a:t>
            </a:r>
            <a:r>
              <a:rPr lang="en-US" altLang="zh-TW" sz="1800" dirty="0">
                <a:highlight>
                  <a:srgbClr val="FFFF00"/>
                </a:highlight>
              </a:rPr>
              <a:t>each</a:t>
            </a:r>
            <a:r>
              <a:rPr lang="en-US" altLang="zh-TW" sz="1800" dirty="0"/>
              <a:t> and </a:t>
            </a:r>
            <a:r>
              <a:rPr lang="en-US" altLang="zh-TW" sz="1800" dirty="0">
                <a:highlight>
                  <a:srgbClr val="FFFF00"/>
                </a:highlight>
              </a:rPr>
              <a:t>every </a:t>
            </a:r>
            <a:r>
              <a:rPr lang="en-US" altLang="zh-TW" sz="1800" dirty="0" err="1">
                <a:solidFill>
                  <a:schemeClr val="accent2"/>
                </a:solidFill>
                <a:highlight>
                  <a:srgbClr val="FFFF00"/>
                </a:highlight>
              </a:rPr>
              <a:t>day</a:t>
            </a:r>
            <a:r>
              <a:rPr lang="en-US" altLang="zh-TW" sz="1800" dirty="0" err="1"/>
              <a:t>.Near</a:t>
            </a:r>
            <a:r>
              <a:rPr lang="en-US" altLang="zh-TW" sz="1800" dirty="0"/>
              <a:t> the pew where the </a:t>
            </a:r>
            <a:r>
              <a:rPr lang="en-US" altLang="zh-TW" sz="1800" dirty="0">
                <a:highlight>
                  <a:srgbClr val="FFFF00"/>
                </a:highlight>
              </a:rPr>
              <a:t>66-year-old</a:t>
            </a:r>
            <a:r>
              <a:rPr lang="en-US" altLang="zh-TW" sz="1800" dirty="0"/>
              <a:t> sits, a scattering of </a:t>
            </a:r>
            <a:r>
              <a:rPr lang="en-US" altLang="zh-TW" sz="1800" dirty="0">
                <a:highlight>
                  <a:srgbClr val="FFFF00"/>
                </a:highlight>
              </a:rPr>
              <a:t>crimson</a:t>
            </a:r>
            <a:r>
              <a:rPr lang="en-US" altLang="zh-TW" sz="1800" dirty="0"/>
              <a:t> tiles marks the places where churchgoers and clergy died </a:t>
            </a:r>
            <a:r>
              <a:rPr lang="en-US" altLang="zh-TW" sz="1800" dirty="0">
                <a:solidFill>
                  <a:schemeClr val="accent2"/>
                </a:solidFill>
                <a:highlight>
                  <a:srgbClr val="FFFF00"/>
                </a:highlight>
              </a:rPr>
              <a:t>10</a:t>
            </a:r>
            <a:r>
              <a:rPr lang="en-US" altLang="zh-TW" sz="1800" dirty="0">
                <a:highlight>
                  <a:srgbClr val="FFFF00"/>
                </a:highlight>
              </a:rPr>
              <a:t> years </a:t>
            </a:r>
            <a:r>
              <a:rPr lang="en-US" altLang="zh-TW" sz="1800" dirty="0" err="1">
                <a:highlight>
                  <a:srgbClr val="FFFF00"/>
                </a:highlight>
              </a:rPr>
              <a:t>ago</a:t>
            </a:r>
            <a:r>
              <a:rPr lang="en-US" altLang="zh-TW" sz="1800" dirty="0" err="1"/>
              <a:t>.The</a:t>
            </a:r>
            <a:r>
              <a:rPr lang="en-US" altLang="zh-TW" sz="1800" dirty="0"/>
              <a:t> sacristy, a tiny room next to the altar, is packed with bad memories. Dozens of worshipers sought refuge here as terrorists laid siege to the church. Many were gunned down, or killed by grenades, leaving behind blood-stained hand prints on the walls. </a:t>
            </a:r>
            <a:r>
              <a:rPr lang="en-US" altLang="zh-TW" sz="1800" dirty="0" err="1">
                <a:solidFill>
                  <a:schemeClr val="accent2"/>
                </a:solidFill>
              </a:rPr>
              <a:t>Natiq</a:t>
            </a:r>
            <a:r>
              <a:rPr lang="en-US" altLang="zh-TW" sz="1800" dirty="0"/>
              <a:t>, as well as his wife and child, were among </a:t>
            </a:r>
            <a:r>
              <a:rPr lang="en-US" altLang="zh-TW" sz="1800" dirty="0" err="1"/>
              <a:t>them.</a:t>
            </a:r>
            <a:r>
              <a:rPr lang="en-US" altLang="zh-TW" sz="1800" dirty="0" err="1">
                <a:solidFill>
                  <a:schemeClr val="accent2"/>
                </a:solidFill>
                <a:highlight>
                  <a:srgbClr val="FFFF00"/>
                </a:highlight>
              </a:rPr>
              <a:t>Today</a:t>
            </a:r>
            <a:r>
              <a:rPr lang="en-US" altLang="zh-TW" sz="1800" dirty="0"/>
              <a:t>, </a:t>
            </a:r>
            <a:r>
              <a:rPr lang="en-US" altLang="zh-TW" sz="1800" dirty="0">
                <a:highlight>
                  <a:srgbClr val="FFFF00"/>
                </a:highlight>
              </a:rPr>
              <a:t>Our Lady of Salvation Church</a:t>
            </a:r>
            <a:r>
              <a:rPr lang="en-US" altLang="zh-TW" sz="1800" dirty="0"/>
              <a:t> is adorned with the engraved names of those who were murdered on </a:t>
            </a:r>
            <a:r>
              <a:rPr lang="en-US" altLang="zh-TW" sz="1800" dirty="0">
                <a:highlight>
                  <a:srgbClr val="FFFF00"/>
                </a:highlight>
              </a:rPr>
              <a:t>that </a:t>
            </a:r>
            <a:r>
              <a:rPr lang="en-US" altLang="zh-TW" sz="1800" dirty="0">
                <a:solidFill>
                  <a:schemeClr val="accent2"/>
                </a:solidFill>
                <a:highlight>
                  <a:srgbClr val="FFFF00"/>
                </a:highlight>
              </a:rPr>
              <a:t>day</a:t>
            </a:r>
            <a:r>
              <a:rPr lang="en-US" altLang="zh-TW" sz="1800" dirty="0">
                <a:highlight>
                  <a:srgbClr val="FFFF00"/>
                </a:highlight>
              </a:rPr>
              <a:t> -- 51 </a:t>
            </a:r>
            <a:r>
              <a:rPr lang="en-US" altLang="zh-TW" sz="1800" dirty="0"/>
              <a:t>congregants and </a:t>
            </a:r>
            <a:r>
              <a:rPr lang="en-US" altLang="zh-TW" sz="1800" dirty="0">
                <a:highlight>
                  <a:srgbClr val="FFFF00"/>
                </a:highlight>
              </a:rPr>
              <a:t>two</a:t>
            </a:r>
            <a:r>
              <a:rPr lang="en-US" altLang="zh-TW" sz="1800" dirty="0"/>
              <a:t> </a:t>
            </a:r>
            <a:r>
              <a:rPr lang="en-US" altLang="zh-TW" sz="1800" dirty="0" err="1"/>
              <a:t>priests.The</a:t>
            </a:r>
            <a:r>
              <a:rPr lang="en-US" altLang="zh-TW" sz="1800" dirty="0"/>
              <a:t> attack left </a:t>
            </a:r>
            <a:r>
              <a:rPr lang="en-US" altLang="zh-TW" sz="1800" dirty="0">
                <a:solidFill>
                  <a:schemeClr val="accent2"/>
                </a:solidFill>
              </a:rPr>
              <a:t>Anwar</a:t>
            </a:r>
            <a:r>
              <a:rPr lang="en-US" altLang="zh-TW" sz="1800" dirty="0"/>
              <a:t> partially blinded, his right arm badly </a:t>
            </a:r>
            <a:r>
              <a:rPr lang="en-US" altLang="zh-TW" sz="1800" dirty="0" err="1"/>
              <a:t>injured.Eyes</a:t>
            </a:r>
            <a:r>
              <a:rPr lang="en-US" altLang="zh-TW" sz="1800" dirty="0"/>
              <a:t> half closed, he looks towards a new addition to the church: A white throne, positioned below a towering collage of the parish's martyrs. </a:t>
            </a:r>
            <a:r>
              <a:rPr lang="en-US" altLang="zh-TW" sz="1800" dirty="0">
                <a:solidFill>
                  <a:schemeClr val="accent2"/>
                </a:solidFill>
              </a:rPr>
              <a:t>Pope Francis </a:t>
            </a:r>
            <a:r>
              <a:rPr lang="en-US" altLang="zh-TW" sz="1800" dirty="0"/>
              <a:t>is set to deliver a speech here when he arrives in </a:t>
            </a:r>
            <a:r>
              <a:rPr lang="en-US" altLang="zh-TW" sz="1800" dirty="0">
                <a:solidFill>
                  <a:schemeClr val="accent2"/>
                </a:solidFill>
                <a:highlight>
                  <a:srgbClr val="FFFF00"/>
                </a:highlight>
              </a:rPr>
              <a:t>Iraq</a:t>
            </a:r>
            <a:r>
              <a:rPr lang="en-US" altLang="zh-TW" sz="1800" dirty="0"/>
              <a:t> on </a:t>
            </a:r>
            <a:r>
              <a:rPr lang="en-US" altLang="zh-TW" sz="1800" dirty="0" err="1">
                <a:solidFill>
                  <a:schemeClr val="accent2"/>
                </a:solidFill>
                <a:highlight>
                  <a:srgbClr val="FFFF00"/>
                </a:highlight>
              </a:rPr>
              <a:t>Friday</a:t>
            </a:r>
            <a:r>
              <a:rPr lang="en-US" altLang="zh-TW" sz="1800" dirty="0" err="1"/>
              <a:t>."I'm</a:t>
            </a:r>
            <a:r>
              <a:rPr lang="en-US" altLang="zh-TW" sz="1800" dirty="0"/>
              <a:t> extremely happy. I'm very, very happy," </a:t>
            </a:r>
            <a:r>
              <a:rPr lang="en-US" altLang="zh-TW" sz="1800" dirty="0">
                <a:solidFill>
                  <a:schemeClr val="accent2"/>
                </a:solidFill>
                <a:highlight>
                  <a:srgbClr val="FFFF00"/>
                </a:highlight>
              </a:rPr>
              <a:t>Anwar</a:t>
            </a:r>
            <a:r>
              <a:rPr lang="en-US" altLang="zh-TW" sz="1800" dirty="0"/>
              <a:t> said, looking ahead to the visit. Despite his effusive words, the caretaker looks slightly non-plussed. "I want to tell him to look after us," he added, "because the state doesn't look after </a:t>
            </a:r>
            <a:r>
              <a:rPr lang="en-US" altLang="zh-TW" sz="1800" dirty="0" err="1"/>
              <a:t>us."But</a:t>
            </a:r>
            <a:r>
              <a:rPr lang="en-US" altLang="zh-TW" sz="1800" dirty="0"/>
              <a:t> </a:t>
            </a:r>
            <a:r>
              <a:rPr lang="en-US" altLang="zh-TW" sz="1800" dirty="0">
                <a:solidFill>
                  <a:schemeClr val="accent2"/>
                </a:solidFill>
              </a:rPr>
              <a:t>Anwar</a:t>
            </a:r>
            <a:r>
              <a:rPr lang="en-US" altLang="zh-TW" sz="1800" dirty="0"/>
              <a:t> will not be among the small gathering of church members to greet the </a:t>
            </a:r>
            <a:r>
              <a:rPr lang="en-US" altLang="zh-TW" sz="1800" dirty="0">
                <a:solidFill>
                  <a:schemeClr val="accent2"/>
                </a:solidFill>
                <a:highlight>
                  <a:srgbClr val="FFFF00"/>
                </a:highlight>
              </a:rPr>
              <a:t>Pontiff</a:t>
            </a:r>
            <a:r>
              <a:rPr lang="en-US" altLang="zh-TW" sz="1800" dirty="0"/>
              <a:t> here during his historic visit. Because of the pandemic, crowds are being kept away.</a:t>
            </a:r>
          </a:p>
          <a:p>
            <a:endParaRPr lang="zh-TW" altLang="en-US" sz="1800" dirty="0"/>
          </a:p>
        </p:txBody>
      </p:sp>
      <p:sp>
        <p:nvSpPr>
          <p:cNvPr id="4" name="日期版面配置區 3">
            <a:extLst>
              <a:ext uri="{FF2B5EF4-FFF2-40B4-BE49-F238E27FC236}">
                <a16:creationId xmlns:a16="http://schemas.microsoft.com/office/drawing/2014/main" id="{EDE68752-682C-45BC-A0AC-4CCED83D1CD9}"/>
              </a:ext>
            </a:extLst>
          </p:cNvPr>
          <p:cNvSpPr>
            <a:spLocks noGrp="1"/>
          </p:cNvSpPr>
          <p:nvPr>
            <p:ph type="dt" sz="half" idx="10"/>
          </p:nvPr>
        </p:nvSpPr>
        <p:spPr/>
        <p:txBody>
          <a:bodyPr/>
          <a:lstStyle/>
          <a:p>
            <a:pPr rtl="0"/>
            <a:fld id="{CE847876-3A2B-49FA-B396-40048599C954}" type="datetime1">
              <a:rPr lang="zh-TW" altLang="en-US" smtClean="0"/>
              <a:t>2021/3/7</a:t>
            </a:fld>
            <a:endParaRPr lang="en-US"/>
          </a:p>
        </p:txBody>
      </p:sp>
    </p:spTree>
    <p:extLst>
      <p:ext uri="{BB962C8B-B14F-4D97-AF65-F5344CB8AC3E}">
        <p14:creationId xmlns:p14="http://schemas.microsoft.com/office/powerpoint/2010/main" val="374500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C5313A-6941-4C56-B3EB-168FF9C2F532}"/>
              </a:ext>
            </a:extLst>
          </p:cNvPr>
          <p:cNvSpPr>
            <a:spLocks noGrp="1"/>
          </p:cNvSpPr>
          <p:nvPr>
            <p:ph type="title"/>
          </p:nvPr>
        </p:nvSpPr>
        <p:spPr>
          <a:xfrm>
            <a:off x="1066800" y="642594"/>
            <a:ext cx="10058400" cy="866166"/>
          </a:xfrm>
        </p:spPr>
        <p:txBody>
          <a:bodyPr/>
          <a:lstStyle/>
          <a:p>
            <a:r>
              <a:rPr lang="zh-TW" altLang="en-US" dirty="0"/>
              <a:t>結論</a:t>
            </a:r>
          </a:p>
        </p:txBody>
      </p:sp>
      <p:sp>
        <p:nvSpPr>
          <p:cNvPr id="3" name="內容版面配置區 2">
            <a:extLst>
              <a:ext uri="{FF2B5EF4-FFF2-40B4-BE49-F238E27FC236}">
                <a16:creationId xmlns:a16="http://schemas.microsoft.com/office/drawing/2014/main" id="{20CD07E6-9692-43F0-B430-83A110D3F0EB}"/>
              </a:ext>
            </a:extLst>
          </p:cNvPr>
          <p:cNvSpPr>
            <a:spLocks noGrp="1"/>
          </p:cNvSpPr>
          <p:nvPr>
            <p:ph idx="1"/>
          </p:nvPr>
        </p:nvSpPr>
        <p:spPr>
          <a:xfrm>
            <a:off x="1066800" y="1447800"/>
            <a:ext cx="10058400" cy="4504944"/>
          </a:xfrm>
        </p:spPr>
        <p:txBody>
          <a:bodyPr>
            <a:normAutofit/>
          </a:bodyPr>
          <a:lstStyle/>
          <a:p>
            <a:r>
              <a:rPr lang="zh-TW" altLang="en-US" sz="2000" dirty="0"/>
              <a:t>單純使用</a:t>
            </a:r>
            <a:r>
              <a:rPr lang="en-US" altLang="zh-TW" sz="2000" dirty="0" err="1"/>
              <a:t>SQuAD</a:t>
            </a:r>
            <a:r>
              <a:rPr lang="zh-TW" altLang="en-US" sz="2000" dirty="0"/>
              <a:t>的結果很差</a:t>
            </a:r>
            <a:endParaRPr lang="en-US" altLang="zh-TW" sz="2000" dirty="0"/>
          </a:p>
          <a:p>
            <a:r>
              <a:rPr lang="zh-TW" altLang="en-US" sz="2000" dirty="0"/>
              <a:t>單純使用</a:t>
            </a:r>
            <a:r>
              <a:rPr lang="en-US" altLang="zh-TW" sz="2000" dirty="0" err="1"/>
              <a:t>spAcy</a:t>
            </a:r>
            <a:r>
              <a:rPr lang="zh-TW" altLang="en-US" sz="2000" dirty="0"/>
              <a:t>的結果，雖然效果不錯，卻只能挑出名詞</a:t>
            </a:r>
            <a:endParaRPr lang="en-US" altLang="zh-TW" sz="2000" dirty="0"/>
          </a:p>
          <a:p>
            <a:r>
              <a:rPr lang="zh-TW" altLang="en-US" sz="2000" b="1" dirty="0">
                <a:solidFill>
                  <a:schemeClr val="accent2"/>
                </a:solidFill>
              </a:rPr>
              <a:t>合併使用的效果較能讓</a:t>
            </a:r>
            <a:r>
              <a:rPr lang="en-US" altLang="zh-TW" sz="2000" b="1" dirty="0" err="1">
                <a:solidFill>
                  <a:schemeClr val="accent2"/>
                </a:solidFill>
              </a:rPr>
              <a:t>SQuAD</a:t>
            </a:r>
            <a:r>
              <a:rPr lang="zh-TW" altLang="en-US" sz="2000" b="1" dirty="0">
                <a:solidFill>
                  <a:schemeClr val="accent2"/>
                </a:solidFill>
              </a:rPr>
              <a:t>資料集的特色發揮出來</a:t>
            </a:r>
          </a:p>
        </p:txBody>
      </p:sp>
      <p:sp>
        <p:nvSpPr>
          <p:cNvPr id="4" name="日期版面配置區 3">
            <a:extLst>
              <a:ext uri="{FF2B5EF4-FFF2-40B4-BE49-F238E27FC236}">
                <a16:creationId xmlns:a16="http://schemas.microsoft.com/office/drawing/2014/main" id="{FF433F9A-4602-408E-B2C9-F760642FC6E5}"/>
              </a:ext>
            </a:extLst>
          </p:cNvPr>
          <p:cNvSpPr>
            <a:spLocks noGrp="1"/>
          </p:cNvSpPr>
          <p:nvPr>
            <p:ph type="dt" sz="half" idx="10"/>
          </p:nvPr>
        </p:nvSpPr>
        <p:spPr/>
        <p:txBody>
          <a:bodyPr/>
          <a:lstStyle/>
          <a:p>
            <a:pPr rtl="0"/>
            <a:fld id="{CE847876-3A2B-49FA-B396-40048599C954}" type="datetime1">
              <a:rPr lang="zh-TW" altLang="en-US" smtClean="0"/>
              <a:t>2021/3/7</a:t>
            </a:fld>
            <a:endParaRPr lang="en-US"/>
          </a:p>
        </p:txBody>
      </p:sp>
    </p:spTree>
    <p:extLst>
      <p:ext uri="{BB962C8B-B14F-4D97-AF65-F5344CB8AC3E}">
        <p14:creationId xmlns:p14="http://schemas.microsoft.com/office/powerpoint/2010/main" val="386106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405D8B-BF66-4A58-B266-ED9AA7E53CB3}"/>
              </a:ext>
            </a:extLst>
          </p:cNvPr>
          <p:cNvSpPr>
            <a:spLocks noGrp="1"/>
          </p:cNvSpPr>
          <p:nvPr>
            <p:ph type="title"/>
          </p:nvPr>
        </p:nvSpPr>
        <p:spPr/>
        <p:txBody>
          <a:bodyPr/>
          <a:lstStyle/>
          <a:p>
            <a:r>
              <a:rPr lang="zh-TW" altLang="en-US" dirty="0"/>
              <a:t>近期進度</a:t>
            </a:r>
          </a:p>
        </p:txBody>
      </p:sp>
      <p:sp>
        <p:nvSpPr>
          <p:cNvPr id="3" name="內容版面配置區 2">
            <a:extLst>
              <a:ext uri="{FF2B5EF4-FFF2-40B4-BE49-F238E27FC236}">
                <a16:creationId xmlns:a16="http://schemas.microsoft.com/office/drawing/2014/main" id="{84B0061A-DFFC-4F85-8896-406D283D1CC0}"/>
              </a:ext>
            </a:extLst>
          </p:cNvPr>
          <p:cNvSpPr>
            <a:spLocks noGrp="1"/>
          </p:cNvSpPr>
          <p:nvPr>
            <p:ph idx="1"/>
          </p:nvPr>
        </p:nvSpPr>
        <p:spPr>
          <a:xfrm>
            <a:off x="1066800" y="2103120"/>
            <a:ext cx="10241280" cy="3849624"/>
          </a:xfrm>
        </p:spPr>
        <p:txBody>
          <a:bodyPr/>
          <a:lstStyle/>
          <a:p>
            <a:r>
              <a:rPr lang="zh-TW" altLang="en-US" dirty="0"/>
              <a:t>實現結合</a:t>
            </a:r>
            <a:r>
              <a:rPr lang="en-US" altLang="zh-TW" dirty="0"/>
              <a:t>squad </a:t>
            </a:r>
            <a:r>
              <a:rPr lang="zh-TW" altLang="en-US" dirty="0"/>
              <a:t>與 </a:t>
            </a:r>
            <a:r>
              <a:rPr lang="en-US" altLang="zh-TW" dirty="0"/>
              <a:t>spacy</a:t>
            </a:r>
            <a:r>
              <a:rPr lang="zh-TW" altLang="en-US" dirty="0"/>
              <a:t>的優點</a:t>
            </a:r>
            <a:endParaRPr lang="en-US" altLang="zh-TW" dirty="0"/>
          </a:p>
          <a:p>
            <a:r>
              <a:rPr lang="zh-TW" altLang="en-US" dirty="0"/>
              <a:t>會比較只使用</a:t>
            </a:r>
            <a:r>
              <a:rPr lang="en-US" altLang="zh-TW" dirty="0"/>
              <a:t>spacy </a:t>
            </a:r>
            <a:r>
              <a:rPr lang="zh-TW" altLang="en-US" dirty="0"/>
              <a:t>和 合併使用的效果</a:t>
            </a:r>
          </a:p>
        </p:txBody>
      </p:sp>
      <p:sp>
        <p:nvSpPr>
          <p:cNvPr id="4" name="日期版面配置區 3">
            <a:extLst>
              <a:ext uri="{FF2B5EF4-FFF2-40B4-BE49-F238E27FC236}">
                <a16:creationId xmlns:a16="http://schemas.microsoft.com/office/drawing/2014/main" id="{928CD845-395E-4BF2-A1E1-94BE88DE55E7}"/>
              </a:ext>
            </a:extLst>
          </p:cNvPr>
          <p:cNvSpPr>
            <a:spLocks noGrp="1"/>
          </p:cNvSpPr>
          <p:nvPr>
            <p:ph type="dt" sz="half" idx="10"/>
          </p:nvPr>
        </p:nvSpPr>
        <p:spPr/>
        <p:txBody>
          <a:bodyPr/>
          <a:lstStyle/>
          <a:p>
            <a:pPr rtl="0"/>
            <a:fld id="{CE847876-3A2B-49FA-B396-40048599C954}" type="datetime1">
              <a:rPr lang="zh-TW" altLang="en-US" smtClean="0"/>
              <a:t>2021/3/7</a:t>
            </a:fld>
            <a:endParaRPr lang="en-US"/>
          </a:p>
        </p:txBody>
      </p:sp>
    </p:spTree>
    <p:extLst>
      <p:ext uri="{BB962C8B-B14F-4D97-AF65-F5344CB8AC3E}">
        <p14:creationId xmlns:p14="http://schemas.microsoft.com/office/powerpoint/2010/main" val="105929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F3C31E-C00A-42A5-B5A0-8ACBDD24CE0B}"/>
              </a:ext>
            </a:extLst>
          </p:cNvPr>
          <p:cNvSpPr>
            <a:spLocks noGrp="1"/>
          </p:cNvSpPr>
          <p:nvPr>
            <p:ph type="title"/>
          </p:nvPr>
        </p:nvSpPr>
        <p:spPr/>
        <p:txBody>
          <a:bodyPr/>
          <a:lstStyle/>
          <a:p>
            <a:r>
              <a:rPr lang="en-US" altLang="zh-TW" dirty="0" err="1"/>
              <a:t>Squad+spacy</a:t>
            </a:r>
            <a:endParaRPr lang="zh-TW" altLang="en-US" dirty="0"/>
          </a:p>
        </p:txBody>
      </p:sp>
      <p:sp>
        <p:nvSpPr>
          <p:cNvPr id="3" name="文字版面配置區 2">
            <a:extLst>
              <a:ext uri="{FF2B5EF4-FFF2-40B4-BE49-F238E27FC236}">
                <a16:creationId xmlns:a16="http://schemas.microsoft.com/office/drawing/2014/main" id="{8D45EFDD-DA3C-44D8-AFF7-D0D7E6A3965B}"/>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098F17CA-948B-484A-B87D-CBAB36A3DB1D}"/>
              </a:ext>
            </a:extLst>
          </p:cNvPr>
          <p:cNvSpPr>
            <a:spLocks noGrp="1"/>
          </p:cNvSpPr>
          <p:nvPr>
            <p:ph type="dt" sz="half" idx="10"/>
          </p:nvPr>
        </p:nvSpPr>
        <p:spPr/>
        <p:txBody>
          <a:bodyPr/>
          <a:lstStyle/>
          <a:p>
            <a:fld id="{294347CA-4B58-4AEE-8DA6-4E2B096FC96F}" type="datetime1">
              <a:rPr lang="en-US" altLang="zh-TW" smtClean="0"/>
              <a:t>3/7/2021</a:t>
            </a:fld>
            <a:endParaRPr lang="zh-TW" altLang="en-US" dirty="0"/>
          </a:p>
        </p:txBody>
      </p:sp>
    </p:spTree>
    <p:extLst>
      <p:ext uri="{BB962C8B-B14F-4D97-AF65-F5344CB8AC3E}">
        <p14:creationId xmlns:p14="http://schemas.microsoft.com/office/powerpoint/2010/main" val="295474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 </a:t>
            </a:r>
            <a:r>
              <a:rPr lang="en-US" altLang="zh-TW" sz="2000" dirty="0">
                <a:solidFill>
                  <a:srgbClr val="FF0000"/>
                </a:solidFill>
                <a:latin typeface="Arial" panose="020B0604020202020204" pitchFamily="34" charset="0"/>
                <a:cs typeface="Arial" panose="020B0604020202020204" pitchFamily="34" charset="0"/>
              </a:rPr>
              <a:t>Gerald Ford </a:t>
            </a:r>
            <a:r>
              <a:rPr lang="en-US" altLang="zh-TW" sz="2000" dirty="0">
                <a:latin typeface="Arial" panose="020B0604020202020204" pitchFamily="34" charset="0"/>
                <a:cs typeface="Arial" panose="020B0604020202020204" pitchFamily="34" charset="0"/>
              </a:rPr>
              <a:t>came in with a </a:t>
            </a:r>
            <a:r>
              <a:rPr lang="en-US" altLang="zh-TW" sz="2000" dirty="0">
                <a:solidFill>
                  <a:srgbClr val="FF0000"/>
                </a:solidFill>
                <a:latin typeface="Arial" panose="020B0604020202020204" pitchFamily="34" charset="0"/>
                <a:cs typeface="Arial" panose="020B0604020202020204" pitchFamily="34" charset="0"/>
              </a:rPr>
              <a:t>80%</a:t>
            </a:r>
            <a:r>
              <a:rPr lang="en-US" altLang="zh-TW" sz="2000" dirty="0">
                <a:latin typeface="Arial" panose="020B0604020202020204" pitchFamily="34" charset="0"/>
                <a:cs typeface="Arial" panose="020B0604020202020204" pitchFamily="34" charset="0"/>
              </a:rPr>
              <a:t> approval rating among </a:t>
            </a:r>
            <a:r>
              <a:rPr lang="en-US" altLang="zh-TW" sz="2000" dirty="0">
                <a:solidFill>
                  <a:srgbClr val="FF0000"/>
                </a:solidFill>
                <a:latin typeface="Arial" panose="020B0604020202020204" pitchFamily="34" charset="0"/>
                <a:cs typeface="Arial" panose="020B0604020202020204" pitchFamily="34" charset="0"/>
              </a:rPr>
              <a:t>Republicans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December 1976 </a:t>
            </a:r>
            <a:r>
              <a:rPr lang="en-US" altLang="zh-TW" sz="2000" dirty="0">
                <a:latin typeface="Arial" panose="020B0604020202020204" pitchFamily="34" charset="0"/>
                <a:cs typeface="Arial" panose="020B0604020202020204" pitchFamily="34" charset="0"/>
              </a:rPr>
              <a:t>Gallup polling. </a:t>
            </a:r>
            <a:r>
              <a:rPr lang="en-US" altLang="zh-TW" sz="2000" dirty="0">
                <a:solidFill>
                  <a:srgbClr val="FF0000"/>
                </a:solidFill>
                <a:latin typeface="Arial" panose="020B0604020202020204" pitchFamily="34" charset="0"/>
                <a:cs typeface="Arial" panose="020B0604020202020204" pitchFamily="34" charset="0"/>
              </a:rPr>
              <a:t>Jimmy Carter </a:t>
            </a:r>
            <a:r>
              <a:rPr lang="en-US" altLang="zh-TW" sz="2000" dirty="0">
                <a:latin typeface="Arial" panose="020B0604020202020204" pitchFamily="34" charset="0"/>
                <a:cs typeface="Arial" panose="020B0604020202020204" pitchFamily="34" charset="0"/>
              </a:rPr>
              <a:t>was at a </a:t>
            </a:r>
            <a:r>
              <a:rPr lang="en-US" altLang="zh-TW" sz="2000" dirty="0">
                <a:solidFill>
                  <a:srgbClr val="FF0000"/>
                </a:solidFill>
                <a:latin typeface="Arial" panose="020B0604020202020204" pitchFamily="34" charset="0"/>
                <a:cs typeface="Arial" panose="020B0604020202020204" pitchFamily="34" charset="0"/>
              </a:rPr>
              <a:t>mere 50% </a:t>
            </a:r>
            <a:r>
              <a:rPr lang="en-US" altLang="zh-TW" sz="2000" dirty="0">
                <a:latin typeface="Arial" panose="020B0604020202020204" pitchFamily="34" charset="0"/>
                <a:cs typeface="Arial" panose="020B0604020202020204" pitchFamily="34" charset="0"/>
              </a:rPr>
              <a:t>among </a:t>
            </a:r>
            <a:r>
              <a:rPr lang="en-US" altLang="zh-TW" sz="2000" dirty="0">
                <a:solidFill>
                  <a:srgbClr val="FF0000"/>
                </a:solidFill>
                <a:latin typeface="Arial" panose="020B0604020202020204" pitchFamily="34" charset="0"/>
                <a:cs typeface="Arial" panose="020B0604020202020204" pitchFamily="34" charset="0"/>
              </a:rPr>
              <a:t>Democrats</a:t>
            </a:r>
            <a:r>
              <a:rPr lang="en-US" altLang="zh-TW" sz="2000" dirty="0">
                <a:latin typeface="Arial" panose="020B0604020202020204" pitchFamily="34" charset="0"/>
                <a:cs typeface="Arial" panose="020B0604020202020204" pitchFamily="34" charset="0"/>
              </a:rPr>
              <a:t> in </a:t>
            </a:r>
            <a:r>
              <a:rPr lang="en-US" altLang="zh-TW" sz="2000" dirty="0">
                <a:solidFill>
                  <a:srgbClr val="FF0000"/>
                </a:solidFill>
                <a:latin typeface="Arial" panose="020B0604020202020204" pitchFamily="34" charset="0"/>
                <a:cs typeface="Arial" panose="020B0604020202020204" pitchFamily="34" charset="0"/>
              </a:rPr>
              <a:t>November</a:t>
            </a:r>
            <a:r>
              <a:rPr lang="en-US" altLang="zh-TW" sz="2000" dirty="0">
                <a:latin typeface="Arial" panose="020B0604020202020204" pitchFamily="34" charset="0"/>
                <a:cs typeface="Arial" panose="020B0604020202020204" pitchFamily="34" charset="0"/>
              </a:rPr>
              <a:t> and </a:t>
            </a:r>
            <a:r>
              <a:rPr lang="en-US" altLang="zh-TW" sz="2000" dirty="0">
                <a:solidFill>
                  <a:srgbClr val="FF0000"/>
                </a:solidFill>
                <a:latin typeface="Arial" panose="020B0604020202020204" pitchFamily="34" charset="0"/>
                <a:cs typeface="Arial" panose="020B0604020202020204" pitchFamily="34" charset="0"/>
              </a:rPr>
              <a:t>December 1980</a:t>
            </a:r>
            <a:r>
              <a:rPr lang="en-US" altLang="zh-TW" sz="2000" dirty="0">
                <a:latin typeface="Arial" panose="020B0604020202020204" pitchFamily="34" charset="0"/>
                <a:cs typeface="Arial" panose="020B0604020202020204" pitchFamily="34" charset="0"/>
              </a:rPr>
              <a:t> Gallup numbers. </a:t>
            </a:r>
            <a:r>
              <a:rPr lang="en-US" altLang="zh-TW" sz="2000" dirty="0">
                <a:solidFill>
                  <a:srgbClr val="FF0000"/>
                </a:solidFill>
                <a:latin typeface="Arial" panose="020B0604020202020204" pitchFamily="34" charset="0"/>
                <a:cs typeface="Arial" panose="020B0604020202020204" pitchFamily="34" charset="0"/>
              </a:rPr>
              <a:t>George H.W. Bush</a:t>
            </a:r>
            <a:r>
              <a:rPr lang="en-US" altLang="zh-TW" sz="2000" dirty="0">
                <a:latin typeface="Arial" panose="020B0604020202020204" pitchFamily="34" charset="0"/>
                <a:cs typeface="Arial" panose="020B0604020202020204" pitchFamily="34" charset="0"/>
              </a:rPr>
              <a:t> averaged an </a:t>
            </a:r>
            <a:r>
              <a:rPr lang="en-US" altLang="zh-TW" sz="2000" dirty="0">
                <a:solidFill>
                  <a:srgbClr val="FF0000"/>
                </a:solidFill>
                <a:latin typeface="Arial" panose="020B0604020202020204" pitchFamily="34" charset="0"/>
                <a:cs typeface="Arial" panose="020B0604020202020204" pitchFamily="34" charset="0"/>
              </a:rPr>
              <a:t>84%</a:t>
            </a:r>
            <a:r>
              <a:rPr lang="en-US" altLang="zh-TW" sz="2000" dirty="0">
                <a:latin typeface="Arial" panose="020B0604020202020204" pitchFamily="34" charset="0"/>
                <a:cs typeface="Arial" panose="020B0604020202020204" pitchFamily="34" charset="0"/>
              </a:rPr>
              <a:t> approval rating among Republicans in an average of November 1992 through </a:t>
            </a:r>
            <a:r>
              <a:rPr lang="en-US" altLang="zh-TW" sz="2000" dirty="0">
                <a:solidFill>
                  <a:srgbClr val="FF0000"/>
                </a:solidFill>
                <a:latin typeface="Arial" panose="020B0604020202020204" pitchFamily="34" charset="0"/>
                <a:cs typeface="Arial" panose="020B0604020202020204" pitchFamily="34" charset="0"/>
              </a:rPr>
              <a:t>January 1993</a:t>
            </a:r>
            <a:r>
              <a:rPr lang="en-US" altLang="zh-TW" sz="2000" dirty="0">
                <a:latin typeface="Arial" panose="020B0604020202020204" pitchFamily="34" charset="0"/>
                <a:cs typeface="Arial" panose="020B0604020202020204" pitchFamily="34" charset="0"/>
              </a:rPr>
              <a:t> Gallup polls.</a:t>
            </a:r>
          </a:p>
          <a:p>
            <a:r>
              <a:rPr lang="zh-TW" altLang="en-US" sz="2000" dirty="0">
                <a:latin typeface="Arial" panose="020B0604020202020204" pitchFamily="34" charset="0"/>
                <a:cs typeface="Arial" panose="020B0604020202020204" pitchFamily="34" charset="0"/>
              </a:rPr>
              <a:t>還是無法完整抓取 </a:t>
            </a:r>
            <a:r>
              <a:rPr lang="en-US" altLang="zh-TW" sz="2000" dirty="0">
                <a:latin typeface="Arial" panose="020B0604020202020204" pitchFamily="34" charset="0"/>
                <a:cs typeface="Arial" panose="020B0604020202020204" pitchFamily="34" charset="0"/>
              </a:rPr>
              <a:t>November 1992 through January 1993</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2021/3/7</a:t>
            </a:fld>
            <a:endParaRPr lang="en-US"/>
          </a:p>
        </p:txBody>
      </p:sp>
    </p:spTree>
    <p:extLst>
      <p:ext uri="{BB962C8B-B14F-4D97-AF65-F5344CB8AC3E}">
        <p14:creationId xmlns:p14="http://schemas.microsoft.com/office/powerpoint/2010/main" val="26183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03881-F59A-4151-A310-494FD2BE6834}"/>
              </a:ext>
            </a:extLst>
          </p:cNvPr>
          <p:cNvSpPr>
            <a:spLocks noGrp="1"/>
          </p:cNvSpPr>
          <p:nvPr>
            <p:ph type="title"/>
          </p:nvPr>
        </p:nvSpPr>
        <p:spPr>
          <a:xfrm>
            <a:off x="1066800" y="642594"/>
            <a:ext cx="10058400" cy="607086"/>
          </a:xfrm>
        </p:spPr>
        <p:txBody>
          <a:bodyPr>
            <a:normAutofit fontScale="90000"/>
          </a:bodyPr>
          <a:lstStyle/>
          <a:p>
            <a:r>
              <a:rPr lang="en-US" altLang="zh-TW" dirty="0"/>
              <a:t>Result (</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73A0045B-F87A-4893-83FE-4EDF497A1B8D}"/>
              </a:ext>
            </a:extLst>
          </p:cNvPr>
          <p:cNvSpPr>
            <a:spLocks noGrp="1"/>
          </p:cNvSpPr>
          <p:nvPr>
            <p:ph idx="1"/>
          </p:nvPr>
        </p:nvSpPr>
        <p:spPr>
          <a:xfrm>
            <a:off x="1066800" y="1146048"/>
            <a:ext cx="10058400" cy="4806696"/>
          </a:xfrm>
        </p:spPr>
        <p:txBody>
          <a:bodyPr>
            <a:normAutofit/>
          </a:bodyPr>
          <a:lstStyle/>
          <a:p>
            <a:r>
              <a:rPr lang="en-US" altLang="zh-TW" sz="2000" dirty="0"/>
              <a:t>Text =</a:t>
            </a:r>
            <a:r>
              <a:rPr lang="zh-TW" altLang="en-US" sz="2000" dirty="0"/>
              <a:t> </a:t>
            </a:r>
            <a:r>
              <a:rPr lang="en-US" altLang="zh-TW" sz="2000" dirty="0">
                <a:solidFill>
                  <a:srgbClr val="FF0000"/>
                </a:solidFill>
              </a:rPr>
              <a:t>The US Food and Drug Administration</a:t>
            </a:r>
            <a:r>
              <a:rPr lang="en-US" altLang="zh-TW" sz="2000" dirty="0"/>
              <a:t> on </a:t>
            </a:r>
            <a:r>
              <a:rPr lang="en-US" altLang="zh-TW" sz="2000" dirty="0">
                <a:solidFill>
                  <a:srgbClr val="FF0000"/>
                </a:solidFill>
              </a:rPr>
              <a:t>Friday</a:t>
            </a:r>
            <a:r>
              <a:rPr lang="en-US" altLang="zh-TW" sz="2000" dirty="0"/>
              <a:t> said that people should not use </a:t>
            </a:r>
            <a:r>
              <a:rPr lang="en-US" altLang="zh-TW" sz="2000" dirty="0">
                <a:solidFill>
                  <a:srgbClr val="FF0000"/>
                </a:solidFill>
              </a:rPr>
              <a:t>ivermectin</a:t>
            </a:r>
            <a:r>
              <a:rPr lang="en-US" altLang="zh-TW" sz="2000" dirty="0"/>
              <a:t> to attempt to treat or prevent </a:t>
            </a:r>
            <a:r>
              <a:rPr lang="en-US" altLang="zh-TW" sz="2000" dirty="0">
                <a:solidFill>
                  <a:srgbClr val="FF0000"/>
                </a:solidFill>
              </a:rPr>
              <a:t>Covid-19</a:t>
            </a:r>
            <a:r>
              <a:rPr lang="en-US" altLang="zh-TW" sz="2000" dirty="0"/>
              <a:t>. The drug is typically used to treat </a:t>
            </a:r>
            <a:r>
              <a:rPr lang="en-US" altLang="zh-TW" sz="2000" dirty="0">
                <a:solidFill>
                  <a:srgbClr val="FF0000"/>
                </a:solidFill>
              </a:rPr>
              <a:t>parasites</a:t>
            </a:r>
            <a:r>
              <a:rPr lang="en-US" altLang="zh-TW" sz="2000" dirty="0"/>
              <a:t>, such as </a:t>
            </a:r>
            <a:r>
              <a:rPr lang="en-US" altLang="zh-TW" sz="2000" dirty="0">
                <a:solidFill>
                  <a:srgbClr val="FF0000"/>
                </a:solidFill>
              </a:rPr>
              <a:t>lice and scabies</a:t>
            </a:r>
            <a:r>
              <a:rPr lang="en-US" altLang="zh-TW" sz="2000" dirty="0"/>
              <a:t>.</a:t>
            </a:r>
          </a:p>
          <a:p>
            <a:r>
              <a:rPr lang="en-US" altLang="zh-TW" sz="2000" dirty="0"/>
              <a:t>"There seems to be a growing interest in a drug called ivermectin to treat humans with </a:t>
            </a:r>
            <a:r>
              <a:rPr lang="en-US" altLang="zh-TW" sz="2000" dirty="0">
                <a:solidFill>
                  <a:srgbClr val="FF0000"/>
                </a:solidFill>
              </a:rPr>
              <a:t>COVID-19</a:t>
            </a:r>
            <a:r>
              <a:rPr lang="en-US" altLang="zh-TW" sz="2000" dirty="0"/>
              <a:t>. Ivermectin is often used in the </a:t>
            </a:r>
            <a:r>
              <a:rPr lang="en-US" altLang="zh-TW" sz="2000" dirty="0">
                <a:solidFill>
                  <a:srgbClr val="FF0000"/>
                </a:solidFill>
              </a:rPr>
              <a:t>U.S.</a:t>
            </a:r>
            <a:r>
              <a:rPr lang="en-US" altLang="zh-TW" sz="2000" dirty="0"/>
              <a:t> to treat or prevent parasites in animals. The </a:t>
            </a:r>
            <a:r>
              <a:rPr lang="en-US" altLang="zh-TW" sz="2000" dirty="0">
                <a:solidFill>
                  <a:srgbClr val="FF0000"/>
                </a:solidFill>
              </a:rPr>
              <a:t>FDA</a:t>
            </a:r>
            <a:r>
              <a:rPr lang="en-US" altLang="zh-TW" sz="2000" dirty="0"/>
              <a:t> has received multiple reports of patients who have required medical support and been hospitalized after self-medicating with ivermectin intended for </a:t>
            </a:r>
            <a:r>
              <a:rPr lang="en-US" altLang="zh-TW" sz="2000" dirty="0">
                <a:solidFill>
                  <a:srgbClr val="FF0000"/>
                </a:solidFill>
              </a:rPr>
              <a:t>horses</a:t>
            </a:r>
            <a:r>
              <a:rPr lang="en-US" altLang="zh-TW" sz="2000" dirty="0"/>
              <a:t>," the agency's announcement said on Friday.</a:t>
            </a:r>
          </a:p>
          <a:p>
            <a:r>
              <a:rPr lang="en-US" altLang="zh-TW" sz="2000" dirty="0"/>
              <a:t>The announcement noted that the </a:t>
            </a:r>
            <a:r>
              <a:rPr lang="en-US" altLang="zh-TW" sz="2000" dirty="0">
                <a:solidFill>
                  <a:srgbClr val="FF0000"/>
                </a:solidFill>
              </a:rPr>
              <a:t>FDA</a:t>
            </a:r>
            <a:r>
              <a:rPr lang="en-US" altLang="zh-TW" sz="2000" dirty="0"/>
              <a:t> has not approved ivermectin to treat or prevent Covid-19 in humans and the drug is not an anti</a:t>
            </a:r>
            <a:r>
              <a:rPr lang="en-US" altLang="zh-TW" sz="2000" dirty="0">
                <a:solidFill>
                  <a:srgbClr val="FF0000"/>
                </a:solidFill>
              </a:rPr>
              <a:t>-viral</a:t>
            </a:r>
            <a:r>
              <a:rPr lang="en-US" altLang="zh-TW" sz="2000" dirty="0"/>
              <a:t> medication. </a:t>
            </a:r>
          </a:p>
          <a:p>
            <a:endParaRPr lang="zh-TW" altLang="en-US" sz="2000" dirty="0"/>
          </a:p>
        </p:txBody>
      </p:sp>
      <p:sp>
        <p:nvSpPr>
          <p:cNvPr id="4" name="日期版面配置區 3">
            <a:extLst>
              <a:ext uri="{FF2B5EF4-FFF2-40B4-BE49-F238E27FC236}">
                <a16:creationId xmlns:a16="http://schemas.microsoft.com/office/drawing/2014/main" id="{E6460A80-FEAB-4C74-A357-E212772A8F58}"/>
              </a:ext>
            </a:extLst>
          </p:cNvPr>
          <p:cNvSpPr>
            <a:spLocks noGrp="1"/>
          </p:cNvSpPr>
          <p:nvPr>
            <p:ph type="dt" sz="half" idx="10"/>
          </p:nvPr>
        </p:nvSpPr>
        <p:spPr/>
        <p:txBody>
          <a:bodyPr/>
          <a:lstStyle/>
          <a:p>
            <a:pPr rtl="0"/>
            <a:fld id="{CE847876-3A2B-49FA-B396-40048599C954}" type="datetime1">
              <a:rPr lang="zh-TW" altLang="en-US" smtClean="0"/>
              <a:t>2021/3/7</a:t>
            </a:fld>
            <a:endParaRPr lang="en-US"/>
          </a:p>
        </p:txBody>
      </p:sp>
    </p:spTree>
    <p:extLst>
      <p:ext uri="{BB962C8B-B14F-4D97-AF65-F5344CB8AC3E}">
        <p14:creationId xmlns:p14="http://schemas.microsoft.com/office/powerpoint/2010/main" val="171870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7EEDE1-BD26-4FB4-836F-99132C4AA07D}"/>
              </a:ext>
            </a:extLst>
          </p:cNvPr>
          <p:cNvSpPr>
            <a:spLocks noGrp="1"/>
          </p:cNvSpPr>
          <p:nvPr>
            <p:ph type="title"/>
          </p:nvPr>
        </p:nvSpPr>
        <p:spPr/>
        <p:txBody>
          <a:bodyPr/>
          <a:lstStyle/>
          <a:p>
            <a:r>
              <a:rPr lang="en-US" altLang="zh-TW" dirty="0" err="1"/>
              <a:t>hEALTH</a:t>
            </a:r>
            <a:endParaRPr lang="zh-TW" altLang="en-US" dirty="0"/>
          </a:p>
        </p:txBody>
      </p:sp>
      <p:sp>
        <p:nvSpPr>
          <p:cNvPr id="3" name="文字版面配置區 2">
            <a:extLst>
              <a:ext uri="{FF2B5EF4-FFF2-40B4-BE49-F238E27FC236}">
                <a16:creationId xmlns:a16="http://schemas.microsoft.com/office/drawing/2014/main" id="{C1DA731B-CC5C-4BF5-8AC0-6300A74C89CB}"/>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E9ECE8A8-5CC7-44F4-84D2-BE70CC713272}"/>
              </a:ext>
            </a:extLst>
          </p:cNvPr>
          <p:cNvSpPr>
            <a:spLocks noGrp="1"/>
          </p:cNvSpPr>
          <p:nvPr>
            <p:ph type="dt" sz="half" idx="10"/>
          </p:nvPr>
        </p:nvSpPr>
        <p:spPr/>
        <p:txBody>
          <a:bodyPr/>
          <a:lstStyle/>
          <a:p>
            <a:fld id="{294347CA-4B58-4AEE-8DA6-4E2B096FC96F}" type="datetime1">
              <a:rPr lang="en-US" altLang="zh-TW" smtClean="0"/>
              <a:t>3/7/2021</a:t>
            </a:fld>
            <a:endParaRPr lang="zh-TW" altLang="en-US" dirty="0"/>
          </a:p>
        </p:txBody>
      </p:sp>
    </p:spTree>
    <p:extLst>
      <p:ext uri="{BB962C8B-B14F-4D97-AF65-F5344CB8AC3E}">
        <p14:creationId xmlns:p14="http://schemas.microsoft.com/office/powerpoint/2010/main" val="165122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2B766-5CDB-4599-B3DA-B53268F41928}"/>
              </a:ext>
            </a:extLst>
          </p:cNvPr>
          <p:cNvSpPr>
            <a:spLocks noGrp="1"/>
          </p:cNvSpPr>
          <p:nvPr>
            <p:ph type="title"/>
          </p:nvPr>
        </p:nvSpPr>
        <p:spPr>
          <a:xfrm>
            <a:off x="1066800" y="642594"/>
            <a:ext cx="10058400" cy="952526"/>
          </a:xfrm>
        </p:spPr>
        <p:txBody>
          <a:bodyPr/>
          <a:lstStyle/>
          <a:p>
            <a:r>
              <a:rPr lang="en-US" altLang="zh-TW" dirty="0"/>
              <a:t>Result (</a:t>
            </a:r>
            <a:r>
              <a:rPr lang="en-US" altLang="zh-TW" dirty="0" err="1"/>
              <a:t>spAcy</a:t>
            </a:r>
            <a:r>
              <a:rPr lang="en-US" altLang="zh-TW" dirty="0"/>
              <a:t>)</a:t>
            </a:r>
            <a:endParaRPr lang="zh-TW" altLang="en-US" dirty="0"/>
          </a:p>
        </p:txBody>
      </p:sp>
      <p:sp>
        <p:nvSpPr>
          <p:cNvPr id="3" name="內容版面配置區 2">
            <a:extLst>
              <a:ext uri="{FF2B5EF4-FFF2-40B4-BE49-F238E27FC236}">
                <a16:creationId xmlns:a16="http://schemas.microsoft.com/office/drawing/2014/main" id="{9A681B59-C9CA-4AA0-8ADB-E58654A2CABE}"/>
              </a:ext>
            </a:extLst>
          </p:cNvPr>
          <p:cNvSpPr>
            <a:spLocks noGrp="1"/>
          </p:cNvSpPr>
          <p:nvPr>
            <p:ph idx="1"/>
          </p:nvPr>
        </p:nvSpPr>
        <p:spPr>
          <a:xfrm>
            <a:off x="1066800" y="1463040"/>
            <a:ext cx="10058400" cy="4489704"/>
          </a:xfrm>
        </p:spPr>
        <p:txBody>
          <a:bodyPr>
            <a:normAutofit/>
          </a:bodyPr>
          <a:lstStyle/>
          <a:p>
            <a:r>
              <a:rPr lang="en-US" altLang="zh-TW" sz="2000" dirty="0"/>
              <a:t>Text = In </a:t>
            </a:r>
            <a:r>
              <a:rPr lang="en-US" altLang="zh-TW" sz="2000" dirty="0">
                <a:solidFill>
                  <a:srgbClr val="FF0000"/>
                </a:solidFill>
              </a:rPr>
              <a:t>January</a:t>
            </a:r>
            <a:r>
              <a:rPr lang="en-US" altLang="zh-TW" sz="2000" dirty="0"/>
              <a:t>, the </a:t>
            </a:r>
            <a:r>
              <a:rPr lang="en-US" altLang="zh-TW" sz="2000" dirty="0">
                <a:solidFill>
                  <a:srgbClr val="FF0000"/>
                </a:solidFill>
              </a:rPr>
              <a:t>National Institutes of Health's Treatment Guidelines Panel </a:t>
            </a:r>
            <a:r>
              <a:rPr lang="en-US" altLang="zh-TW" sz="2000" dirty="0"/>
              <a:t>said that there is not enough data to recommend for or against the drug to treat Covid-19 patients.</a:t>
            </a:r>
          </a:p>
          <a:p>
            <a:r>
              <a:rPr lang="en-US" altLang="zh-TW" sz="2000" dirty="0"/>
              <a:t>In the </a:t>
            </a:r>
            <a:r>
              <a:rPr lang="en-US" altLang="zh-TW" sz="2000" dirty="0">
                <a:solidFill>
                  <a:srgbClr val="FF0000"/>
                </a:solidFill>
              </a:rPr>
              <a:t>JAMA</a:t>
            </a:r>
            <a:r>
              <a:rPr lang="en-US" altLang="zh-TW" sz="2000" dirty="0"/>
              <a:t> study based in </a:t>
            </a:r>
            <a:r>
              <a:rPr lang="en-US" altLang="zh-TW" sz="2000" dirty="0">
                <a:solidFill>
                  <a:srgbClr val="FF0000"/>
                </a:solidFill>
              </a:rPr>
              <a:t>Cali</a:t>
            </a:r>
            <a:r>
              <a:rPr lang="en-US" altLang="zh-TW" sz="2000" dirty="0"/>
              <a:t>, </a:t>
            </a:r>
            <a:r>
              <a:rPr lang="en-US" altLang="zh-TW" sz="2000" dirty="0">
                <a:solidFill>
                  <a:srgbClr val="FF0000"/>
                </a:solidFill>
              </a:rPr>
              <a:t>Colombia</a:t>
            </a:r>
            <a:r>
              <a:rPr lang="en-US" altLang="zh-TW" sz="2000" dirty="0"/>
              <a:t>, nearly 500 adults with mild disease who had symptoms for </a:t>
            </a:r>
            <a:r>
              <a:rPr lang="en-US" altLang="zh-TW" sz="2000" dirty="0">
                <a:solidFill>
                  <a:srgbClr val="FF0000"/>
                </a:solidFill>
              </a:rPr>
              <a:t>seven </a:t>
            </a:r>
            <a:r>
              <a:rPr lang="en-US" altLang="zh-TW" sz="2000" dirty="0"/>
              <a:t>days, volunteered to help test the drug. The trial is what's known as a double-blind randomized control trial, the gold-standard of trials.</a:t>
            </a:r>
          </a:p>
          <a:p>
            <a:r>
              <a:rPr lang="en-US" altLang="zh-TW" sz="2000" dirty="0"/>
              <a:t>Half the volunteers received the drug for </a:t>
            </a:r>
            <a:r>
              <a:rPr lang="en-US" altLang="zh-TW" sz="2000" dirty="0">
                <a:solidFill>
                  <a:srgbClr val="FF0000"/>
                </a:solidFill>
              </a:rPr>
              <a:t>five </a:t>
            </a:r>
            <a:r>
              <a:rPr lang="en-US" altLang="zh-TW" sz="2000" dirty="0"/>
              <a:t>days, the other half got a placebo, and standard care. Patients were enrolled in the trial </a:t>
            </a:r>
            <a:r>
              <a:rPr lang="en-US" altLang="zh-TW" sz="2000" dirty="0">
                <a:solidFill>
                  <a:srgbClr val="FF0000"/>
                </a:solidFill>
              </a:rPr>
              <a:t>between July 2020 and November 2020</a:t>
            </a:r>
            <a:r>
              <a:rPr lang="en-US" altLang="zh-TW" sz="2000" dirty="0"/>
              <a:t> and doctors followed up with them </a:t>
            </a:r>
            <a:r>
              <a:rPr lang="en-US" altLang="zh-TW" sz="2000" dirty="0">
                <a:solidFill>
                  <a:schemeClr val="accent2"/>
                </a:solidFill>
              </a:rPr>
              <a:t>through</a:t>
            </a:r>
            <a:r>
              <a:rPr lang="en-US" altLang="zh-TW" sz="2000" dirty="0"/>
              <a:t> </a:t>
            </a:r>
            <a:r>
              <a:rPr lang="en-US" altLang="zh-TW" sz="2000" dirty="0">
                <a:solidFill>
                  <a:srgbClr val="FF0000"/>
                </a:solidFill>
              </a:rPr>
              <a:t>December</a:t>
            </a:r>
            <a:r>
              <a:rPr lang="en-US" altLang="zh-TW" sz="2000" dirty="0"/>
              <a:t>.</a:t>
            </a:r>
            <a:endParaRPr lang="zh-TW" altLang="en-US" sz="2000" dirty="0"/>
          </a:p>
        </p:txBody>
      </p:sp>
      <p:sp>
        <p:nvSpPr>
          <p:cNvPr id="4" name="日期版面配置區 3">
            <a:extLst>
              <a:ext uri="{FF2B5EF4-FFF2-40B4-BE49-F238E27FC236}">
                <a16:creationId xmlns:a16="http://schemas.microsoft.com/office/drawing/2014/main" id="{5E652408-4941-4486-A0C3-BD0DDBEB31E9}"/>
              </a:ext>
            </a:extLst>
          </p:cNvPr>
          <p:cNvSpPr>
            <a:spLocks noGrp="1"/>
          </p:cNvSpPr>
          <p:nvPr>
            <p:ph type="dt" sz="half" idx="10"/>
          </p:nvPr>
        </p:nvSpPr>
        <p:spPr/>
        <p:txBody>
          <a:bodyPr/>
          <a:lstStyle/>
          <a:p>
            <a:pPr rtl="0"/>
            <a:fld id="{CE847876-3A2B-49FA-B396-40048599C954}" type="datetime1">
              <a:rPr lang="zh-TW" altLang="en-US" smtClean="0"/>
              <a:t>2021/3/7</a:t>
            </a:fld>
            <a:endParaRPr lang="en-US"/>
          </a:p>
        </p:txBody>
      </p:sp>
    </p:spTree>
    <p:extLst>
      <p:ext uri="{BB962C8B-B14F-4D97-AF65-F5344CB8AC3E}">
        <p14:creationId xmlns:p14="http://schemas.microsoft.com/office/powerpoint/2010/main" val="251716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2B766-5CDB-4599-B3DA-B53268F41928}"/>
              </a:ext>
            </a:extLst>
          </p:cNvPr>
          <p:cNvSpPr>
            <a:spLocks noGrp="1"/>
          </p:cNvSpPr>
          <p:nvPr>
            <p:ph type="title"/>
          </p:nvPr>
        </p:nvSpPr>
        <p:spPr>
          <a:xfrm>
            <a:off x="1066800" y="642594"/>
            <a:ext cx="10058400" cy="952526"/>
          </a:xfrm>
        </p:spPr>
        <p:txBody>
          <a:bodyPr/>
          <a:lstStyle/>
          <a:p>
            <a:r>
              <a:rPr lang="en-US" altLang="zh-TW" dirty="0"/>
              <a:t>Result (</a:t>
            </a:r>
            <a:r>
              <a:rPr lang="en-US" altLang="zh-TW" dirty="0" err="1"/>
              <a:t>SQuAD+spAcy</a:t>
            </a:r>
            <a:r>
              <a:rPr lang="en-US" altLang="zh-TW" dirty="0"/>
              <a:t>)</a:t>
            </a:r>
            <a:endParaRPr lang="zh-TW" altLang="en-US" dirty="0"/>
          </a:p>
        </p:txBody>
      </p:sp>
      <p:sp>
        <p:nvSpPr>
          <p:cNvPr id="3" name="內容版面配置區 2">
            <a:extLst>
              <a:ext uri="{FF2B5EF4-FFF2-40B4-BE49-F238E27FC236}">
                <a16:creationId xmlns:a16="http://schemas.microsoft.com/office/drawing/2014/main" id="{9A681B59-C9CA-4AA0-8ADB-E58654A2CABE}"/>
              </a:ext>
            </a:extLst>
          </p:cNvPr>
          <p:cNvSpPr>
            <a:spLocks noGrp="1"/>
          </p:cNvSpPr>
          <p:nvPr>
            <p:ph idx="1"/>
          </p:nvPr>
        </p:nvSpPr>
        <p:spPr>
          <a:xfrm>
            <a:off x="1066800" y="1463040"/>
            <a:ext cx="10058400" cy="4489704"/>
          </a:xfrm>
        </p:spPr>
        <p:txBody>
          <a:bodyPr>
            <a:normAutofit/>
          </a:bodyPr>
          <a:lstStyle/>
          <a:p>
            <a:r>
              <a:rPr lang="en-US" altLang="zh-TW" sz="2000" dirty="0"/>
              <a:t>Text = In </a:t>
            </a:r>
            <a:r>
              <a:rPr lang="en-US" altLang="zh-TW" sz="2000" dirty="0">
                <a:solidFill>
                  <a:srgbClr val="FF0000"/>
                </a:solidFill>
                <a:highlight>
                  <a:srgbClr val="FFFF00"/>
                </a:highlight>
              </a:rPr>
              <a:t>January</a:t>
            </a:r>
            <a:r>
              <a:rPr lang="en-US" altLang="zh-TW" sz="2000" dirty="0"/>
              <a:t>, </a:t>
            </a:r>
            <a:r>
              <a:rPr lang="en-US" altLang="zh-TW" sz="2000" dirty="0">
                <a:highlight>
                  <a:srgbClr val="FFFF00"/>
                </a:highlight>
              </a:rPr>
              <a:t>the </a:t>
            </a:r>
            <a:r>
              <a:rPr lang="en-US" altLang="zh-TW" sz="2000" dirty="0">
                <a:solidFill>
                  <a:srgbClr val="FF0000"/>
                </a:solidFill>
                <a:highlight>
                  <a:srgbClr val="FFFF00"/>
                </a:highlight>
              </a:rPr>
              <a:t>National Institutes of Health's Treatment Guidelines Panel </a:t>
            </a:r>
            <a:r>
              <a:rPr lang="en-US" altLang="zh-TW" sz="2000" dirty="0"/>
              <a:t>said that there is not enough data to recommend for or against the drug to treat </a:t>
            </a:r>
            <a:r>
              <a:rPr lang="en-US" altLang="zh-TW" sz="2000" dirty="0">
                <a:highlight>
                  <a:srgbClr val="FFFF00"/>
                </a:highlight>
              </a:rPr>
              <a:t>Covid-19</a:t>
            </a:r>
            <a:r>
              <a:rPr lang="en-US" altLang="zh-TW" sz="2000" dirty="0"/>
              <a:t> patients.</a:t>
            </a:r>
          </a:p>
          <a:p>
            <a:r>
              <a:rPr lang="en-US" altLang="zh-TW" sz="2000" dirty="0"/>
              <a:t>In the </a:t>
            </a:r>
            <a:r>
              <a:rPr lang="en-US" altLang="zh-TW" sz="2000" dirty="0">
                <a:solidFill>
                  <a:srgbClr val="FF0000"/>
                </a:solidFill>
                <a:highlight>
                  <a:srgbClr val="FFFF00"/>
                </a:highlight>
              </a:rPr>
              <a:t>JAMA</a:t>
            </a:r>
            <a:r>
              <a:rPr lang="en-US" altLang="zh-TW" sz="2000" dirty="0"/>
              <a:t> study based in </a:t>
            </a:r>
            <a:r>
              <a:rPr lang="en-US" altLang="zh-TW" sz="2000" dirty="0">
                <a:solidFill>
                  <a:srgbClr val="FF0000"/>
                </a:solidFill>
                <a:highlight>
                  <a:srgbClr val="FFFF00"/>
                </a:highlight>
              </a:rPr>
              <a:t>Cali</a:t>
            </a:r>
            <a:r>
              <a:rPr lang="en-US" altLang="zh-TW" sz="2000" dirty="0"/>
              <a:t>, </a:t>
            </a:r>
            <a:r>
              <a:rPr lang="en-US" altLang="zh-TW" sz="2000" dirty="0">
                <a:solidFill>
                  <a:srgbClr val="FF0000"/>
                </a:solidFill>
                <a:highlight>
                  <a:srgbClr val="FFFF00"/>
                </a:highlight>
              </a:rPr>
              <a:t>Colombia</a:t>
            </a:r>
            <a:r>
              <a:rPr lang="en-US" altLang="zh-TW" sz="2000" dirty="0"/>
              <a:t>, </a:t>
            </a:r>
            <a:r>
              <a:rPr lang="en-US" altLang="zh-TW" sz="2000" dirty="0">
                <a:highlight>
                  <a:srgbClr val="FFFF00"/>
                </a:highlight>
              </a:rPr>
              <a:t>nearly 500</a:t>
            </a:r>
            <a:r>
              <a:rPr lang="en-US" altLang="zh-TW" sz="2000" dirty="0"/>
              <a:t> adults with mild disease who had symptoms for </a:t>
            </a:r>
            <a:r>
              <a:rPr lang="en-US" altLang="zh-TW" sz="2000" dirty="0">
                <a:solidFill>
                  <a:srgbClr val="FF0000"/>
                </a:solidFill>
                <a:highlight>
                  <a:srgbClr val="FFFF00"/>
                </a:highlight>
              </a:rPr>
              <a:t>seven </a:t>
            </a:r>
            <a:r>
              <a:rPr lang="en-US" altLang="zh-TW" sz="2000" dirty="0">
                <a:highlight>
                  <a:srgbClr val="FFFF00"/>
                </a:highlight>
              </a:rPr>
              <a:t>days</a:t>
            </a:r>
            <a:r>
              <a:rPr lang="en-US" altLang="zh-TW" sz="2000" dirty="0"/>
              <a:t>, volunteered to help test the drug. The trial is what's known as a double-blind randomized control trial, the gold-standard of trials.</a:t>
            </a:r>
          </a:p>
          <a:p>
            <a:r>
              <a:rPr lang="en-US" altLang="zh-TW" sz="2000" dirty="0">
                <a:highlight>
                  <a:srgbClr val="FFFF00"/>
                </a:highlight>
              </a:rPr>
              <a:t>Half</a:t>
            </a:r>
            <a:r>
              <a:rPr lang="en-US" altLang="zh-TW" sz="2000" dirty="0"/>
              <a:t> the volunteers received the drug for </a:t>
            </a:r>
            <a:r>
              <a:rPr lang="en-US" altLang="zh-TW" sz="2000" dirty="0">
                <a:solidFill>
                  <a:srgbClr val="FF0000"/>
                </a:solidFill>
                <a:highlight>
                  <a:srgbClr val="FFFF00"/>
                </a:highlight>
              </a:rPr>
              <a:t>five </a:t>
            </a:r>
            <a:r>
              <a:rPr lang="en-US" altLang="zh-TW" sz="2000" dirty="0">
                <a:highlight>
                  <a:srgbClr val="FFFF00"/>
                </a:highlight>
              </a:rPr>
              <a:t>days</a:t>
            </a:r>
            <a:r>
              <a:rPr lang="en-US" altLang="zh-TW" sz="2000" dirty="0"/>
              <a:t>, the other </a:t>
            </a:r>
            <a:r>
              <a:rPr lang="en-US" altLang="zh-TW" sz="2000" dirty="0">
                <a:highlight>
                  <a:srgbClr val="FFFF00"/>
                </a:highlight>
              </a:rPr>
              <a:t>half</a:t>
            </a:r>
            <a:r>
              <a:rPr lang="en-US" altLang="zh-TW" sz="2000" dirty="0"/>
              <a:t> got a </a:t>
            </a:r>
            <a:r>
              <a:rPr lang="en-US" altLang="zh-TW" sz="2000" dirty="0">
                <a:highlight>
                  <a:srgbClr val="FFFF00"/>
                </a:highlight>
              </a:rPr>
              <a:t>placebo</a:t>
            </a:r>
            <a:r>
              <a:rPr lang="en-US" altLang="zh-TW" sz="2000" dirty="0"/>
              <a:t>, and standard care. Patients were enrolled in the trial </a:t>
            </a:r>
            <a:r>
              <a:rPr lang="en-US" altLang="zh-TW" sz="2000" dirty="0">
                <a:solidFill>
                  <a:srgbClr val="FF0000"/>
                </a:solidFill>
                <a:highlight>
                  <a:srgbClr val="FFFF00"/>
                </a:highlight>
              </a:rPr>
              <a:t>between July 2020 and November 2020</a:t>
            </a:r>
            <a:r>
              <a:rPr lang="en-US" altLang="zh-TW" sz="2000" dirty="0"/>
              <a:t> and doctors followed up with them </a:t>
            </a:r>
            <a:r>
              <a:rPr lang="en-US" altLang="zh-TW" sz="2000" dirty="0">
                <a:solidFill>
                  <a:schemeClr val="accent2"/>
                </a:solidFill>
              </a:rPr>
              <a:t>through</a:t>
            </a:r>
            <a:r>
              <a:rPr lang="en-US" altLang="zh-TW" sz="2000" dirty="0"/>
              <a:t> </a:t>
            </a:r>
            <a:r>
              <a:rPr lang="en-US" altLang="zh-TW" sz="2000" dirty="0">
                <a:solidFill>
                  <a:srgbClr val="FF0000"/>
                </a:solidFill>
                <a:highlight>
                  <a:srgbClr val="FFFF00"/>
                </a:highlight>
              </a:rPr>
              <a:t>December</a:t>
            </a:r>
            <a:r>
              <a:rPr lang="en-US" altLang="zh-TW" sz="2000" dirty="0"/>
              <a:t>.</a:t>
            </a:r>
            <a:endParaRPr lang="zh-TW" altLang="en-US" sz="2000" dirty="0"/>
          </a:p>
        </p:txBody>
      </p:sp>
      <p:sp>
        <p:nvSpPr>
          <p:cNvPr id="4" name="日期版面配置區 3">
            <a:extLst>
              <a:ext uri="{FF2B5EF4-FFF2-40B4-BE49-F238E27FC236}">
                <a16:creationId xmlns:a16="http://schemas.microsoft.com/office/drawing/2014/main" id="{5E652408-4941-4486-A0C3-BD0DDBEB31E9}"/>
              </a:ext>
            </a:extLst>
          </p:cNvPr>
          <p:cNvSpPr>
            <a:spLocks noGrp="1"/>
          </p:cNvSpPr>
          <p:nvPr>
            <p:ph type="dt" sz="half" idx="10"/>
          </p:nvPr>
        </p:nvSpPr>
        <p:spPr/>
        <p:txBody>
          <a:bodyPr/>
          <a:lstStyle/>
          <a:p>
            <a:pPr rtl="0"/>
            <a:fld id="{CE847876-3A2B-49FA-B396-40048599C954}" type="datetime1">
              <a:rPr lang="zh-TW" altLang="en-US" smtClean="0"/>
              <a:t>2021/3/7</a:t>
            </a:fld>
            <a:endParaRPr lang="en-US"/>
          </a:p>
        </p:txBody>
      </p:sp>
    </p:spTree>
    <p:extLst>
      <p:ext uri="{BB962C8B-B14F-4D97-AF65-F5344CB8AC3E}">
        <p14:creationId xmlns:p14="http://schemas.microsoft.com/office/powerpoint/2010/main" val="172413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26B273-BD7A-4139-9170-484488537FBF}"/>
              </a:ext>
            </a:extLst>
          </p:cNvPr>
          <p:cNvSpPr>
            <a:spLocks noGrp="1"/>
          </p:cNvSpPr>
          <p:nvPr>
            <p:ph type="title"/>
          </p:nvPr>
        </p:nvSpPr>
        <p:spPr/>
        <p:txBody>
          <a:bodyPr/>
          <a:lstStyle/>
          <a:p>
            <a:r>
              <a:rPr lang="en-US" altLang="zh-TW" dirty="0"/>
              <a:t>WORLD</a:t>
            </a:r>
            <a:endParaRPr lang="zh-TW" altLang="en-US" dirty="0"/>
          </a:p>
        </p:txBody>
      </p:sp>
      <p:sp>
        <p:nvSpPr>
          <p:cNvPr id="3" name="文字版面配置區 2">
            <a:extLst>
              <a:ext uri="{FF2B5EF4-FFF2-40B4-BE49-F238E27FC236}">
                <a16:creationId xmlns:a16="http://schemas.microsoft.com/office/drawing/2014/main" id="{7222788B-7EB5-4EBA-B801-E1407C27077A}"/>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121A60DA-D647-4218-A803-2FE4A6B5F64A}"/>
              </a:ext>
            </a:extLst>
          </p:cNvPr>
          <p:cNvSpPr>
            <a:spLocks noGrp="1"/>
          </p:cNvSpPr>
          <p:nvPr>
            <p:ph type="dt" sz="half" idx="10"/>
          </p:nvPr>
        </p:nvSpPr>
        <p:spPr/>
        <p:txBody>
          <a:bodyPr/>
          <a:lstStyle/>
          <a:p>
            <a:fld id="{294347CA-4B58-4AEE-8DA6-4E2B096FC96F}" type="datetime1">
              <a:rPr lang="en-US" altLang="zh-TW" smtClean="0"/>
              <a:t>3/7/2021</a:t>
            </a:fld>
            <a:endParaRPr lang="zh-TW" altLang="en-US" dirty="0"/>
          </a:p>
        </p:txBody>
      </p:sp>
    </p:spTree>
    <p:extLst>
      <p:ext uri="{BB962C8B-B14F-4D97-AF65-F5344CB8AC3E}">
        <p14:creationId xmlns:p14="http://schemas.microsoft.com/office/powerpoint/2010/main" val="3056343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59_TF78438558" id="{B22198C3-BD72-44A2-997F-14D793BFA363}" vid="{07B9720E-645E-4AB5-B14C-E751A8DA5D2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{B642BD1D-33BB-4466-A9B7-46C88C70FBD2}tf78438558_win32</Template>
  <TotalTime>242</TotalTime>
  <Words>1132</Words>
  <Application>Microsoft Office PowerPoint</Application>
  <PresentationFormat>寬螢幕</PresentationFormat>
  <Paragraphs>41</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Microsoft JhengHei UI</vt:lpstr>
      <vt:lpstr>Arial</vt:lpstr>
      <vt:lpstr>Calibri</vt:lpstr>
      <vt:lpstr>Century Gothic</vt:lpstr>
      <vt:lpstr>Garamond</vt:lpstr>
      <vt:lpstr>SavonVTI</vt:lpstr>
      <vt:lpstr>2021.03.09 mEETING</vt:lpstr>
      <vt:lpstr>近期進度</vt:lpstr>
      <vt:lpstr>Squad+spacy</vt:lpstr>
      <vt:lpstr>Result</vt:lpstr>
      <vt:lpstr>Result (SQuAD+SPaCY)</vt:lpstr>
      <vt:lpstr>hEALTH</vt:lpstr>
      <vt:lpstr>Result (spAcy)</vt:lpstr>
      <vt:lpstr>Result (SQuAD+spAcy)</vt:lpstr>
      <vt:lpstr>WORLD</vt:lpstr>
      <vt:lpstr>Result(spacy)</vt:lpstr>
      <vt:lpstr>Result(SQuAD+spacy)</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2021.03.09 mEETING</dc:title>
  <dc:creator>冠蓁 穆</dc:creator>
  <cp:lastModifiedBy>冠蓁 穆</cp:lastModifiedBy>
  <cp:revision>9</cp:revision>
  <dcterms:created xsi:type="dcterms:W3CDTF">2021-03-07T05:31:25Z</dcterms:created>
  <dcterms:modified xsi:type="dcterms:W3CDTF">2021-03-07T09:34:06Z</dcterms:modified>
</cp:coreProperties>
</file>