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67" r:id="rId3"/>
    <p:sldId id="270" r:id="rId4"/>
    <p:sldId id="271" r:id="rId5"/>
    <p:sldId id="274" r:id="rId6"/>
    <p:sldId id="272" r:id="rId7"/>
    <p:sldId id="268" r:id="rId8"/>
    <p:sldId id="273" r:id="rId9"/>
    <p:sldId id="275" r:id="rId10"/>
    <p:sldId id="262" r:id="rId11"/>
    <p:sldId id="263" r:id="rId12"/>
    <p:sldId id="264" r:id="rId13"/>
    <p:sldId id="265" r:id="rId14"/>
    <p:sldId id="266" r:id="rId15"/>
    <p:sldId id="269" r:id="rId16"/>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冠蓁 穆" initials="冠蓁" lastIdx="1" clrIdx="0">
    <p:extLst>
      <p:ext uri="{19B8F6BF-5375-455C-9EA6-DF929625EA0E}">
        <p15:presenceInfo xmlns:p15="http://schemas.microsoft.com/office/powerpoint/2012/main" userId="90ecbe755e9d5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86" autoAdjust="0"/>
    <p:restoredTop sz="91803" autoAdjust="0"/>
  </p:normalViewPr>
  <p:slideViewPr>
    <p:cSldViewPr snapToGrid="0">
      <p:cViewPr>
        <p:scale>
          <a:sx n="100" d="100"/>
          <a:sy n="100" d="100"/>
        </p:scale>
        <p:origin x="1915" y="394"/>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2020/12/9</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2020/12/9</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2020/12/9</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34826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問題點 </a:t>
            </a:r>
            <a:r>
              <a:rPr lang="en-US" altLang="zh-TW" dirty="0"/>
              <a:t>:</a:t>
            </a:r>
            <a:r>
              <a:rPr lang="zh-TW" altLang="en-US" dirty="0"/>
              <a:t> </a:t>
            </a:r>
            <a:r>
              <a:rPr lang="en-US" altLang="zh-TW" dirty="0"/>
              <a:t>Donald Trump </a:t>
            </a:r>
            <a:r>
              <a:rPr lang="zh-TW" altLang="en-US" dirty="0"/>
              <a:t>會被拆成兩個字 </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2020/12/9</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369375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to </a:t>
            </a:r>
            <a:r>
              <a:rPr lang="zh-TW" altLang="en-US" dirty="0"/>
              <a:t>這類冠詞</a:t>
            </a:r>
            <a:r>
              <a:rPr lang="en-US" altLang="zh-TW" dirty="0"/>
              <a:t>TFIDF</a:t>
            </a:r>
            <a:r>
              <a:rPr lang="zh-TW" altLang="en-US" dirty="0"/>
              <a:t>值還是很高，是否能用一個</a:t>
            </a:r>
            <a:r>
              <a:rPr lang="en-US" altLang="zh-TW" dirty="0"/>
              <a:t>list</a:t>
            </a:r>
            <a:r>
              <a:rPr lang="zh-TW" altLang="en-US" dirty="0"/>
              <a:t>記錄這些常遇見的介係詞冠詞，特別剔除他們不知道這個方法好不好</a:t>
            </a:r>
            <a:r>
              <a:rPr lang="en-US" altLang="zh-TW" dirty="0"/>
              <a:t>?</a:t>
            </a:r>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2020/12/9</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27120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我會想要娶的答案</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2020/12/9</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365595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4292E"/>
                </a:solidFill>
                <a:effectLst/>
                <a:latin typeface="-apple-system"/>
              </a:rPr>
              <a:t>詞形還原（</a:t>
            </a:r>
            <a:r>
              <a:rPr lang="en-US" altLang="zh-TW" b="0" i="0" dirty="0">
                <a:solidFill>
                  <a:srgbClr val="24292E"/>
                </a:solidFill>
                <a:effectLst/>
                <a:latin typeface="-apple-system"/>
              </a:rPr>
              <a:t>lemmatization</a:t>
            </a:r>
            <a:r>
              <a:rPr lang="zh-TW" altLang="en-US" b="0" i="0" dirty="0">
                <a:solidFill>
                  <a:srgbClr val="24292E"/>
                </a:solidFill>
                <a:effectLst/>
                <a:latin typeface="-apple-system"/>
              </a:rPr>
              <a:t>），是把一個任何形式的語言詞彙還原為一般形式</a:t>
            </a:r>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2020/12/9</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93532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2020/12/9</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2020/12/9</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2020/12/9</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2020/12/9</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2020/12/9</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2020/12/9</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2020/12/9</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2020/12/9</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2020/12/9</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2020/12/9</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2020/12/9</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2020/12/9</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US" altLang="zh-TW" sz="4400" dirty="0">
                <a:solidFill>
                  <a:schemeClr val="tx1"/>
                </a:solidFill>
              </a:rPr>
              <a:t>2020.12.10</a:t>
            </a:r>
            <a:endParaRPr lang="zh-tw" sz="4400" dirty="0">
              <a:solidFill>
                <a:schemeClr val="tx1"/>
              </a:solidFill>
            </a:endParaRPr>
          </a:p>
        </p:txBody>
      </p:sp>
      <p:sp>
        <p:nvSpPr>
          <p:cNvPr id="3" name="副標題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US" altLang="zh-TW" dirty="0">
                <a:solidFill>
                  <a:schemeClr val="tx1"/>
                </a:solidFill>
              </a:rPr>
              <a:t>Meeting</a:t>
            </a:r>
            <a:endParaRPr lang="zh-tw"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15089-BD8E-4EAE-82A2-5F8AB424EF4A}"/>
              </a:ext>
            </a:extLst>
          </p:cNvPr>
          <p:cNvSpPr>
            <a:spLocks noGrp="1"/>
          </p:cNvSpPr>
          <p:nvPr>
            <p:ph type="title"/>
          </p:nvPr>
        </p:nvSpPr>
        <p:spPr/>
        <p:txBody>
          <a:bodyPr>
            <a:normAutofit/>
          </a:bodyPr>
          <a:lstStyle/>
          <a:p>
            <a:r>
              <a:rPr lang="en-US" altLang="zh-TW" sz="3500" dirty="0">
                <a:latin typeface="Arial" panose="020B0604020202020204" pitchFamily="34" charset="0"/>
                <a:cs typeface="Arial" panose="020B0604020202020204" pitchFamily="34" charset="0"/>
              </a:rPr>
              <a:t>Bert for token classification</a:t>
            </a:r>
            <a:endParaRPr lang="zh-TW" altLang="en-US" sz="3500" dirty="0">
              <a:latin typeface="Arial" panose="020B0604020202020204" pitchFamily="34" charset="0"/>
              <a:cs typeface="Arial" panose="020B0604020202020204" pitchFamily="34" charset="0"/>
            </a:endParaRPr>
          </a:p>
        </p:txBody>
      </p:sp>
      <p:sp>
        <p:nvSpPr>
          <p:cNvPr id="3" name="文字版面配置區 2">
            <a:extLst>
              <a:ext uri="{FF2B5EF4-FFF2-40B4-BE49-F238E27FC236}">
                <a16:creationId xmlns:a16="http://schemas.microsoft.com/office/drawing/2014/main" id="{542292AC-B92D-4917-9454-B92A9D723057}"/>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3B05FB02-E6AE-4498-8B6D-9B874C69A429}"/>
              </a:ext>
            </a:extLst>
          </p:cNvPr>
          <p:cNvSpPr>
            <a:spLocks noGrp="1"/>
          </p:cNvSpPr>
          <p:nvPr>
            <p:ph type="dt" sz="half" idx="10"/>
          </p:nvPr>
        </p:nvSpPr>
        <p:spPr/>
        <p:txBody>
          <a:bodyPr/>
          <a:lstStyle/>
          <a:p>
            <a:fld id="{294347CA-4B58-4AEE-8DA6-4E2B096FC96F}" type="datetime1">
              <a:rPr lang="en-US" altLang="zh-TW" smtClean="0"/>
              <a:t>12/9/2020</a:t>
            </a:fld>
            <a:endParaRPr lang="zh-TW" altLang="en-US" dirty="0"/>
          </a:p>
        </p:txBody>
      </p:sp>
    </p:spTree>
    <p:extLst>
      <p:ext uri="{BB962C8B-B14F-4D97-AF65-F5344CB8AC3E}">
        <p14:creationId xmlns:p14="http://schemas.microsoft.com/office/powerpoint/2010/main" val="411805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CA55C-8FF6-4407-9628-C5D341829B5F}"/>
              </a:ext>
            </a:extLst>
          </p:cNvPr>
          <p:cNvSpPr>
            <a:spLocks noGrp="1"/>
          </p:cNvSpPr>
          <p:nvPr>
            <p:ph type="title"/>
          </p:nvPr>
        </p:nvSpPr>
        <p:spPr>
          <a:xfrm>
            <a:off x="1066800" y="642594"/>
            <a:ext cx="10058400" cy="903177"/>
          </a:xfrm>
        </p:spPr>
        <p:txBody>
          <a:bodyPr/>
          <a:lstStyle/>
          <a:p>
            <a:r>
              <a:rPr lang="en-US" altLang="zh-TW" dirty="0"/>
              <a:t>Example 1 </a:t>
            </a:r>
            <a:endParaRPr lang="zh-TW" altLang="en-US" dirty="0"/>
          </a:p>
        </p:txBody>
      </p:sp>
      <p:sp>
        <p:nvSpPr>
          <p:cNvPr id="3" name="內容版面配置區 2">
            <a:extLst>
              <a:ext uri="{FF2B5EF4-FFF2-40B4-BE49-F238E27FC236}">
                <a16:creationId xmlns:a16="http://schemas.microsoft.com/office/drawing/2014/main" id="{A761A05B-659F-4960-98FF-4F54E37A4A30}"/>
              </a:ext>
            </a:extLst>
          </p:cNvPr>
          <p:cNvSpPr>
            <a:spLocks noGrp="1"/>
          </p:cNvSpPr>
          <p:nvPr>
            <p:ph idx="1"/>
          </p:nvPr>
        </p:nvSpPr>
        <p:spPr>
          <a:xfrm>
            <a:off x="1066800" y="1545771"/>
            <a:ext cx="10058400" cy="4406973"/>
          </a:xfrm>
        </p:spPr>
        <p:txBody>
          <a:bodyPr>
            <a:normAutofit/>
          </a:bodyPr>
          <a:lstStyle/>
          <a:p>
            <a:r>
              <a:rPr lang="en-US" altLang="zh-TW" sz="3000" dirty="0">
                <a:solidFill>
                  <a:srgbClr val="FF0000"/>
                </a:solidFill>
              </a:rPr>
              <a:t>Text </a:t>
            </a:r>
            <a:r>
              <a:rPr lang="en-US" altLang="zh-TW" sz="3000" dirty="0"/>
              <a:t>: </a:t>
            </a:r>
            <a:r>
              <a:rPr lang="en-US" altLang="zh-TW" sz="3000" dirty="0">
                <a:solidFill>
                  <a:srgbClr val="FF0000"/>
                </a:solidFill>
              </a:rPr>
              <a:t>The United Kingdom </a:t>
            </a:r>
            <a:r>
              <a:rPr lang="en-US" altLang="zh-TW" sz="3000" dirty="0"/>
              <a:t>has become the first Western nation to begin </a:t>
            </a:r>
            <a:r>
              <a:rPr lang="en-US" altLang="zh-TW" sz="3000" dirty="0">
                <a:solidFill>
                  <a:srgbClr val="FF0000"/>
                </a:solidFill>
              </a:rPr>
              <a:t>vaccinating</a:t>
            </a:r>
            <a:r>
              <a:rPr lang="en-US" altLang="zh-TW" sz="3000" dirty="0"/>
              <a:t> its citizens with a Covid-19 shot outside of clinical trials -- a landmark moment in the </a:t>
            </a:r>
            <a:r>
              <a:rPr lang="en-US" altLang="zh-TW" sz="3000" dirty="0">
                <a:solidFill>
                  <a:srgbClr val="FF0000"/>
                </a:solidFill>
              </a:rPr>
              <a:t>coronavirus pandemic</a:t>
            </a:r>
            <a:r>
              <a:rPr lang="en-US" altLang="zh-TW" sz="3000" dirty="0"/>
              <a:t>.</a:t>
            </a:r>
          </a:p>
          <a:p>
            <a:endParaRPr lang="zh-TW" altLang="en-US" sz="2000" dirty="0"/>
          </a:p>
        </p:txBody>
      </p:sp>
      <p:sp>
        <p:nvSpPr>
          <p:cNvPr id="4" name="日期版面配置區 3">
            <a:extLst>
              <a:ext uri="{FF2B5EF4-FFF2-40B4-BE49-F238E27FC236}">
                <a16:creationId xmlns:a16="http://schemas.microsoft.com/office/drawing/2014/main" id="{06F63C0C-8CD6-49C2-B9B4-8700A4380659}"/>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Tree>
    <p:extLst>
      <p:ext uri="{BB962C8B-B14F-4D97-AF65-F5344CB8AC3E}">
        <p14:creationId xmlns:p14="http://schemas.microsoft.com/office/powerpoint/2010/main" val="317979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07FF7-2502-49F3-A5A3-05AE0B39DDC8}"/>
              </a:ext>
            </a:extLst>
          </p:cNvPr>
          <p:cNvSpPr>
            <a:spLocks noGrp="1"/>
          </p:cNvSpPr>
          <p:nvPr>
            <p:ph type="title"/>
          </p:nvPr>
        </p:nvSpPr>
        <p:spPr>
          <a:xfrm>
            <a:off x="1066800" y="642594"/>
            <a:ext cx="10058400" cy="1044692"/>
          </a:xfrm>
        </p:spPr>
        <p:txBody>
          <a:bodyPr>
            <a:normAutofit/>
          </a:bodyPr>
          <a:lstStyle/>
          <a:p>
            <a:r>
              <a:rPr lang="en-US" altLang="zh-TW" dirty="0"/>
              <a:t>Result</a:t>
            </a:r>
            <a:endParaRPr lang="zh-TW" altLang="en-US" dirty="0"/>
          </a:p>
        </p:txBody>
      </p:sp>
      <p:sp>
        <p:nvSpPr>
          <p:cNvPr id="3" name="內容版面配置區 2">
            <a:extLst>
              <a:ext uri="{FF2B5EF4-FFF2-40B4-BE49-F238E27FC236}">
                <a16:creationId xmlns:a16="http://schemas.microsoft.com/office/drawing/2014/main" id="{D311C9F3-C6E5-4639-98F8-2B56562A5234}"/>
              </a:ext>
            </a:extLst>
          </p:cNvPr>
          <p:cNvSpPr>
            <a:spLocks noGrp="1"/>
          </p:cNvSpPr>
          <p:nvPr>
            <p:ph sz="half" idx="1"/>
          </p:nvPr>
        </p:nvSpPr>
        <p:spPr>
          <a:xfrm>
            <a:off x="1066800" y="1763486"/>
            <a:ext cx="2623457" cy="4088674"/>
          </a:xfrm>
        </p:spPr>
        <p:txBody>
          <a:bodyPr>
            <a:normAutofit fontScale="92500" lnSpcReduction="10000"/>
          </a:bodyPr>
          <a:lstStyle/>
          <a:p>
            <a:r>
              <a:rPr lang="en-US" altLang="zh-TW" sz="2000" dirty="0"/>
              <a:t>I-org	The</a:t>
            </a:r>
          </a:p>
          <a:p>
            <a:r>
              <a:rPr lang="en-US" altLang="zh-TW" sz="2000" dirty="0"/>
              <a:t>O	United</a:t>
            </a:r>
          </a:p>
          <a:p>
            <a:r>
              <a:rPr lang="en-US" altLang="zh-TW" sz="2000" dirty="0"/>
              <a:t>O	Kingdom</a:t>
            </a:r>
          </a:p>
          <a:p>
            <a:r>
              <a:rPr lang="en-US" altLang="zh-TW" sz="2000" dirty="0"/>
              <a:t>I-art	has</a:t>
            </a:r>
          </a:p>
          <a:p>
            <a:r>
              <a:rPr lang="en-US" altLang="zh-TW" sz="2000" dirty="0"/>
              <a:t>B-</a:t>
            </a:r>
            <a:r>
              <a:rPr lang="en-US" altLang="zh-TW" sz="2000" dirty="0" err="1"/>
              <a:t>tim</a:t>
            </a:r>
            <a:r>
              <a:rPr lang="en-US" altLang="zh-TW" sz="2000" dirty="0"/>
              <a:t>	become</a:t>
            </a:r>
          </a:p>
          <a:p>
            <a:r>
              <a:rPr lang="en-US" altLang="zh-TW" sz="2000" dirty="0"/>
              <a:t>B-</a:t>
            </a:r>
            <a:r>
              <a:rPr lang="en-US" altLang="zh-TW" sz="2000" dirty="0" err="1"/>
              <a:t>gpe</a:t>
            </a:r>
            <a:r>
              <a:rPr lang="en-US" altLang="zh-TW" sz="2000" dirty="0"/>
              <a:t>	the</a:t>
            </a:r>
          </a:p>
          <a:p>
            <a:r>
              <a:rPr lang="en-US" altLang="zh-TW" sz="2000" dirty="0"/>
              <a:t>B-</a:t>
            </a:r>
            <a:r>
              <a:rPr lang="en-US" altLang="zh-TW" sz="2000" dirty="0" err="1"/>
              <a:t>gpe</a:t>
            </a:r>
            <a:r>
              <a:rPr lang="en-US" altLang="zh-TW" sz="2000" dirty="0"/>
              <a:t>	first</a:t>
            </a:r>
          </a:p>
          <a:p>
            <a:r>
              <a:rPr lang="en-US" altLang="zh-TW" sz="2000" dirty="0"/>
              <a:t>B-org	Western</a:t>
            </a:r>
          </a:p>
          <a:p>
            <a:r>
              <a:rPr lang="en-US" altLang="zh-TW" sz="2000" dirty="0"/>
              <a:t>B-geo	nation</a:t>
            </a:r>
            <a:endParaRPr lang="zh-TW" altLang="en-US" sz="2000" dirty="0"/>
          </a:p>
        </p:txBody>
      </p:sp>
      <p:sp>
        <p:nvSpPr>
          <p:cNvPr id="4" name="內容版面配置區 3">
            <a:extLst>
              <a:ext uri="{FF2B5EF4-FFF2-40B4-BE49-F238E27FC236}">
                <a16:creationId xmlns:a16="http://schemas.microsoft.com/office/drawing/2014/main" id="{1B6030CF-CBF4-453B-83DE-5FD07F0DDAFC}"/>
              </a:ext>
            </a:extLst>
          </p:cNvPr>
          <p:cNvSpPr>
            <a:spLocks noGrp="1"/>
          </p:cNvSpPr>
          <p:nvPr>
            <p:ph sz="half" idx="2"/>
          </p:nvPr>
        </p:nvSpPr>
        <p:spPr>
          <a:xfrm>
            <a:off x="3424646" y="1763486"/>
            <a:ext cx="3182983" cy="4088674"/>
          </a:xfrm>
        </p:spPr>
        <p:txBody>
          <a:bodyPr>
            <a:normAutofit fontScale="92500" lnSpcReduction="10000"/>
          </a:bodyPr>
          <a:lstStyle/>
          <a:p>
            <a:r>
              <a:rPr lang="en-US" altLang="zh-TW" dirty="0"/>
              <a:t>O	to</a:t>
            </a:r>
          </a:p>
          <a:p>
            <a:r>
              <a:rPr lang="en-US" altLang="zh-TW" dirty="0"/>
              <a:t>O	begin</a:t>
            </a:r>
          </a:p>
          <a:p>
            <a:r>
              <a:rPr lang="en-US" altLang="zh-TW" dirty="0"/>
              <a:t>B-geo	vaccinating</a:t>
            </a:r>
          </a:p>
          <a:p>
            <a:r>
              <a:rPr lang="en-US" altLang="zh-TW" dirty="0"/>
              <a:t>B-eve	its</a:t>
            </a:r>
          </a:p>
          <a:p>
            <a:r>
              <a:rPr lang="en-US" altLang="zh-TW" dirty="0"/>
              <a:t>I-org	citizens</a:t>
            </a:r>
          </a:p>
          <a:p>
            <a:r>
              <a:rPr lang="en-US" altLang="zh-TW" dirty="0"/>
              <a:t>B-geo	with</a:t>
            </a:r>
          </a:p>
          <a:p>
            <a:r>
              <a:rPr lang="en-US" altLang="zh-TW" dirty="0"/>
              <a:t>I-per	a</a:t>
            </a:r>
          </a:p>
          <a:p>
            <a:r>
              <a:rPr lang="en-US" altLang="zh-TW" dirty="0"/>
              <a:t>I-eve	</a:t>
            </a:r>
            <a:r>
              <a:rPr lang="en-US" altLang="zh-TW" dirty="0" err="1"/>
              <a:t>Covid</a:t>
            </a:r>
            <a:endParaRPr lang="en-US" altLang="zh-TW" dirty="0"/>
          </a:p>
          <a:p>
            <a:r>
              <a:rPr lang="en-US" altLang="zh-TW" dirty="0"/>
              <a:t>I-art	-</a:t>
            </a:r>
          </a:p>
          <a:p>
            <a:r>
              <a:rPr lang="en-US" altLang="zh-TW" dirty="0"/>
              <a:t>I-art	19</a:t>
            </a:r>
          </a:p>
          <a:p>
            <a:r>
              <a:rPr lang="en-US" altLang="zh-TW" dirty="0"/>
              <a:t>B-geo	shot</a:t>
            </a:r>
            <a:endParaRPr lang="zh-TW" altLang="en-US" dirty="0"/>
          </a:p>
        </p:txBody>
      </p:sp>
      <p:sp>
        <p:nvSpPr>
          <p:cNvPr id="5" name="日期版面配置區 4">
            <a:extLst>
              <a:ext uri="{FF2B5EF4-FFF2-40B4-BE49-F238E27FC236}">
                <a16:creationId xmlns:a16="http://schemas.microsoft.com/office/drawing/2014/main" id="{20ED1270-E29A-4176-A4DF-C2111060CFD5}"/>
              </a:ext>
            </a:extLst>
          </p:cNvPr>
          <p:cNvSpPr>
            <a:spLocks noGrp="1"/>
          </p:cNvSpPr>
          <p:nvPr>
            <p:ph type="dt" sz="half" idx="10"/>
          </p:nvPr>
        </p:nvSpPr>
        <p:spPr/>
        <p:txBody>
          <a:bodyPr/>
          <a:lstStyle/>
          <a:p>
            <a:pPr rtl="0"/>
            <a:fld id="{23CCF91B-17D2-4072-B2E9-D16F58DFD8EB}" type="datetime1">
              <a:rPr lang="zh-TW" altLang="en-US" smtClean="0"/>
              <a:t>2020/12/9</a:t>
            </a:fld>
            <a:endParaRPr lang="en-US"/>
          </a:p>
        </p:txBody>
      </p:sp>
      <p:sp>
        <p:nvSpPr>
          <p:cNvPr id="6" name="內容版面配置區 3">
            <a:extLst>
              <a:ext uri="{FF2B5EF4-FFF2-40B4-BE49-F238E27FC236}">
                <a16:creationId xmlns:a16="http://schemas.microsoft.com/office/drawing/2014/main" id="{1763B4FC-7EF7-496B-8E06-462DFF350FED}"/>
              </a:ext>
            </a:extLst>
          </p:cNvPr>
          <p:cNvSpPr txBox="1">
            <a:spLocks/>
          </p:cNvSpPr>
          <p:nvPr/>
        </p:nvSpPr>
        <p:spPr>
          <a:xfrm>
            <a:off x="6096000" y="1763486"/>
            <a:ext cx="2405745" cy="40886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dirty="0"/>
              <a:t>B-geo	outside</a:t>
            </a:r>
          </a:p>
          <a:p>
            <a:r>
              <a:rPr lang="en-US" altLang="zh-TW" dirty="0"/>
              <a:t>B-</a:t>
            </a:r>
            <a:r>
              <a:rPr lang="en-US" altLang="zh-TW" dirty="0" err="1"/>
              <a:t>gpe</a:t>
            </a:r>
            <a:r>
              <a:rPr lang="en-US" altLang="zh-TW" dirty="0"/>
              <a:t>	of</a:t>
            </a:r>
          </a:p>
          <a:p>
            <a:r>
              <a:rPr lang="en-US" altLang="zh-TW" dirty="0"/>
              <a:t>B-</a:t>
            </a:r>
            <a:r>
              <a:rPr lang="en-US" altLang="zh-TW" dirty="0" err="1"/>
              <a:t>nat</a:t>
            </a:r>
            <a:r>
              <a:rPr lang="en-US" altLang="zh-TW" dirty="0"/>
              <a:t>	clinical</a:t>
            </a:r>
          </a:p>
          <a:p>
            <a:r>
              <a:rPr lang="en-US" altLang="zh-TW" dirty="0"/>
              <a:t>B-</a:t>
            </a:r>
            <a:r>
              <a:rPr lang="en-US" altLang="zh-TW" dirty="0" err="1"/>
              <a:t>nat</a:t>
            </a:r>
            <a:r>
              <a:rPr lang="en-US" altLang="zh-TW" dirty="0"/>
              <a:t>	trials</a:t>
            </a:r>
          </a:p>
          <a:p>
            <a:r>
              <a:rPr lang="en-US" altLang="zh-TW" dirty="0"/>
              <a:t>I-art	-</a:t>
            </a:r>
          </a:p>
          <a:p>
            <a:r>
              <a:rPr lang="en-US" altLang="zh-TW" dirty="0"/>
              <a:t>I-</a:t>
            </a:r>
            <a:r>
              <a:rPr lang="en-US" altLang="zh-TW" dirty="0" err="1"/>
              <a:t>tim</a:t>
            </a:r>
            <a:r>
              <a:rPr lang="en-US" altLang="zh-TW" dirty="0"/>
              <a:t>	-</a:t>
            </a:r>
          </a:p>
          <a:p>
            <a:r>
              <a:rPr lang="en-US" altLang="zh-TW" dirty="0"/>
              <a:t>B-</a:t>
            </a:r>
            <a:r>
              <a:rPr lang="en-US" altLang="zh-TW" dirty="0" err="1"/>
              <a:t>tim</a:t>
            </a:r>
            <a:r>
              <a:rPr lang="en-US" altLang="zh-TW" dirty="0"/>
              <a:t>	a</a:t>
            </a:r>
          </a:p>
          <a:p>
            <a:r>
              <a:rPr lang="en-US" altLang="zh-TW" dirty="0"/>
              <a:t>B-</a:t>
            </a:r>
            <a:r>
              <a:rPr lang="en-US" altLang="zh-TW" dirty="0" err="1"/>
              <a:t>tim</a:t>
            </a:r>
            <a:r>
              <a:rPr lang="en-US" altLang="zh-TW" dirty="0"/>
              <a:t>	landmark</a:t>
            </a:r>
          </a:p>
          <a:p>
            <a:r>
              <a:rPr lang="en-US" altLang="zh-TW" dirty="0"/>
              <a:t>B-</a:t>
            </a:r>
            <a:r>
              <a:rPr lang="en-US" altLang="zh-TW" dirty="0" err="1"/>
              <a:t>tim</a:t>
            </a:r>
            <a:r>
              <a:rPr lang="en-US" altLang="zh-TW" dirty="0"/>
              <a:t>	moment</a:t>
            </a:r>
          </a:p>
        </p:txBody>
      </p:sp>
      <p:sp>
        <p:nvSpPr>
          <p:cNvPr id="7" name="內容版面配置區 3">
            <a:extLst>
              <a:ext uri="{FF2B5EF4-FFF2-40B4-BE49-F238E27FC236}">
                <a16:creationId xmlns:a16="http://schemas.microsoft.com/office/drawing/2014/main" id="{6BF694DF-6998-4011-912E-C2E83CC27AC9}"/>
              </a:ext>
            </a:extLst>
          </p:cNvPr>
          <p:cNvSpPr txBox="1">
            <a:spLocks/>
          </p:cNvSpPr>
          <p:nvPr/>
        </p:nvSpPr>
        <p:spPr>
          <a:xfrm>
            <a:off x="8501743" y="1746069"/>
            <a:ext cx="2405745" cy="40886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altLang="zh-TW" dirty="0"/>
              <a:t>I-org	in</a:t>
            </a:r>
          </a:p>
          <a:p>
            <a:r>
              <a:rPr lang="it-IT" altLang="zh-TW" dirty="0"/>
              <a:t>I-per	the</a:t>
            </a:r>
          </a:p>
          <a:p>
            <a:r>
              <a:rPr lang="it-IT" altLang="zh-TW" dirty="0"/>
              <a:t>B-org	coronavirus</a:t>
            </a:r>
          </a:p>
          <a:p>
            <a:r>
              <a:rPr lang="it-IT" altLang="zh-TW" dirty="0"/>
              <a:t>O	pandemic</a:t>
            </a:r>
          </a:p>
          <a:p>
            <a:r>
              <a:rPr lang="it-IT" altLang="zh-TW" dirty="0"/>
              <a:t>I-per	.</a:t>
            </a:r>
            <a:endParaRPr lang="en-US" altLang="zh-TW" dirty="0"/>
          </a:p>
        </p:txBody>
      </p:sp>
    </p:spTree>
    <p:extLst>
      <p:ext uri="{BB962C8B-B14F-4D97-AF65-F5344CB8AC3E}">
        <p14:creationId xmlns:p14="http://schemas.microsoft.com/office/powerpoint/2010/main" val="329781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07FF7-2502-49F3-A5A3-05AE0B39DDC8}"/>
              </a:ext>
            </a:extLst>
          </p:cNvPr>
          <p:cNvSpPr>
            <a:spLocks noGrp="1"/>
          </p:cNvSpPr>
          <p:nvPr>
            <p:ph type="title"/>
          </p:nvPr>
        </p:nvSpPr>
        <p:spPr>
          <a:xfrm>
            <a:off x="1066800" y="642594"/>
            <a:ext cx="10058400" cy="1044692"/>
          </a:xfrm>
        </p:spPr>
        <p:txBody>
          <a:bodyPr>
            <a:normAutofit/>
          </a:bodyPr>
          <a:lstStyle/>
          <a:p>
            <a:r>
              <a:rPr lang="en-US" altLang="zh-TW" dirty="0"/>
              <a:t>Result</a:t>
            </a:r>
            <a:endParaRPr lang="zh-TW" altLang="en-US" dirty="0"/>
          </a:p>
        </p:txBody>
      </p:sp>
      <p:sp>
        <p:nvSpPr>
          <p:cNvPr id="3" name="內容版面配置區 2">
            <a:extLst>
              <a:ext uri="{FF2B5EF4-FFF2-40B4-BE49-F238E27FC236}">
                <a16:creationId xmlns:a16="http://schemas.microsoft.com/office/drawing/2014/main" id="{D311C9F3-C6E5-4639-98F8-2B56562A5234}"/>
              </a:ext>
            </a:extLst>
          </p:cNvPr>
          <p:cNvSpPr>
            <a:spLocks noGrp="1"/>
          </p:cNvSpPr>
          <p:nvPr>
            <p:ph sz="half" idx="1"/>
          </p:nvPr>
        </p:nvSpPr>
        <p:spPr>
          <a:xfrm>
            <a:off x="1066800" y="1763486"/>
            <a:ext cx="2623457" cy="4088674"/>
          </a:xfrm>
        </p:spPr>
        <p:txBody>
          <a:bodyPr>
            <a:normAutofit fontScale="92500" lnSpcReduction="10000"/>
          </a:bodyPr>
          <a:lstStyle/>
          <a:p>
            <a:r>
              <a:rPr lang="en-US" altLang="zh-TW" sz="2000" dirty="0"/>
              <a:t>I-org	The</a:t>
            </a:r>
          </a:p>
          <a:p>
            <a:r>
              <a:rPr lang="en-US" altLang="zh-TW" sz="2000" dirty="0"/>
              <a:t>O	United</a:t>
            </a:r>
          </a:p>
          <a:p>
            <a:r>
              <a:rPr lang="en-US" altLang="zh-TW" sz="2000" dirty="0"/>
              <a:t>O	Kingdom</a:t>
            </a:r>
          </a:p>
          <a:p>
            <a:r>
              <a:rPr lang="en-US" altLang="zh-TW" sz="2000" dirty="0"/>
              <a:t>I-art	has</a:t>
            </a:r>
          </a:p>
          <a:p>
            <a:r>
              <a:rPr lang="en-US" altLang="zh-TW" sz="2000" dirty="0"/>
              <a:t>B-</a:t>
            </a:r>
            <a:r>
              <a:rPr lang="en-US" altLang="zh-TW" sz="2000" dirty="0" err="1"/>
              <a:t>tim</a:t>
            </a:r>
            <a:r>
              <a:rPr lang="en-US" altLang="zh-TW" sz="2000" dirty="0"/>
              <a:t>	become</a:t>
            </a:r>
          </a:p>
          <a:p>
            <a:r>
              <a:rPr lang="en-US" altLang="zh-TW" sz="2000" dirty="0"/>
              <a:t>B-</a:t>
            </a:r>
            <a:r>
              <a:rPr lang="en-US" altLang="zh-TW" sz="2000" dirty="0" err="1"/>
              <a:t>gpe</a:t>
            </a:r>
            <a:r>
              <a:rPr lang="en-US" altLang="zh-TW" sz="2000" dirty="0"/>
              <a:t>	the</a:t>
            </a:r>
          </a:p>
          <a:p>
            <a:r>
              <a:rPr lang="en-US" altLang="zh-TW" sz="2000" dirty="0"/>
              <a:t>B-</a:t>
            </a:r>
            <a:r>
              <a:rPr lang="en-US" altLang="zh-TW" sz="2000" dirty="0" err="1"/>
              <a:t>gpe</a:t>
            </a:r>
            <a:r>
              <a:rPr lang="en-US" altLang="zh-TW" sz="2000" dirty="0"/>
              <a:t>	first</a:t>
            </a:r>
          </a:p>
          <a:p>
            <a:r>
              <a:rPr lang="en-US" altLang="zh-TW" sz="2000" dirty="0"/>
              <a:t>B-org	Western</a:t>
            </a:r>
          </a:p>
          <a:p>
            <a:r>
              <a:rPr lang="en-US" altLang="zh-TW" sz="2000" dirty="0"/>
              <a:t>B-geo	nation</a:t>
            </a:r>
            <a:endParaRPr lang="zh-TW" altLang="en-US" sz="2000" dirty="0"/>
          </a:p>
        </p:txBody>
      </p:sp>
      <p:sp>
        <p:nvSpPr>
          <p:cNvPr id="4" name="內容版面配置區 3">
            <a:extLst>
              <a:ext uri="{FF2B5EF4-FFF2-40B4-BE49-F238E27FC236}">
                <a16:creationId xmlns:a16="http://schemas.microsoft.com/office/drawing/2014/main" id="{1B6030CF-CBF4-453B-83DE-5FD07F0DDAFC}"/>
              </a:ext>
            </a:extLst>
          </p:cNvPr>
          <p:cNvSpPr>
            <a:spLocks noGrp="1"/>
          </p:cNvSpPr>
          <p:nvPr>
            <p:ph sz="half" idx="2"/>
          </p:nvPr>
        </p:nvSpPr>
        <p:spPr>
          <a:xfrm>
            <a:off x="3513909" y="1763486"/>
            <a:ext cx="3182983" cy="4088674"/>
          </a:xfrm>
        </p:spPr>
        <p:txBody>
          <a:bodyPr>
            <a:normAutofit fontScale="92500" lnSpcReduction="10000"/>
          </a:bodyPr>
          <a:lstStyle/>
          <a:p>
            <a:r>
              <a:rPr lang="en-US" altLang="zh-TW" dirty="0"/>
              <a:t>O	to</a:t>
            </a:r>
          </a:p>
          <a:p>
            <a:r>
              <a:rPr lang="en-US" altLang="zh-TW" dirty="0"/>
              <a:t>O	begin</a:t>
            </a:r>
          </a:p>
          <a:p>
            <a:r>
              <a:rPr lang="en-US" altLang="zh-TW" dirty="0"/>
              <a:t>B-geo	vaccinating</a:t>
            </a:r>
          </a:p>
          <a:p>
            <a:r>
              <a:rPr lang="en-US" altLang="zh-TW" dirty="0"/>
              <a:t>B-eve	its</a:t>
            </a:r>
          </a:p>
          <a:p>
            <a:r>
              <a:rPr lang="en-US" altLang="zh-TW" dirty="0"/>
              <a:t>I-org	citizens</a:t>
            </a:r>
          </a:p>
          <a:p>
            <a:r>
              <a:rPr lang="en-US" altLang="zh-TW" dirty="0"/>
              <a:t>B-geo	with</a:t>
            </a:r>
          </a:p>
          <a:p>
            <a:r>
              <a:rPr lang="en-US" altLang="zh-TW" dirty="0"/>
              <a:t>I-per	a</a:t>
            </a:r>
          </a:p>
          <a:p>
            <a:r>
              <a:rPr lang="en-US" altLang="zh-TW" dirty="0"/>
              <a:t>I-eve	</a:t>
            </a:r>
            <a:r>
              <a:rPr lang="en-US" altLang="zh-TW" dirty="0" err="1"/>
              <a:t>Covid</a:t>
            </a:r>
            <a:endParaRPr lang="en-US" altLang="zh-TW" dirty="0"/>
          </a:p>
          <a:p>
            <a:r>
              <a:rPr lang="en-US" altLang="zh-TW" dirty="0"/>
              <a:t>I-art	-</a:t>
            </a:r>
          </a:p>
          <a:p>
            <a:r>
              <a:rPr lang="en-US" altLang="zh-TW" dirty="0"/>
              <a:t>I-art	19</a:t>
            </a:r>
          </a:p>
          <a:p>
            <a:r>
              <a:rPr lang="en-US" altLang="zh-TW" dirty="0"/>
              <a:t>B-geo	shot</a:t>
            </a:r>
            <a:endParaRPr lang="zh-TW" altLang="en-US" dirty="0"/>
          </a:p>
        </p:txBody>
      </p:sp>
      <p:sp>
        <p:nvSpPr>
          <p:cNvPr id="5" name="日期版面配置區 4">
            <a:extLst>
              <a:ext uri="{FF2B5EF4-FFF2-40B4-BE49-F238E27FC236}">
                <a16:creationId xmlns:a16="http://schemas.microsoft.com/office/drawing/2014/main" id="{20ED1270-E29A-4176-A4DF-C2111060CFD5}"/>
              </a:ext>
            </a:extLst>
          </p:cNvPr>
          <p:cNvSpPr>
            <a:spLocks noGrp="1"/>
          </p:cNvSpPr>
          <p:nvPr>
            <p:ph type="dt" sz="half" idx="10"/>
          </p:nvPr>
        </p:nvSpPr>
        <p:spPr/>
        <p:txBody>
          <a:bodyPr/>
          <a:lstStyle/>
          <a:p>
            <a:pPr rtl="0"/>
            <a:fld id="{23CCF91B-17D2-4072-B2E9-D16F58DFD8EB}" type="datetime1">
              <a:rPr lang="zh-TW" altLang="en-US" smtClean="0"/>
              <a:t>2020/12/9</a:t>
            </a:fld>
            <a:endParaRPr lang="en-US"/>
          </a:p>
        </p:txBody>
      </p:sp>
      <p:sp>
        <p:nvSpPr>
          <p:cNvPr id="6" name="內容版面配置區 3">
            <a:extLst>
              <a:ext uri="{FF2B5EF4-FFF2-40B4-BE49-F238E27FC236}">
                <a16:creationId xmlns:a16="http://schemas.microsoft.com/office/drawing/2014/main" id="{1763B4FC-7EF7-496B-8E06-462DFF350FED}"/>
              </a:ext>
            </a:extLst>
          </p:cNvPr>
          <p:cNvSpPr txBox="1">
            <a:spLocks/>
          </p:cNvSpPr>
          <p:nvPr/>
        </p:nvSpPr>
        <p:spPr>
          <a:xfrm>
            <a:off x="6096000" y="1763486"/>
            <a:ext cx="2405745" cy="40886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dirty="0"/>
              <a:t>B-geo	outside</a:t>
            </a:r>
          </a:p>
          <a:p>
            <a:r>
              <a:rPr lang="en-US" altLang="zh-TW" dirty="0"/>
              <a:t>B-</a:t>
            </a:r>
            <a:r>
              <a:rPr lang="en-US" altLang="zh-TW" dirty="0" err="1"/>
              <a:t>gpe</a:t>
            </a:r>
            <a:r>
              <a:rPr lang="en-US" altLang="zh-TW" dirty="0"/>
              <a:t>	of</a:t>
            </a:r>
          </a:p>
          <a:p>
            <a:r>
              <a:rPr lang="en-US" altLang="zh-TW" dirty="0"/>
              <a:t>B-</a:t>
            </a:r>
            <a:r>
              <a:rPr lang="en-US" altLang="zh-TW" dirty="0" err="1"/>
              <a:t>nat</a:t>
            </a:r>
            <a:r>
              <a:rPr lang="en-US" altLang="zh-TW" dirty="0"/>
              <a:t>	clinical</a:t>
            </a:r>
          </a:p>
          <a:p>
            <a:r>
              <a:rPr lang="en-US" altLang="zh-TW" dirty="0"/>
              <a:t>B-</a:t>
            </a:r>
            <a:r>
              <a:rPr lang="en-US" altLang="zh-TW" dirty="0" err="1"/>
              <a:t>nat</a:t>
            </a:r>
            <a:r>
              <a:rPr lang="en-US" altLang="zh-TW" dirty="0"/>
              <a:t>	trials</a:t>
            </a:r>
          </a:p>
          <a:p>
            <a:r>
              <a:rPr lang="en-US" altLang="zh-TW" dirty="0"/>
              <a:t>I-art	-</a:t>
            </a:r>
          </a:p>
          <a:p>
            <a:r>
              <a:rPr lang="en-US" altLang="zh-TW" dirty="0"/>
              <a:t>I-</a:t>
            </a:r>
            <a:r>
              <a:rPr lang="en-US" altLang="zh-TW" dirty="0" err="1"/>
              <a:t>tim</a:t>
            </a:r>
            <a:r>
              <a:rPr lang="en-US" altLang="zh-TW" dirty="0"/>
              <a:t>	-</a:t>
            </a:r>
          </a:p>
          <a:p>
            <a:r>
              <a:rPr lang="en-US" altLang="zh-TW" dirty="0"/>
              <a:t>B-</a:t>
            </a:r>
            <a:r>
              <a:rPr lang="en-US" altLang="zh-TW" dirty="0" err="1"/>
              <a:t>tim</a:t>
            </a:r>
            <a:r>
              <a:rPr lang="en-US" altLang="zh-TW" dirty="0"/>
              <a:t>	a</a:t>
            </a:r>
          </a:p>
          <a:p>
            <a:r>
              <a:rPr lang="en-US" altLang="zh-TW" dirty="0"/>
              <a:t>B-</a:t>
            </a:r>
            <a:r>
              <a:rPr lang="en-US" altLang="zh-TW" dirty="0" err="1"/>
              <a:t>tim</a:t>
            </a:r>
            <a:r>
              <a:rPr lang="en-US" altLang="zh-TW" dirty="0"/>
              <a:t>	landmark</a:t>
            </a:r>
          </a:p>
          <a:p>
            <a:r>
              <a:rPr lang="en-US" altLang="zh-TW" dirty="0"/>
              <a:t>B-</a:t>
            </a:r>
            <a:r>
              <a:rPr lang="en-US" altLang="zh-TW" dirty="0" err="1"/>
              <a:t>tim</a:t>
            </a:r>
            <a:r>
              <a:rPr lang="en-US" altLang="zh-TW" dirty="0"/>
              <a:t>	moment</a:t>
            </a:r>
          </a:p>
        </p:txBody>
      </p:sp>
      <p:sp>
        <p:nvSpPr>
          <p:cNvPr id="7" name="內容版面配置區 3">
            <a:extLst>
              <a:ext uri="{FF2B5EF4-FFF2-40B4-BE49-F238E27FC236}">
                <a16:creationId xmlns:a16="http://schemas.microsoft.com/office/drawing/2014/main" id="{6BF694DF-6998-4011-912E-C2E83CC27AC9}"/>
              </a:ext>
            </a:extLst>
          </p:cNvPr>
          <p:cNvSpPr txBox="1">
            <a:spLocks/>
          </p:cNvSpPr>
          <p:nvPr/>
        </p:nvSpPr>
        <p:spPr>
          <a:xfrm>
            <a:off x="8501743" y="1746069"/>
            <a:ext cx="2405745" cy="40886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it-IT" altLang="zh-TW" dirty="0"/>
              <a:t>I-org	in</a:t>
            </a:r>
          </a:p>
          <a:p>
            <a:r>
              <a:rPr lang="it-IT" altLang="zh-TW" dirty="0"/>
              <a:t>I-per	the</a:t>
            </a:r>
          </a:p>
          <a:p>
            <a:r>
              <a:rPr lang="it-IT" altLang="zh-TW" dirty="0"/>
              <a:t>B-org	coronavirus</a:t>
            </a:r>
          </a:p>
          <a:p>
            <a:r>
              <a:rPr lang="it-IT" altLang="zh-TW" dirty="0"/>
              <a:t>O	pandemic</a:t>
            </a:r>
          </a:p>
          <a:p>
            <a:r>
              <a:rPr lang="it-IT" altLang="zh-TW" dirty="0"/>
              <a:t>I-per	.</a:t>
            </a:r>
            <a:endParaRPr lang="en-US" altLang="zh-TW" dirty="0"/>
          </a:p>
        </p:txBody>
      </p:sp>
      <p:sp>
        <p:nvSpPr>
          <p:cNvPr id="8" name="矩形 7">
            <a:extLst>
              <a:ext uri="{FF2B5EF4-FFF2-40B4-BE49-F238E27FC236}">
                <a16:creationId xmlns:a16="http://schemas.microsoft.com/office/drawing/2014/main" id="{8C69C3F7-0516-47D5-97A5-C80C6EE6A991}"/>
              </a:ext>
            </a:extLst>
          </p:cNvPr>
          <p:cNvSpPr/>
          <p:nvPr/>
        </p:nvSpPr>
        <p:spPr>
          <a:xfrm>
            <a:off x="1066800" y="1746069"/>
            <a:ext cx="2198914" cy="1138645"/>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1856F92-BF4B-4B10-A940-13810EB067C4}"/>
              </a:ext>
            </a:extLst>
          </p:cNvPr>
          <p:cNvSpPr/>
          <p:nvPr/>
        </p:nvSpPr>
        <p:spPr>
          <a:xfrm>
            <a:off x="1066800" y="2980509"/>
            <a:ext cx="2198914" cy="38100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31032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81158-FE51-4967-9169-2882DBE61B39}"/>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A255DC75-C540-425A-9233-7864649F3EC8}"/>
              </a:ext>
            </a:extLst>
          </p:cNvPr>
          <p:cNvSpPr>
            <a:spLocks noGrp="1"/>
          </p:cNvSpPr>
          <p:nvPr>
            <p:ph idx="1"/>
          </p:nvPr>
        </p:nvSpPr>
        <p:spPr/>
        <p:txBody>
          <a:bodyPr>
            <a:normAutofit/>
          </a:bodyPr>
          <a:lstStyle/>
          <a:p>
            <a:pPr marL="0" indent="0">
              <a:buNone/>
            </a:pPr>
            <a:r>
              <a:rPr lang="zh-TW" altLang="en-US" sz="2000" dirty="0"/>
              <a:t>效果不好 但準確率卻很高</a:t>
            </a:r>
            <a:r>
              <a:rPr lang="en-US" altLang="zh-TW" sz="2000" dirty="0"/>
              <a:t>?</a:t>
            </a:r>
          </a:p>
          <a:p>
            <a:endParaRPr lang="zh-TW" altLang="en-US" sz="2000" dirty="0"/>
          </a:p>
        </p:txBody>
      </p:sp>
      <p:sp>
        <p:nvSpPr>
          <p:cNvPr id="4" name="日期版面配置區 3">
            <a:extLst>
              <a:ext uri="{FF2B5EF4-FFF2-40B4-BE49-F238E27FC236}">
                <a16:creationId xmlns:a16="http://schemas.microsoft.com/office/drawing/2014/main" id="{5F26CCA2-D3C0-41A2-BB8F-87D1A6E7B528}"/>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pic>
        <p:nvPicPr>
          <p:cNvPr id="6" name="圖片 5">
            <a:extLst>
              <a:ext uri="{FF2B5EF4-FFF2-40B4-BE49-F238E27FC236}">
                <a16:creationId xmlns:a16="http://schemas.microsoft.com/office/drawing/2014/main" id="{DCA0BA2C-875C-47AA-87AF-3D4EBDF5E559}"/>
              </a:ext>
            </a:extLst>
          </p:cNvPr>
          <p:cNvPicPr>
            <a:picLocks noChangeAspect="1"/>
          </p:cNvPicPr>
          <p:nvPr/>
        </p:nvPicPr>
        <p:blipFill>
          <a:blip r:embed="rId2"/>
          <a:stretch>
            <a:fillRect/>
          </a:stretch>
        </p:blipFill>
        <p:spPr>
          <a:xfrm>
            <a:off x="849923" y="2933442"/>
            <a:ext cx="10492154" cy="1700375"/>
          </a:xfrm>
          <a:prstGeom prst="rect">
            <a:avLst/>
          </a:prstGeom>
        </p:spPr>
      </p:pic>
    </p:spTree>
    <p:extLst>
      <p:ext uri="{BB962C8B-B14F-4D97-AF65-F5344CB8AC3E}">
        <p14:creationId xmlns:p14="http://schemas.microsoft.com/office/powerpoint/2010/main" val="379704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FFE104-EBF5-40C0-8EA4-7CE93C8208A9}"/>
              </a:ext>
            </a:extLst>
          </p:cNvPr>
          <p:cNvSpPr>
            <a:spLocks noGrp="1"/>
          </p:cNvSpPr>
          <p:nvPr>
            <p:ph type="title"/>
          </p:nvPr>
        </p:nvSpPr>
        <p:spPr>
          <a:xfrm>
            <a:off x="1066800" y="642594"/>
            <a:ext cx="10058400" cy="1110006"/>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1EE2FCFC-39C4-40DB-97F3-D9E621FABBBF}"/>
              </a:ext>
            </a:extLst>
          </p:cNvPr>
          <p:cNvSpPr>
            <a:spLocks noGrp="1"/>
          </p:cNvSpPr>
          <p:nvPr>
            <p:ph idx="1"/>
          </p:nvPr>
        </p:nvSpPr>
        <p:spPr>
          <a:xfrm>
            <a:off x="1066800" y="1752600"/>
            <a:ext cx="10058400" cy="4200144"/>
          </a:xfrm>
        </p:spPr>
        <p:txBody>
          <a:bodyPr>
            <a:normAutofit/>
          </a:bodyPr>
          <a:lstStyle/>
          <a:p>
            <a:r>
              <a:rPr lang="zh-TW" altLang="en-US" sz="2000" dirty="0"/>
              <a:t>結果不如預期</a:t>
            </a:r>
            <a:endParaRPr lang="en-US" altLang="zh-TW" sz="2000" dirty="0"/>
          </a:p>
          <a:p>
            <a:r>
              <a:rPr lang="zh-TW" altLang="en-US" sz="2000" dirty="0"/>
              <a:t>可能的問題 </a:t>
            </a:r>
            <a:r>
              <a:rPr lang="en-US" altLang="zh-TW" sz="2000" dirty="0"/>
              <a:t>:</a:t>
            </a:r>
            <a:r>
              <a:rPr lang="zh-TW" altLang="en-US" sz="2000" dirty="0"/>
              <a:t> </a:t>
            </a:r>
            <a:endParaRPr lang="en-US" altLang="zh-TW" sz="2000" dirty="0"/>
          </a:p>
          <a:p>
            <a:r>
              <a:rPr lang="en-US" altLang="zh-TW" sz="2000" dirty="0"/>
              <a:t>1. </a:t>
            </a:r>
            <a:r>
              <a:rPr lang="zh-TW" altLang="en-US" sz="2000" dirty="0"/>
              <a:t> 訓練資料處理不當</a:t>
            </a:r>
            <a:endParaRPr lang="en-US" altLang="zh-TW" sz="2000" dirty="0"/>
          </a:p>
          <a:p>
            <a:r>
              <a:rPr lang="en-US" altLang="zh-TW" sz="2000" dirty="0"/>
              <a:t>2.</a:t>
            </a:r>
            <a:r>
              <a:rPr lang="zh-TW" altLang="en-US" sz="2000" dirty="0"/>
              <a:t>  </a:t>
            </a:r>
            <a:r>
              <a:rPr lang="en-US" altLang="zh-TW" sz="2000" dirty="0"/>
              <a:t>Word Tag </a:t>
            </a:r>
            <a:r>
              <a:rPr lang="zh-TW" altLang="en-US" sz="2000" dirty="0"/>
              <a:t>沒有對起來</a:t>
            </a:r>
            <a:endParaRPr lang="en-US" altLang="zh-TW" sz="2000" dirty="0"/>
          </a:p>
          <a:p>
            <a:endParaRPr lang="en-US" altLang="zh-TW" sz="2000" dirty="0"/>
          </a:p>
          <a:p>
            <a:r>
              <a:rPr lang="en-US" altLang="zh-TW" sz="2000" dirty="0"/>
              <a:t>Solution : </a:t>
            </a:r>
            <a:r>
              <a:rPr lang="zh-TW" altLang="en-US" sz="2000" dirty="0"/>
              <a:t>可能要讀一下</a:t>
            </a:r>
            <a:r>
              <a:rPr lang="en-US" altLang="zh-TW" sz="2000" dirty="0"/>
              <a:t>code </a:t>
            </a:r>
            <a:r>
              <a:rPr lang="zh-TW" altLang="en-US" sz="2000" dirty="0"/>
              <a:t>調整一下模型，或再找看看有沒有好一點的</a:t>
            </a:r>
            <a:r>
              <a:rPr lang="en-US" altLang="zh-TW" sz="2000" dirty="0"/>
              <a:t>code</a:t>
            </a:r>
          </a:p>
        </p:txBody>
      </p:sp>
      <p:sp>
        <p:nvSpPr>
          <p:cNvPr id="4" name="日期版面配置區 3">
            <a:extLst>
              <a:ext uri="{FF2B5EF4-FFF2-40B4-BE49-F238E27FC236}">
                <a16:creationId xmlns:a16="http://schemas.microsoft.com/office/drawing/2014/main" id="{D0F55862-F4B5-474C-8745-67AD84DA1C5D}"/>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Tree>
    <p:extLst>
      <p:ext uri="{BB962C8B-B14F-4D97-AF65-F5344CB8AC3E}">
        <p14:creationId xmlns:p14="http://schemas.microsoft.com/office/powerpoint/2010/main" val="343566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8B5126-FA80-47EA-8324-47A9C4CAB6B0}"/>
              </a:ext>
            </a:extLst>
          </p:cNvPr>
          <p:cNvSpPr>
            <a:spLocks noGrp="1"/>
          </p:cNvSpPr>
          <p:nvPr>
            <p:ph type="title"/>
          </p:nvPr>
        </p:nvSpPr>
        <p:spPr/>
        <p:txBody>
          <a:bodyPr/>
          <a:lstStyle/>
          <a:p>
            <a:r>
              <a:rPr lang="en-US" altLang="zh-TW" dirty="0" err="1"/>
              <a:t>tdidf</a:t>
            </a:r>
            <a:endParaRPr lang="zh-TW" altLang="en-US" dirty="0"/>
          </a:p>
        </p:txBody>
      </p:sp>
      <p:sp>
        <p:nvSpPr>
          <p:cNvPr id="3" name="文字版面配置區 2">
            <a:extLst>
              <a:ext uri="{FF2B5EF4-FFF2-40B4-BE49-F238E27FC236}">
                <a16:creationId xmlns:a16="http://schemas.microsoft.com/office/drawing/2014/main" id="{28D6A1C9-43B3-48FB-8BE2-31D99E058E37}"/>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92E828C5-D7DB-4EFD-8162-5BEF079C5F7D}"/>
              </a:ext>
            </a:extLst>
          </p:cNvPr>
          <p:cNvSpPr>
            <a:spLocks noGrp="1"/>
          </p:cNvSpPr>
          <p:nvPr>
            <p:ph type="dt" sz="half" idx="10"/>
          </p:nvPr>
        </p:nvSpPr>
        <p:spPr/>
        <p:txBody>
          <a:bodyPr/>
          <a:lstStyle/>
          <a:p>
            <a:fld id="{294347CA-4B58-4AEE-8DA6-4E2B096FC96F}" type="datetime1">
              <a:rPr lang="en-US" altLang="zh-TW" smtClean="0"/>
              <a:t>12/9/2020</a:t>
            </a:fld>
            <a:endParaRPr lang="zh-TW" altLang="en-US" dirty="0"/>
          </a:p>
        </p:txBody>
      </p:sp>
    </p:spTree>
    <p:extLst>
      <p:ext uri="{BB962C8B-B14F-4D97-AF65-F5344CB8AC3E}">
        <p14:creationId xmlns:p14="http://schemas.microsoft.com/office/powerpoint/2010/main" val="295628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4D98D8F7-7B61-4301-BFF2-999857E4E428}"/>
              </a:ext>
            </a:extLst>
          </p:cNvPr>
          <p:cNvPicPr>
            <a:picLocks noChangeAspect="1"/>
          </p:cNvPicPr>
          <p:nvPr/>
        </p:nvPicPr>
        <p:blipFill>
          <a:blip r:embed="rId3"/>
          <a:stretch>
            <a:fillRect/>
          </a:stretch>
        </p:blipFill>
        <p:spPr>
          <a:xfrm>
            <a:off x="8369808" y="1262126"/>
            <a:ext cx="1536522" cy="3303524"/>
          </a:xfrm>
          <a:prstGeom prst="rect">
            <a:avLst/>
          </a:prstGeom>
        </p:spPr>
      </p:pic>
      <p:sp>
        <p:nvSpPr>
          <p:cNvPr id="2" name="標題 1">
            <a:extLst>
              <a:ext uri="{FF2B5EF4-FFF2-40B4-BE49-F238E27FC236}">
                <a16:creationId xmlns:a16="http://schemas.microsoft.com/office/drawing/2014/main" id="{D0E0EBC7-6233-48FA-B93C-B3877C4EFADA}"/>
              </a:ext>
            </a:extLst>
          </p:cNvPr>
          <p:cNvSpPr>
            <a:spLocks noGrp="1"/>
          </p:cNvSpPr>
          <p:nvPr>
            <p:ph type="title"/>
          </p:nvPr>
        </p:nvSpPr>
        <p:spPr>
          <a:xfrm>
            <a:off x="621792" y="457200"/>
            <a:ext cx="10058400" cy="869214"/>
          </a:xfrm>
        </p:spPr>
        <p:txBody>
          <a:bodyPr>
            <a:normAutofit/>
          </a:bodyPr>
          <a:lstStyle/>
          <a:p>
            <a:r>
              <a:rPr lang="en-US" altLang="zh-TW" dirty="0"/>
              <a:t>Code1:</a:t>
            </a:r>
            <a:r>
              <a:rPr lang="en-US" altLang="zh-TW" i="0" dirty="0">
                <a:effectLst/>
                <a:latin typeface="-apple-system"/>
              </a:rPr>
              <a:t>TfidfVectorizer</a:t>
            </a:r>
            <a:endParaRPr lang="zh-TW" altLang="en-US" dirty="0"/>
          </a:p>
        </p:txBody>
      </p:sp>
      <p:sp>
        <p:nvSpPr>
          <p:cNvPr id="4" name="日期版面配置區 3">
            <a:extLst>
              <a:ext uri="{FF2B5EF4-FFF2-40B4-BE49-F238E27FC236}">
                <a16:creationId xmlns:a16="http://schemas.microsoft.com/office/drawing/2014/main" id="{D29F0A74-10DE-47FC-82D9-A2C8197F1F65}"/>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
        <p:nvSpPr>
          <p:cNvPr id="10" name="內容版面配置區 9">
            <a:extLst>
              <a:ext uri="{FF2B5EF4-FFF2-40B4-BE49-F238E27FC236}">
                <a16:creationId xmlns:a16="http://schemas.microsoft.com/office/drawing/2014/main" id="{0236F1B6-1123-45FC-AA37-D15C2FFADAD6}"/>
              </a:ext>
            </a:extLst>
          </p:cNvPr>
          <p:cNvSpPr>
            <a:spLocks noGrp="1"/>
          </p:cNvSpPr>
          <p:nvPr>
            <p:ph idx="1"/>
          </p:nvPr>
        </p:nvSpPr>
        <p:spPr>
          <a:xfrm>
            <a:off x="621792" y="1182624"/>
            <a:ext cx="7748016" cy="5266944"/>
          </a:xfrm>
        </p:spPr>
        <p:txBody>
          <a:bodyPr>
            <a:normAutofit/>
          </a:bodyPr>
          <a:lstStyle/>
          <a:p>
            <a:r>
              <a:rPr lang="en-US" altLang="zh-TW" sz="1400" dirty="0"/>
              <a:t>text1 = "The House of Representatives on Tuesday overwhelmingly approved a sweeping defense bill with a veto-proof majority after a veto threat from President Donald Trump sharply divided Republican lawmakers, forcing them to choose between loyalty to him and legislation that sets defense policy for the country."</a:t>
            </a:r>
          </a:p>
          <a:p>
            <a:r>
              <a:rPr lang="en-US" altLang="zh-TW" sz="1400" dirty="0"/>
              <a:t>text2 = "The repetitive and meritless legal challenges to the November 3 election results from President Donald Trump and his allies have sent one fundamental message: Millions of votes </a:t>
            </a:r>
            <a:r>
              <a:rPr lang="en-US" altLang="zh-TW" sz="1400" b="1" dirty="0"/>
              <a:t>cast</a:t>
            </a:r>
            <a:r>
              <a:rPr lang="en-US" altLang="zh-TW" sz="1400" dirty="0"/>
              <a:t> by their fellow Americans are </a:t>
            </a:r>
            <a:r>
              <a:rPr lang="en-US" altLang="zh-TW" sz="1400" dirty="0" err="1"/>
              <a:t>worthless.Trump</a:t>
            </a:r>
            <a:r>
              <a:rPr lang="en-US" altLang="zh-TW" sz="1400" dirty="0"/>
              <a:t> lawyers have argued for the widescale disenfranchisement of voters, including in Pennsylvania. So far, they have failed to convince the nation's </a:t>
            </a:r>
            <a:r>
              <a:rPr lang="en-US" altLang="zh-TW" sz="1400" dirty="0" err="1"/>
              <a:t>courts.The</a:t>
            </a:r>
            <a:r>
              <a:rPr lang="en-US" altLang="zh-TW" sz="1400" dirty="0"/>
              <a:t> Supreme Court rejected one of the cases from Pennsylvania Tuesday with a single sentence. That high court action came with no explanation, yet it reinforced a pattern of lower court judges spurning a series of baseless appeals."</a:t>
            </a:r>
          </a:p>
          <a:p>
            <a:r>
              <a:rPr lang="en-US" altLang="zh-TW" sz="1400" dirty="0"/>
              <a:t>text3 = "On the heels of major vaccine developments, Biden committed that his team will help get \"at least 100 million </a:t>
            </a:r>
            <a:r>
              <a:rPr lang="en-US" altLang="zh-TW" sz="1400" dirty="0" err="1"/>
              <a:t>Covid</a:t>
            </a:r>
            <a:r>
              <a:rPr lang="en-US" altLang="zh-TW" sz="1400" dirty="0"/>
              <a:t> vaccine shots into the arms of the American people in the first 100 days.\" It will be a massive undertaking, which he acknowledged Tuesday.\"This will be the most efficient mass vaccination plan in US history. I credit everyone who has gotten us to this point, but developing the vaccine is one herculean task,\" Biden said. \"Distributing it is another.\"This is on top of his pending nationwide 100-day mask mandate. "</a:t>
            </a:r>
          </a:p>
          <a:p>
            <a:endParaRPr lang="zh-TW" altLang="en-US" sz="1400" dirty="0"/>
          </a:p>
        </p:txBody>
      </p:sp>
      <p:sp>
        <p:nvSpPr>
          <p:cNvPr id="13" name="矩形 12">
            <a:extLst>
              <a:ext uri="{FF2B5EF4-FFF2-40B4-BE49-F238E27FC236}">
                <a16:creationId xmlns:a16="http://schemas.microsoft.com/office/drawing/2014/main" id="{63B3906D-645E-49CB-994A-C636B575F6C0}"/>
              </a:ext>
            </a:extLst>
          </p:cNvPr>
          <p:cNvSpPr/>
          <p:nvPr/>
        </p:nvSpPr>
        <p:spPr>
          <a:xfrm>
            <a:off x="2422398" y="1464196"/>
            <a:ext cx="420624" cy="195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91AB7A7-BEA7-4BCD-AF25-A43A17564F4B}"/>
              </a:ext>
            </a:extLst>
          </p:cNvPr>
          <p:cNvSpPr/>
          <p:nvPr/>
        </p:nvSpPr>
        <p:spPr>
          <a:xfrm>
            <a:off x="8411227" y="1405916"/>
            <a:ext cx="256523" cy="997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2F1150E1-F227-4BF6-B692-F287A7555276}"/>
              </a:ext>
            </a:extLst>
          </p:cNvPr>
          <p:cNvSpPr/>
          <p:nvPr/>
        </p:nvSpPr>
        <p:spPr>
          <a:xfrm>
            <a:off x="8369808" y="3538769"/>
            <a:ext cx="708987" cy="1419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E42CE7B1-A95D-4049-A26B-B64EE21B1845}"/>
              </a:ext>
            </a:extLst>
          </p:cNvPr>
          <p:cNvSpPr/>
          <p:nvPr/>
        </p:nvSpPr>
        <p:spPr>
          <a:xfrm>
            <a:off x="2167811" y="1728504"/>
            <a:ext cx="1033044" cy="2264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B2CA9865-52F4-49B4-8F6C-C70EC93F003A}"/>
              </a:ext>
            </a:extLst>
          </p:cNvPr>
          <p:cNvPicPr>
            <a:picLocks noChangeAspect="1"/>
          </p:cNvPicPr>
          <p:nvPr/>
        </p:nvPicPr>
        <p:blipFill>
          <a:blip r:embed="rId4"/>
          <a:stretch>
            <a:fillRect/>
          </a:stretch>
        </p:blipFill>
        <p:spPr>
          <a:xfrm>
            <a:off x="10114500" y="1262126"/>
            <a:ext cx="1605059" cy="1920807"/>
          </a:xfrm>
          <a:prstGeom prst="rect">
            <a:avLst/>
          </a:prstGeom>
        </p:spPr>
      </p:pic>
      <p:sp>
        <p:nvSpPr>
          <p:cNvPr id="25" name="矩形 24">
            <a:extLst>
              <a:ext uri="{FF2B5EF4-FFF2-40B4-BE49-F238E27FC236}">
                <a16:creationId xmlns:a16="http://schemas.microsoft.com/office/drawing/2014/main" id="{D70F60CF-A926-4607-8B04-D1BDA73834AA}"/>
              </a:ext>
            </a:extLst>
          </p:cNvPr>
          <p:cNvSpPr/>
          <p:nvPr/>
        </p:nvSpPr>
        <p:spPr>
          <a:xfrm>
            <a:off x="6914622" y="1448501"/>
            <a:ext cx="1208298" cy="2264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88BB4D99-E3A9-413C-80C5-A515FB76A029}"/>
              </a:ext>
            </a:extLst>
          </p:cNvPr>
          <p:cNvSpPr/>
          <p:nvPr/>
        </p:nvSpPr>
        <p:spPr>
          <a:xfrm>
            <a:off x="2167810" y="2510824"/>
            <a:ext cx="1190069" cy="2264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03DF7864-2F40-4BC3-8F40-FEFBD7F8E6CC}"/>
              </a:ext>
            </a:extLst>
          </p:cNvPr>
          <p:cNvSpPr/>
          <p:nvPr/>
        </p:nvSpPr>
        <p:spPr>
          <a:xfrm>
            <a:off x="10114500" y="2341291"/>
            <a:ext cx="335060" cy="1695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17ED2174-B9ED-475C-A8DE-2B3D54AEAF41}"/>
              </a:ext>
            </a:extLst>
          </p:cNvPr>
          <p:cNvSpPr/>
          <p:nvPr/>
        </p:nvSpPr>
        <p:spPr>
          <a:xfrm>
            <a:off x="10114500" y="1659268"/>
            <a:ext cx="420624" cy="195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53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E0EBC7-6233-48FA-B93C-B3877C4EFADA}"/>
              </a:ext>
            </a:extLst>
          </p:cNvPr>
          <p:cNvSpPr>
            <a:spLocks noGrp="1"/>
          </p:cNvSpPr>
          <p:nvPr>
            <p:ph type="title"/>
          </p:nvPr>
        </p:nvSpPr>
        <p:spPr>
          <a:xfrm>
            <a:off x="621792" y="457200"/>
            <a:ext cx="10058400" cy="869214"/>
          </a:xfrm>
        </p:spPr>
        <p:txBody>
          <a:bodyPr/>
          <a:lstStyle/>
          <a:p>
            <a:r>
              <a:rPr lang="en-US" altLang="zh-TW" dirty="0"/>
              <a:t>Code1</a:t>
            </a:r>
            <a:endParaRPr lang="zh-TW" altLang="en-US" dirty="0"/>
          </a:p>
        </p:txBody>
      </p:sp>
      <p:sp>
        <p:nvSpPr>
          <p:cNvPr id="4" name="日期版面配置區 3">
            <a:extLst>
              <a:ext uri="{FF2B5EF4-FFF2-40B4-BE49-F238E27FC236}">
                <a16:creationId xmlns:a16="http://schemas.microsoft.com/office/drawing/2014/main" id="{D29F0A74-10DE-47FC-82D9-A2C8197F1F65}"/>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
        <p:nvSpPr>
          <p:cNvPr id="10" name="內容版面配置區 9">
            <a:extLst>
              <a:ext uri="{FF2B5EF4-FFF2-40B4-BE49-F238E27FC236}">
                <a16:creationId xmlns:a16="http://schemas.microsoft.com/office/drawing/2014/main" id="{0236F1B6-1123-45FC-AA37-D15C2FFADAD6}"/>
              </a:ext>
            </a:extLst>
          </p:cNvPr>
          <p:cNvSpPr>
            <a:spLocks noGrp="1"/>
          </p:cNvSpPr>
          <p:nvPr>
            <p:ph idx="1"/>
          </p:nvPr>
        </p:nvSpPr>
        <p:spPr>
          <a:xfrm>
            <a:off x="621792" y="1182624"/>
            <a:ext cx="7748016" cy="5266944"/>
          </a:xfrm>
        </p:spPr>
        <p:txBody>
          <a:bodyPr>
            <a:normAutofit/>
          </a:bodyPr>
          <a:lstStyle/>
          <a:p>
            <a:r>
              <a:rPr lang="en-US" altLang="zh-TW" dirty="0"/>
              <a:t>text1 = "The House of Representatives on Tuesday overwhelmingly approved a sweeping defense bill with a veto-proof majority after a veto threat from President Donald Trump sharply divided Republican lawmakers, forcing them to choose between loyalty to him and legislation that sets defense policy for the country."</a:t>
            </a:r>
          </a:p>
          <a:p>
            <a:r>
              <a:rPr lang="en-US" altLang="zh-TW" dirty="0"/>
              <a:t>text2 = "The repetitive and meritless legal challenges to the November 3 election results from President Donald Trump and his allies have sent one fundamental message: Millions of votes cast by their fellow Americans are </a:t>
            </a:r>
            <a:r>
              <a:rPr lang="en-US" altLang="zh-TW" dirty="0" err="1"/>
              <a:t>worthless.Trump</a:t>
            </a:r>
            <a:r>
              <a:rPr lang="en-US" altLang="zh-TW" dirty="0"/>
              <a:t> lawyers have argued for the widescale disenfranchisement of voters, including in Pennsylvania. So far, they have failed to convince the nation's </a:t>
            </a:r>
            <a:r>
              <a:rPr lang="en-US" altLang="zh-TW" dirty="0" err="1"/>
              <a:t>courts.The</a:t>
            </a:r>
            <a:r>
              <a:rPr lang="en-US" altLang="zh-TW" dirty="0"/>
              <a:t> Supreme Court rejected one of the cases from Pennsylvania Tuesday with a single sentence. That high court action came with no explanation, yet it reinforced a pattern of lower court judges spurning a series of baseless appeals."</a:t>
            </a:r>
          </a:p>
          <a:p>
            <a:r>
              <a:rPr lang="en-US" altLang="zh-TW" dirty="0"/>
              <a:t>text3 = "On the heels of major vaccine developments, Biden committed that his team will help get \"at least 100 million </a:t>
            </a:r>
            <a:r>
              <a:rPr lang="en-US" altLang="zh-TW" dirty="0" err="1"/>
              <a:t>Covid</a:t>
            </a:r>
            <a:r>
              <a:rPr lang="en-US" altLang="zh-TW" dirty="0"/>
              <a:t> vaccine shots into the arms of the American people in the first 100 days.\" It will be a massive undertaking, which he acknowledged Tuesday.\"This will be the most efficient mass vaccination plan in US history. I credit everyone who has gotten us to this point, but developing the vaccine is one herculean task,\" Biden said. \"Distributing it is another.\"This is on top of his pending nationwide 100-day mask mandate. "</a:t>
            </a:r>
          </a:p>
          <a:p>
            <a:endParaRPr lang="zh-TW" altLang="en-US" dirty="0"/>
          </a:p>
        </p:txBody>
      </p:sp>
      <p:pic>
        <p:nvPicPr>
          <p:cNvPr id="12" name="圖片 11">
            <a:extLst>
              <a:ext uri="{FF2B5EF4-FFF2-40B4-BE49-F238E27FC236}">
                <a16:creationId xmlns:a16="http://schemas.microsoft.com/office/drawing/2014/main" id="{A4AB40C5-7C3B-4831-BA5C-EB3EF8F70342}"/>
              </a:ext>
            </a:extLst>
          </p:cNvPr>
          <p:cNvPicPr>
            <a:picLocks noChangeAspect="1"/>
          </p:cNvPicPr>
          <p:nvPr/>
        </p:nvPicPr>
        <p:blipFill>
          <a:blip r:embed="rId3"/>
          <a:stretch>
            <a:fillRect/>
          </a:stretch>
        </p:blipFill>
        <p:spPr>
          <a:xfrm>
            <a:off x="8482740" y="750219"/>
            <a:ext cx="2636364" cy="5357562"/>
          </a:xfrm>
          <a:prstGeom prst="rect">
            <a:avLst/>
          </a:prstGeom>
        </p:spPr>
      </p:pic>
      <p:sp>
        <p:nvSpPr>
          <p:cNvPr id="7" name="矩形 6">
            <a:extLst>
              <a:ext uri="{FF2B5EF4-FFF2-40B4-BE49-F238E27FC236}">
                <a16:creationId xmlns:a16="http://schemas.microsoft.com/office/drawing/2014/main" id="{1603C65F-BA7B-4503-B848-C977F50476CD}"/>
              </a:ext>
            </a:extLst>
          </p:cNvPr>
          <p:cNvSpPr/>
          <p:nvPr/>
        </p:nvSpPr>
        <p:spPr>
          <a:xfrm>
            <a:off x="8482740" y="1329996"/>
            <a:ext cx="2447388" cy="4292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59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4B6CD-8F85-49BC-AE9E-38F344434502}"/>
              </a:ext>
            </a:extLst>
          </p:cNvPr>
          <p:cNvSpPr>
            <a:spLocks noGrp="1"/>
          </p:cNvSpPr>
          <p:nvPr>
            <p:ph type="title"/>
          </p:nvPr>
        </p:nvSpPr>
        <p:spPr>
          <a:xfrm>
            <a:off x="1066800" y="642594"/>
            <a:ext cx="10058400" cy="843306"/>
          </a:xfrm>
        </p:spPr>
        <p:txBody>
          <a:bodyPr>
            <a:normAutofit/>
          </a:bodyPr>
          <a:lstStyle/>
          <a:p>
            <a:r>
              <a:rPr lang="en-US" altLang="zh-TW" i="0" dirty="0" err="1">
                <a:effectLst/>
                <a:latin typeface="-apple-system"/>
              </a:rPr>
              <a:t>TfidfVectorizer</a:t>
            </a:r>
            <a:r>
              <a:rPr lang="zh-TW" altLang="en-US" i="0" dirty="0">
                <a:effectLst/>
                <a:latin typeface="-apple-system"/>
              </a:rPr>
              <a:t> 的缺點</a:t>
            </a:r>
            <a:endParaRPr lang="zh-TW" altLang="en-US" dirty="0"/>
          </a:p>
        </p:txBody>
      </p:sp>
      <p:sp>
        <p:nvSpPr>
          <p:cNvPr id="3" name="內容版面配置區 2">
            <a:extLst>
              <a:ext uri="{FF2B5EF4-FFF2-40B4-BE49-F238E27FC236}">
                <a16:creationId xmlns:a16="http://schemas.microsoft.com/office/drawing/2014/main" id="{22DAF363-BF16-4357-A2FA-8C6391B85C76}"/>
              </a:ext>
            </a:extLst>
          </p:cNvPr>
          <p:cNvSpPr>
            <a:spLocks noGrp="1"/>
          </p:cNvSpPr>
          <p:nvPr>
            <p:ph idx="1"/>
          </p:nvPr>
        </p:nvSpPr>
        <p:spPr>
          <a:xfrm>
            <a:off x="1066800" y="1485900"/>
            <a:ext cx="10058400" cy="4466844"/>
          </a:xfrm>
        </p:spPr>
        <p:txBody>
          <a:bodyPr>
            <a:normAutofit/>
          </a:bodyPr>
          <a:lstStyle/>
          <a:p>
            <a:r>
              <a:rPr lang="zh-TW" altLang="en-US" sz="2000" dirty="0"/>
              <a:t>無法有效剔除  </a:t>
            </a:r>
            <a:r>
              <a:rPr lang="en-US" altLang="zh-TW" sz="2000" dirty="0">
                <a:solidFill>
                  <a:srgbClr val="FF0000"/>
                </a:solidFill>
              </a:rPr>
              <a:t>the , a , and</a:t>
            </a:r>
          </a:p>
          <a:p>
            <a:r>
              <a:rPr lang="zh-TW" altLang="en-US" sz="2000" dirty="0"/>
              <a:t>效果不佳 ，無法完全挑到我們要的重點</a:t>
            </a:r>
            <a:endParaRPr lang="en-US" altLang="zh-TW" sz="2000" dirty="0"/>
          </a:p>
        </p:txBody>
      </p:sp>
      <p:sp>
        <p:nvSpPr>
          <p:cNvPr id="4" name="日期版面配置區 3">
            <a:extLst>
              <a:ext uri="{FF2B5EF4-FFF2-40B4-BE49-F238E27FC236}">
                <a16:creationId xmlns:a16="http://schemas.microsoft.com/office/drawing/2014/main" id="{C1EC0B0C-DC6A-45D7-B7CB-31E47A3EA6B0}"/>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Tree>
    <p:extLst>
      <p:ext uri="{BB962C8B-B14F-4D97-AF65-F5344CB8AC3E}">
        <p14:creationId xmlns:p14="http://schemas.microsoft.com/office/powerpoint/2010/main" val="280270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4D98D8F7-7B61-4301-BFF2-999857E4E428}"/>
              </a:ext>
            </a:extLst>
          </p:cNvPr>
          <p:cNvPicPr>
            <a:picLocks noChangeAspect="1"/>
          </p:cNvPicPr>
          <p:nvPr/>
        </p:nvPicPr>
        <p:blipFill>
          <a:blip r:embed="rId3"/>
          <a:stretch>
            <a:fillRect/>
          </a:stretch>
        </p:blipFill>
        <p:spPr>
          <a:xfrm>
            <a:off x="8369808" y="1262126"/>
            <a:ext cx="1536522" cy="3303524"/>
          </a:xfrm>
          <a:prstGeom prst="rect">
            <a:avLst/>
          </a:prstGeom>
        </p:spPr>
      </p:pic>
      <p:sp>
        <p:nvSpPr>
          <p:cNvPr id="2" name="標題 1">
            <a:extLst>
              <a:ext uri="{FF2B5EF4-FFF2-40B4-BE49-F238E27FC236}">
                <a16:creationId xmlns:a16="http://schemas.microsoft.com/office/drawing/2014/main" id="{D0E0EBC7-6233-48FA-B93C-B3877C4EFADA}"/>
              </a:ext>
            </a:extLst>
          </p:cNvPr>
          <p:cNvSpPr>
            <a:spLocks noGrp="1"/>
          </p:cNvSpPr>
          <p:nvPr>
            <p:ph type="title"/>
          </p:nvPr>
        </p:nvSpPr>
        <p:spPr>
          <a:xfrm>
            <a:off x="621792" y="457200"/>
            <a:ext cx="10058400" cy="869214"/>
          </a:xfrm>
        </p:spPr>
        <p:txBody>
          <a:bodyPr/>
          <a:lstStyle/>
          <a:p>
            <a:r>
              <a:rPr lang="en-US" altLang="zh-TW" dirty="0"/>
              <a:t>Code1</a:t>
            </a:r>
            <a:endParaRPr lang="zh-TW" altLang="en-US" dirty="0"/>
          </a:p>
        </p:txBody>
      </p:sp>
      <p:sp>
        <p:nvSpPr>
          <p:cNvPr id="4" name="日期版面配置區 3">
            <a:extLst>
              <a:ext uri="{FF2B5EF4-FFF2-40B4-BE49-F238E27FC236}">
                <a16:creationId xmlns:a16="http://schemas.microsoft.com/office/drawing/2014/main" id="{D29F0A74-10DE-47FC-82D9-A2C8197F1F65}"/>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
        <p:nvSpPr>
          <p:cNvPr id="10" name="內容版面配置區 9">
            <a:extLst>
              <a:ext uri="{FF2B5EF4-FFF2-40B4-BE49-F238E27FC236}">
                <a16:creationId xmlns:a16="http://schemas.microsoft.com/office/drawing/2014/main" id="{0236F1B6-1123-45FC-AA37-D15C2FFADAD6}"/>
              </a:ext>
            </a:extLst>
          </p:cNvPr>
          <p:cNvSpPr>
            <a:spLocks noGrp="1"/>
          </p:cNvSpPr>
          <p:nvPr>
            <p:ph idx="1"/>
          </p:nvPr>
        </p:nvSpPr>
        <p:spPr>
          <a:xfrm>
            <a:off x="621792" y="1182624"/>
            <a:ext cx="7748016" cy="5266944"/>
          </a:xfrm>
        </p:spPr>
        <p:txBody>
          <a:bodyPr>
            <a:normAutofit/>
          </a:bodyPr>
          <a:lstStyle/>
          <a:p>
            <a:r>
              <a:rPr lang="en-US" altLang="zh-TW" sz="1400" dirty="0"/>
              <a:t>text1 = "The House of Representatives on Tuesday overwhelmingly approved a sweeping defense bill with a veto-proof majority after a veto threat from President Donald Trump sharply divided Republican lawmakers, forcing them to choose between loyalty to him and legislation that sets defense policy for the country."</a:t>
            </a:r>
          </a:p>
          <a:p>
            <a:r>
              <a:rPr lang="en-US" altLang="zh-TW" sz="1400" dirty="0"/>
              <a:t>text2 = "The repetitive and meritless legal challenges to the November 3 election results from President Donald Trump and his allies have sent one fundamental message: Millions of votes </a:t>
            </a:r>
            <a:r>
              <a:rPr lang="en-US" altLang="zh-TW" sz="1400" b="1" dirty="0"/>
              <a:t>cast</a:t>
            </a:r>
            <a:r>
              <a:rPr lang="en-US" altLang="zh-TW" sz="1400" dirty="0"/>
              <a:t> by their fellow Americans are </a:t>
            </a:r>
            <a:r>
              <a:rPr lang="en-US" altLang="zh-TW" sz="1400" dirty="0" err="1"/>
              <a:t>worthless.Trump</a:t>
            </a:r>
            <a:r>
              <a:rPr lang="en-US" altLang="zh-TW" sz="1400" dirty="0"/>
              <a:t> lawyers have argued for the widescale disenfranchisement of voters, including in Pennsylvania. So far, they have failed to convince the nation's </a:t>
            </a:r>
            <a:r>
              <a:rPr lang="en-US" altLang="zh-TW" sz="1400" dirty="0" err="1"/>
              <a:t>courts.The</a:t>
            </a:r>
            <a:r>
              <a:rPr lang="en-US" altLang="zh-TW" sz="1400" dirty="0"/>
              <a:t> Supreme Court rejected one of the cases from Pennsylvania Tuesday with a single sentence. That high court action came with no explanation, yet it reinforced a pattern of lower court judges spurning a series of baseless appeals."</a:t>
            </a:r>
          </a:p>
          <a:p>
            <a:r>
              <a:rPr lang="en-US" altLang="zh-TW" sz="1400" dirty="0"/>
              <a:t>text3 = "On the heels of major vaccine developments, Biden committed that his team will help get \"at least 100 million </a:t>
            </a:r>
            <a:r>
              <a:rPr lang="en-US" altLang="zh-TW" sz="1400" dirty="0" err="1"/>
              <a:t>Covid</a:t>
            </a:r>
            <a:r>
              <a:rPr lang="en-US" altLang="zh-TW" sz="1400" dirty="0"/>
              <a:t> vaccine shots into the arms of the American people in the first 100 days.\" It will be a massive undertaking, which he acknowledged Tuesday.\"This will be the most efficient mass vaccination plan in US history. I credit everyone who has gotten us to this point, but developing the vaccine is one herculean task,\" Biden said. \"Distributing it is another.\"This is on top of his pending nationwide 100-day mask mandate. "</a:t>
            </a:r>
          </a:p>
          <a:p>
            <a:endParaRPr lang="zh-TW" altLang="en-US" sz="1400" dirty="0"/>
          </a:p>
        </p:txBody>
      </p:sp>
      <p:sp>
        <p:nvSpPr>
          <p:cNvPr id="16" name="矩形 15">
            <a:extLst>
              <a:ext uri="{FF2B5EF4-FFF2-40B4-BE49-F238E27FC236}">
                <a16:creationId xmlns:a16="http://schemas.microsoft.com/office/drawing/2014/main" id="{E91AB7A7-BEA7-4BCD-AF25-A43A17564F4B}"/>
              </a:ext>
            </a:extLst>
          </p:cNvPr>
          <p:cNvSpPr/>
          <p:nvPr/>
        </p:nvSpPr>
        <p:spPr>
          <a:xfrm>
            <a:off x="8411227" y="1405916"/>
            <a:ext cx="256523" cy="997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2F1150E1-F227-4BF6-B692-F287A7555276}"/>
              </a:ext>
            </a:extLst>
          </p:cNvPr>
          <p:cNvSpPr/>
          <p:nvPr/>
        </p:nvSpPr>
        <p:spPr>
          <a:xfrm>
            <a:off x="8369808" y="3538769"/>
            <a:ext cx="708987" cy="1419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B2CA9865-52F4-49B4-8F6C-C70EC93F003A}"/>
              </a:ext>
            </a:extLst>
          </p:cNvPr>
          <p:cNvPicPr>
            <a:picLocks noChangeAspect="1"/>
          </p:cNvPicPr>
          <p:nvPr/>
        </p:nvPicPr>
        <p:blipFill>
          <a:blip r:embed="rId4"/>
          <a:stretch>
            <a:fillRect/>
          </a:stretch>
        </p:blipFill>
        <p:spPr>
          <a:xfrm>
            <a:off x="10114500" y="1262126"/>
            <a:ext cx="1605059" cy="1920807"/>
          </a:xfrm>
          <a:prstGeom prst="rect">
            <a:avLst/>
          </a:prstGeom>
        </p:spPr>
      </p:pic>
      <p:sp>
        <p:nvSpPr>
          <p:cNvPr id="25" name="矩形 24">
            <a:extLst>
              <a:ext uri="{FF2B5EF4-FFF2-40B4-BE49-F238E27FC236}">
                <a16:creationId xmlns:a16="http://schemas.microsoft.com/office/drawing/2014/main" id="{D70F60CF-A926-4607-8B04-D1BDA73834AA}"/>
              </a:ext>
            </a:extLst>
          </p:cNvPr>
          <p:cNvSpPr/>
          <p:nvPr/>
        </p:nvSpPr>
        <p:spPr>
          <a:xfrm>
            <a:off x="5838678" y="2284362"/>
            <a:ext cx="1098570" cy="2264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03DF7864-2F40-4BC3-8F40-FEFBD7F8E6CC}"/>
              </a:ext>
            </a:extLst>
          </p:cNvPr>
          <p:cNvSpPr/>
          <p:nvPr/>
        </p:nvSpPr>
        <p:spPr>
          <a:xfrm>
            <a:off x="10114500" y="2341291"/>
            <a:ext cx="335060" cy="1695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17ED2174-B9ED-475C-A8DE-2B3D54AEAF41}"/>
              </a:ext>
            </a:extLst>
          </p:cNvPr>
          <p:cNvSpPr/>
          <p:nvPr/>
        </p:nvSpPr>
        <p:spPr>
          <a:xfrm>
            <a:off x="10114500" y="1659268"/>
            <a:ext cx="420624" cy="195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7EF35B7-CA7D-48E4-9B37-7F5AD9BC9DB2}"/>
              </a:ext>
            </a:extLst>
          </p:cNvPr>
          <p:cNvSpPr/>
          <p:nvPr/>
        </p:nvSpPr>
        <p:spPr>
          <a:xfrm>
            <a:off x="2394438" y="4503306"/>
            <a:ext cx="2640858" cy="2264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378E81F4-465A-4F57-9489-2FAC9B027D0F}"/>
              </a:ext>
            </a:extLst>
          </p:cNvPr>
          <p:cNvSpPr/>
          <p:nvPr/>
        </p:nvSpPr>
        <p:spPr>
          <a:xfrm>
            <a:off x="5355858" y="4253734"/>
            <a:ext cx="532878" cy="2264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907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D94E1B-D3D7-4D94-A8D0-425B74F2ADD8}"/>
              </a:ext>
            </a:extLst>
          </p:cNvPr>
          <p:cNvSpPr>
            <a:spLocks noGrp="1"/>
          </p:cNvSpPr>
          <p:nvPr>
            <p:ph type="title"/>
          </p:nvPr>
        </p:nvSpPr>
        <p:spPr>
          <a:xfrm>
            <a:off x="1066800" y="642594"/>
            <a:ext cx="10058400" cy="1135406"/>
          </a:xfrm>
        </p:spPr>
        <p:txBody>
          <a:bodyPr/>
          <a:lstStyle/>
          <a:p>
            <a:r>
              <a:rPr lang="en-US" altLang="zh-TW" dirty="0"/>
              <a:t>Code 2</a:t>
            </a:r>
            <a:endParaRPr lang="zh-TW" altLang="en-US" dirty="0"/>
          </a:p>
        </p:txBody>
      </p:sp>
      <p:sp>
        <p:nvSpPr>
          <p:cNvPr id="3" name="內容版面配置區 2">
            <a:extLst>
              <a:ext uri="{FF2B5EF4-FFF2-40B4-BE49-F238E27FC236}">
                <a16:creationId xmlns:a16="http://schemas.microsoft.com/office/drawing/2014/main" id="{27794124-DE1B-436B-B45A-DF6C7811843D}"/>
              </a:ext>
            </a:extLst>
          </p:cNvPr>
          <p:cNvSpPr>
            <a:spLocks noGrp="1"/>
          </p:cNvSpPr>
          <p:nvPr>
            <p:ph idx="1"/>
          </p:nvPr>
        </p:nvSpPr>
        <p:spPr>
          <a:xfrm>
            <a:off x="1066799" y="1625600"/>
            <a:ext cx="5564539" cy="4327144"/>
          </a:xfrm>
        </p:spPr>
        <p:txBody>
          <a:bodyPr>
            <a:noAutofit/>
          </a:bodyPr>
          <a:lstStyle/>
          <a:p>
            <a:r>
              <a:rPr lang="en-US" altLang="zh-TW" sz="1800" dirty="0"/>
              <a:t>Text: The repetitive and meritless legal challenges to the November 3 election results from President Donald Trump and his allies have sent one fundamental message: Millions of votes cast by their fellow Americans are </a:t>
            </a:r>
            <a:r>
              <a:rPr lang="en-US" altLang="zh-TW" sz="1800" dirty="0" err="1"/>
              <a:t>worthless.Trump</a:t>
            </a:r>
            <a:r>
              <a:rPr lang="en-US" altLang="zh-TW" sz="1800" dirty="0"/>
              <a:t> lawyers have argued for the widescale disenfranchisement of voters, including in Pennsylvania. So far, they have failed to convince the nation's </a:t>
            </a:r>
            <a:r>
              <a:rPr lang="en-US" altLang="zh-TW" sz="1800" dirty="0" err="1"/>
              <a:t>courts.The</a:t>
            </a:r>
            <a:r>
              <a:rPr lang="en-US" altLang="zh-TW" sz="1800" dirty="0"/>
              <a:t> Supreme Court rejected one of the cases from Pennsylvania Tuesday with a single sentence. That high court action came with no explanation, yet it reinforced a pattern of lower court judges spurning a series of baseless appeals.</a:t>
            </a:r>
            <a:endParaRPr lang="zh-TW" altLang="en-US" sz="1800" dirty="0"/>
          </a:p>
        </p:txBody>
      </p:sp>
      <p:sp>
        <p:nvSpPr>
          <p:cNvPr id="4" name="日期版面配置區 3">
            <a:extLst>
              <a:ext uri="{FF2B5EF4-FFF2-40B4-BE49-F238E27FC236}">
                <a16:creationId xmlns:a16="http://schemas.microsoft.com/office/drawing/2014/main" id="{C3574D2B-374F-4459-9D6C-8DB6FC5153EA}"/>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pic>
        <p:nvPicPr>
          <p:cNvPr id="7" name="圖片 6">
            <a:extLst>
              <a:ext uri="{FF2B5EF4-FFF2-40B4-BE49-F238E27FC236}">
                <a16:creationId xmlns:a16="http://schemas.microsoft.com/office/drawing/2014/main" id="{4C6DEB83-17D3-4322-9232-1A0D1E329F52}"/>
              </a:ext>
            </a:extLst>
          </p:cNvPr>
          <p:cNvPicPr>
            <a:picLocks noChangeAspect="1"/>
          </p:cNvPicPr>
          <p:nvPr/>
        </p:nvPicPr>
        <p:blipFill>
          <a:blip r:embed="rId2"/>
          <a:stretch>
            <a:fillRect/>
          </a:stretch>
        </p:blipFill>
        <p:spPr>
          <a:xfrm>
            <a:off x="6549891" y="1957765"/>
            <a:ext cx="5169669" cy="1606481"/>
          </a:xfrm>
          <a:prstGeom prst="rect">
            <a:avLst/>
          </a:prstGeom>
        </p:spPr>
      </p:pic>
      <p:sp>
        <p:nvSpPr>
          <p:cNvPr id="8" name="矩形 7">
            <a:extLst>
              <a:ext uri="{FF2B5EF4-FFF2-40B4-BE49-F238E27FC236}">
                <a16:creationId xmlns:a16="http://schemas.microsoft.com/office/drawing/2014/main" id="{EEED7C98-148C-4348-9A72-A69509D28F45}"/>
              </a:ext>
            </a:extLst>
          </p:cNvPr>
          <p:cNvSpPr/>
          <p:nvPr/>
        </p:nvSpPr>
        <p:spPr>
          <a:xfrm>
            <a:off x="7795260" y="2522220"/>
            <a:ext cx="160020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4A1533E-6197-4CA6-8318-C490F4D455CC}"/>
              </a:ext>
            </a:extLst>
          </p:cNvPr>
          <p:cNvSpPr/>
          <p:nvPr/>
        </p:nvSpPr>
        <p:spPr>
          <a:xfrm>
            <a:off x="1234440" y="4716780"/>
            <a:ext cx="160020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0352B96-2C23-4644-B23F-008660D03F8D}"/>
              </a:ext>
            </a:extLst>
          </p:cNvPr>
          <p:cNvSpPr/>
          <p:nvPr/>
        </p:nvSpPr>
        <p:spPr>
          <a:xfrm>
            <a:off x="7795261" y="2251015"/>
            <a:ext cx="685800" cy="2712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973C518-D0CC-49F0-9A89-6C79A0968FE6}"/>
              </a:ext>
            </a:extLst>
          </p:cNvPr>
          <p:cNvSpPr/>
          <p:nvPr/>
        </p:nvSpPr>
        <p:spPr>
          <a:xfrm>
            <a:off x="3924300" y="4107180"/>
            <a:ext cx="71628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8795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D94E1B-D3D7-4D94-A8D0-425B74F2ADD8}"/>
              </a:ext>
            </a:extLst>
          </p:cNvPr>
          <p:cNvSpPr>
            <a:spLocks noGrp="1"/>
          </p:cNvSpPr>
          <p:nvPr>
            <p:ph type="title"/>
          </p:nvPr>
        </p:nvSpPr>
        <p:spPr>
          <a:xfrm>
            <a:off x="1066800" y="642594"/>
            <a:ext cx="10058400" cy="1135406"/>
          </a:xfrm>
        </p:spPr>
        <p:txBody>
          <a:bodyPr/>
          <a:lstStyle/>
          <a:p>
            <a:r>
              <a:rPr lang="en-US" altLang="zh-TW" dirty="0"/>
              <a:t>Code 2</a:t>
            </a:r>
            <a:endParaRPr lang="zh-TW" altLang="en-US" dirty="0"/>
          </a:p>
        </p:txBody>
      </p:sp>
      <p:sp>
        <p:nvSpPr>
          <p:cNvPr id="3" name="內容版面配置區 2">
            <a:extLst>
              <a:ext uri="{FF2B5EF4-FFF2-40B4-BE49-F238E27FC236}">
                <a16:creationId xmlns:a16="http://schemas.microsoft.com/office/drawing/2014/main" id="{27794124-DE1B-436B-B45A-DF6C7811843D}"/>
              </a:ext>
            </a:extLst>
          </p:cNvPr>
          <p:cNvSpPr>
            <a:spLocks noGrp="1"/>
          </p:cNvSpPr>
          <p:nvPr>
            <p:ph idx="1"/>
          </p:nvPr>
        </p:nvSpPr>
        <p:spPr>
          <a:xfrm>
            <a:off x="1066799" y="1625600"/>
            <a:ext cx="5564539" cy="4327144"/>
          </a:xfrm>
        </p:spPr>
        <p:txBody>
          <a:bodyPr>
            <a:noAutofit/>
          </a:bodyPr>
          <a:lstStyle/>
          <a:p>
            <a:r>
              <a:rPr lang="en-US" altLang="zh-TW" sz="1800" dirty="0"/>
              <a:t>Text: On the heels of major vaccine developments, Biden committed that his team will help get \"at least 100 million </a:t>
            </a:r>
            <a:r>
              <a:rPr lang="en-US" altLang="zh-TW" sz="1800" dirty="0" err="1"/>
              <a:t>Covid</a:t>
            </a:r>
            <a:r>
              <a:rPr lang="en-US" altLang="zh-TW" sz="1800" dirty="0"/>
              <a:t> vaccine shots into the arms of the American people in the first 100 days.\" It will be a massive undertaking, which he acknowledged Tuesday.\"This will be the most efficient mass vaccination plan in US history. I credit everyone who has gotten us to this point, but developing the vaccine is one herculean task,\" Biden said. \"Distributing it is another.\"This is on top of his pending nationwide 100-day mask mandate. </a:t>
            </a:r>
            <a:endParaRPr lang="zh-TW" altLang="en-US" sz="1800" dirty="0"/>
          </a:p>
        </p:txBody>
      </p:sp>
      <p:sp>
        <p:nvSpPr>
          <p:cNvPr id="4" name="日期版面配置區 3">
            <a:extLst>
              <a:ext uri="{FF2B5EF4-FFF2-40B4-BE49-F238E27FC236}">
                <a16:creationId xmlns:a16="http://schemas.microsoft.com/office/drawing/2014/main" id="{C3574D2B-374F-4459-9D6C-8DB6FC5153EA}"/>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pic>
        <p:nvPicPr>
          <p:cNvPr id="7" name="圖片 6">
            <a:extLst>
              <a:ext uri="{FF2B5EF4-FFF2-40B4-BE49-F238E27FC236}">
                <a16:creationId xmlns:a16="http://schemas.microsoft.com/office/drawing/2014/main" id="{26A7A92A-6808-4E92-9DDC-9F07D42D0A63}"/>
              </a:ext>
            </a:extLst>
          </p:cNvPr>
          <p:cNvPicPr>
            <a:picLocks noChangeAspect="1"/>
          </p:cNvPicPr>
          <p:nvPr/>
        </p:nvPicPr>
        <p:blipFill>
          <a:blip r:embed="rId2"/>
          <a:stretch>
            <a:fillRect/>
          </a:stretch>
        </p:blipFill>
        <p:spPr>
          <a:xfrm>
            <a:off x="6555138" y="2058648"/>
            <a:ext cx="5041931" cy="1847872"/>
          </a:xfrm>
          <a:prstGeom prst="rect">
            <a:avLst/>
          </a:prstGeom>
        </p:spPr>
      </p:pic>
      <p:sp>
        <p:nvSpPr>
          <p:cNvPr id="8" name="矩形 7">
            <a:extLst>
              <a:ext uri="{FF2B5EF4-FFF2-40B4-BE49-F238E27FC236}">
                <a16:creationId xmlns:a16="http://schemas.microsoft.com/office/drawing/2014/main" id="{1DB0E9D0-30BD-4F1B-A7AE-B4ED430EA530}"/>
              </a:ext>
            </a:extLst>
          </p:cNvPr>
          <p:cNvSpPr/>
          <p:nvPr/>
        </p:nvSpPr>
        <p:spPr>
          <a:xfrm>
            <a:off x="7903216" y="2377440"/>
            <a:ext cx="966464" cy="28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F520C73-F9E4-4164-8896-0A16AEB07833}"/>
              </a:ext>
            </a:extLst>
          </p:cNvPr>
          <p:cNvSpPr/>
          <p:nvPr/>
        </p:nvSpPr>
        <p:spPr>
          <a:xfrm>
            <a:off x="5588673" y="2270760"/>
            <a:ext cx="831177" cy="28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8D3F6C6C-B3FF-4819-A1BF-69A6C0DF5946}"/>
              </a:ext>
            </a:extLst>
          </p:cNvPr>
          <p:cNvSpPr/>
          <p:nvPr/>
        </p:nvSpPr>
        <p:spPr>
          <a:xfrm>
            <a:off x="5088801" y="4373880"/>
            <a:ext cx="702399" cy="28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C6192752-E22A-4EC2-AAA4-CB4F608F2D3B}"/>
              </a:ext>
            </a:extLst>
          </p:cNvPr>
          <p:cNvSpPr/>
          <p:nvPr/>
        </p:nvSpPr>
        <p:spPr>
          <a:xfrm>
            <a:off x="7903216" y="2956792"/>
            <a:ext cx="831177" cy="28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8681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22FDCF-5CF1-4A84-8D5D-F0B3F9024556}"/>
              </a:ext>
            </a:extLst>
          </p:cNvPr>
          <p:cNvSpPr>
            <a:spLocks noGrp="1"/>
          </p:cNvSpPr>
          <p:nvPr>
            <p:ph type="title"/>
          </p:nvPr>
        </p:nvSpPr>
        <p:spPr>
          <a:xfrm>
            <a:off x="1066800" y="642594"/>
            <a:ext cx="10058400" cy="972846"/>
          </a:xfrm>
        </p:spPr>
        <p:txBody>
          <a:bodyPr/>
          <a:lstStyle/>
          <a:p>
            <a:r>
              <a:rPr lang="en-US" altLang="zh-TW" dirty="0"/>
              <a:t>Code 2</a:t>
            </a:r>
            <a:r>
              <a:rPr lang="zh-TW" altLang="en-US" dirty="0"/>
              <a:t>的優點及缺點</a:t>
            </a:r>
          </a:p>
        </p:txBody>
      </p:sp>
      <p:sp>
        <p:nvSpPr>
          <p:cNvPr id="3" name="內容版面配置區 2">
            <a:extLst>
              <a:ext uri="{FF2B5EF4-FFF2-40B4-BE49-F238E27FC236}">
                <a16:creationId xmlns:a16="http://schemas.microsoft.com/office/drawing/2014/main" id="{A479DFDE-BECA-40C7-9415-CAD8679CB762}"/>
              </a:ext>
            </a:extLst>
          </p:cNvPr>
          <p:cNvSpPr>
            <a:spLocks noGrp="1"/>
          </p:cNvSpPr>
          <p:nvPr>
            <p:ph idx="1"/>
          </p:nvPr>
        </p:nvSpPr>
        <p:spPr>
          <a:xfrm>
            <a:off x="1066800" y="1760220"/>
            <a:ext cx="10058400" cy="4192524"/>
          </a:xfrm>
        </p:spPr>
        <p:txBody>
          <a:bodyPr/>
          <a:lstStyle/>
          <a:p>
            <a:r>
              <a:rPr lang="zh-TW" altLang="en-US" dirty="0"/>
              <a:t>優點</a:t>
            </a:r>
            <a:endParaRPr lang="en-US" altLang="zh-TW" dirty="0"/>
          </a:p>
          <a:p>
            <a:pPr marL="342900" indent="-342900">
              <a:buFont typeface="+mj-lt"/>
              <a:buAutoNum type="arabicPeriod"/>
            </a:pPr>
            <a:r>
              <a:rPr lang="zh-TW" altLang="en-US" dirty="0"/>
              <a:t>能有效剔除</a:t>
            </a:r>
            <a:r>
              <a:rPr lang="en-US" altLang="zh-TW" dirty="0"/>
              <a:t>the, </a:t>
            </a:r>
            <a:r>
              <a:rPr lang="en-US" altLang="zh-TW" dirty="0" err="1"/>
              <a:t>a,and</a:t>
            </a:r>
            <a:r>
              <a:rPr lang="en-US" altLang="zh-TW" dirty="0"/>
              <a:t>….</a:t>
            </a:r>
          </a:p>
          <a:p>
            <a:pPr marL="342900" indent="-342900">
              <a:buFont typeface="+mj-lt"/>
              <a:buAutoNum type="arabicPeriod"/>
            </a:pPr>
            <a:r>
              <a:rPr lang="zh-TW" altLang="en-US" dirty="0"/>
              <a:t>用詞幹提取，針對像是文章中的單複數或進行式型態的詞語，做統一歸納</a:t>
            </a:r>
            <a:endParaRPr lang="en-US" altLang="zh-TW" dirty="0"/>
          </a:p>
          <a:p>
            <a:pPr marL="342900" indent="-342900">
              <a:buFont typeface="+mj-lt"/>
              <a:buAutoNum type="arabicPeriod"/>
            </a:pPr>
            <a:r>
              <a:rPr lang="zh-TW" altLang="en-US" dirty="0"/>
              <a:t>效果不錯</a:t>
            </a:r>
            <a:endParaRPr lang="en-US" altLang="zh-TW" dirty="0"/>
          </a:p>
          <a:p>
            <a:pPr marL="0" indent="0">
              <a:buNone/>
            </a:pPr>
            <a:endParaRPr lang="en-US" altLang="zh-TW" dirty="0"/>
          </a:p>
          <a:p>
            <a:r>
              <a:rPr lang="zh-TW" altLang="en-US" dirty="0"/>
              <a:t>缺點</a:t>
            </a:r>
            <a:endParaRPr lang="en-US" altLang="zh-TW" dirty="0"/>
          </a:p>
          <a:p>
            <a:pPr marL="342900" indent="-342900">
              <a:buAutoNum type="arabicPeriod"/>
            </a:pPr>
            <a:r>
              <a:rPr lang="zh-TW" altLang="en-US" dirty="0"/>
              <a:t>因為過程中會進行詞幹提取</a:t>
            </a:r>
            <a:r>
              <a:rPr lang="en-US" altLang="zh-TW" dirty="0"/>
              <a:t>(stem)</a:t>
            </a:r>
            <a:r>
              <a:rPr lang="zh-TW" altLang="en-US" dirty="0"/>
              <a:t>，所以</a:t>
            </a:r>
            <a:r>
              <a:rPr lang="zh-TW" altLang="en-US" b="0" i="0" dirty="0">
                <a:solidFill>
                  <a:srgbClr val="24292E"/>
                </a:solidFill>
                <a:effectLst/>
                <a:latin typeface="-apple-system"/>
              </a:rPr>
              <a:t>不一定能夠表達完整語義</a:t>
            </a:r>
            <a:endParaRPr lang="en-US" altLang="zh-TW" b="0" i="0" dirty="0">
              <a:solidFill>
                <a:srgbClr val="24292E"/>
              </a:solidFill>
              <a:effectLst/>
              <a:latin typeface="-apple-system"/>
            </a:endParaRPr>
          </a:p>
        </p:txBody>
      </p:sp>
      <p:sp>
        <p:nvSpPr>
          <p:cNvPr id="4" name="日期版面配置區 3">
            <a:extLst>
              <a:ext uri="{FF2B5EF4-FFF2-40B4-BE49-F238E27FC236}">
                <a16:creationId xmlns:a16="http://schemas.microsoft.com/office/drawing/2014/main" id="{2900CC49-31C0-4C09-AAE8-44F363B714FE}"/>
              </a:ext>
            </a:extLst>
          </p:cNvPr>
          <p:cNvSpPr>
            <a:spLocks noGrp="1"/>
          </p:cNvSpPr>
          <p:nvPr>
            <p:ph type="dt" sz="half" idx="10"/>
          </p:nvPr>
        </p:nvSpPr>
        <p:spPr/>
        <p:txBody>
          <a:bodyPr/>
          <a:lstStyle/>
          <a:p>
            <a:pPr rtl="0"/>
            <a:fld id="{CE847876-3A2B-49FA-B396-40048599C954}" type="datetime1">
              <a:rPr lang="zh-TW" altLang="en-US" smtClean="0"/>
              <a:t>2020/12/9</a:t>
            </a:fld>
            <a:endParaRPr lang="en-US"/>
          </a:p>
        </p:txBody>
      </p:sp>
    </p:spTree>
    <p:extLst>
      <p:ext uri="{BB962C8B-B14F-4D97-AF65-F5344CB8AC3E}">
        <p14:creationId xmlns:p14="http://schemas.microsoft.com/office/powerpoint/2010/main" val="1756859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{6BC58691-5EF5-4D3F-B6C3-9F73A543D922}tf78438558_win32</Template>
  <TotalTime>403</TotalTime>
  <Words>1481</Words>
  <Application>Microsoft Office PowerPoint</Application>
  <PresentationFormat>寬螢幕</PresentationFormat>
  <Paragraphs>140</Paragraphs>
  <Slides>15</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-apple-system</vt:lpstr>
      <vt:lpstr>Microsoft JhengHei UI</vt:lpstr>
      <vt:lpstr>Arial</vt:lpstr>
      <vt:lpstr>Calibri</vt:lpstr>
      <vt:lpstr>Century Gothic</vt:lpstr>
      <vt:lpstr>Garamond</vt:lpstr>
      <vt:lpstr>SavonVTI</vt:lpstr>
      <vt:lpstr>2020.12.10</vt:lpstr>
      <vt:lpstr>tdidf</vt:lpstr>
      <vt:lpstr>Code1:TfidfVectorizer</vt:lpstr>
      <vt:lpstr>Code1</vt:lpstr>
      <vt:lpstr>TfidfVectorizer 的缺點</vt:lpstr>
      <vt:lpstr>Code1</vt:lpstr>
      <vt:lpstr>Code 2</vt:lpstr>
      <vt:lpstr>Code 2</vt:lpstr>
      <vt:lpstr>Code 2的優點及缺點</vt:lpstr>
      <vt:lpstr>Bert for token classification</vt:lpstr>
      <vt:lpstr>Example 1 </vt:lpstr>
      <vt:lpstr>Result</vt:lpstr>
      <vt:lpstr>Result</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2020.12.10</dc:title>
  <dc:creator>冠蓁 穆</dc:creator>
  <cp:lastModifiedBy>冠蓁 穆</cp:lastModifiedBy>
  <cp:revision>22</cp:revision>
  <dcterms:created xsi:type="dcterms:W3CDTF">2020-12-08T11:56:51Z</dcterms:created>
  <dcterms:modified xsi:type="dcterms:W3CDTF">2020-12-09T13:54:05Z</dcterms:modified>
</cp:coreProperties>
</file>