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3" r:id="rId3"/>
    <p:sldId id="277" r:id="rId4"/>
    <p:sldId id="278" r:id="rId5"/>
    <p:sldId id="282" r:id="rId6"/>
    <p:sldId id="283" r:id="rId7"/>
    <p:sldId id="284" r:id="rId8"/>
    <p:sldId id="285" r:id="rId9"/>
    <p:sldId id="279" r:id="rId10"/>
    <p:sldId id="280" r:id="rId11"/>
    <p:sldId id="281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0" autoAdjust="0"/>
    <p:restoredTop sz="83910" autoAdjust="0"/>
  </p:normalViewPr>
  <p:slideViewPr>
    <p:cSldViewPr snapToGrid="0">
      <p:cViewPr varScale="1">
        <p:scale>
          <a:sx n="70" d="100"/>
          <a:sy n="70" d="100"/>
        </p:scale>
        <p:origin x="4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2021/5/3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驗證考眼與人工出題的差別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感覺</a:t>
            </a:r>
            <a:r>
              <a:rPr lang="en-US" altLang="zh-TW" dirty="0"/>
              <a:t>train_v.1.1.json</a:t>
            </a:r>
            <a:r>
              <a:rPr lang="zh-TW" altLang="en-US" dirty="0"/>
              <a:t>作為訓練資料的效果很強大，所以當把</a:t>
            </a:r>
            <a:r>
              <a:rPr lang="en-US" altLang="zh-TW" dirty="0"/>
              <a:t>train_v1.1.json</a:t>
            </a:r>
            <a:r>
              <a:rPr lang="zh-TW" altLang="en-US" dirty="0"/>
              <a:t>拿掉的時候，我們發現效果很差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目前發現</a:t>
            </a:r>
            <a:r>
              <a:rPr lang="en-US" altLang="zh-TW" dirty="0"/>
              <a:t>CODE</a:t>
            </a:r>
            <a:r>
              <a:rPr lang="zh-TW" altLang="en-US" dirty="0"/>
              <a:t>還有小</a:t>
            </a:r>
            <a:r>
              <a:rPr lang="en-US" altLang="zh-TW" dirty="0"/>
              <a:t>BUG</a:t>
            </a:r>
            <a:r>
              <a:rPr lang="zh-TW" altLang="en-US" dirty="0"/>
              <a:t>可能還需要改一下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2021/5/4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準備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2021/5/3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2021/5/3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2021/5/3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2021/5/3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2021/5/3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2021/5/3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ion.cnn.com/2021/04/27/india/india-covid-underreporting-intl-hnk-dst/index.html" TargetMode="External"/><Relationship Id="rId2" Type="http://schemas.openxmlformats.org/officeDocument/2006/relationships/hyperlink" Target="https://www.cnn.com/2021/04/26/india/india-covid-second-wave-explainer-intl-hnk-ds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dirty="0">
                <a:solidFill>
                  <a:schemeClr val="tx1"/>
                </a:solidFill>
              </a:rPr>
              <a:t>2021.05.04</a:t>
            </a:r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4400" dirty="0" err="1">
                <a:solidFill>
                  <a:schemeClr val="tx1"/>
                </a:solidFill>
              </a:rPr>
              <a:t>mEETING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BE72109-F35C-4CD5-AB37-D6E593E43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583F2-FBC4-4986-B104-662F001B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41240"/>
          </a:xfrm>
        </p:spPr>
        <p:txBody>
          <a:bodyPr/>
          <a:lstStyle/>
          <a:p>
            <a:r>
              <a:rPr lang="zh-TW" altLang="en-US" dirty="0"/>
              <a:t>測驗方式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1B8BD3-F09E-4C19-B425-48C40D04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5415"/>
            <a:ext cx="10058400" cy="444732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文章來源</a:t>
            </a:r>
            <a:r>
              <a:rPr lang="en-US" altLang="zh-TW" sz="1800" dirty="0"/>
              <a:t>:</a:t>
            </a:r>
            <a:r>
              <a:rPr lang="zh-TW" altLang="en-US" sz="1800" dirty="0"/>
              <a:t>學測、指考閱讀測驗</a:t>
            </a:r>
            <a:endParaRPr lang="en-US" altLang="zh-TW" sz="1800" dirty="0"/>
          </a:p>
          <a:p>
            <a:r>
              <a:rPr lang="zh-TW" altLang="en-US" sz="1800" dirty="0"/>
              <a:t>人數</a:t>
            </a:r>
            <a:r>
              <a:rPr lang="en-US" altLang="zh-TW" sz="1800" dirty="0"/>
              <a:t>: 20</a:t>
            </a:r>
            <a:r>
              <a:rPr lang="zh-TW" altLang="en-US" sz="1800" dirty="0"/>
              <a:t>人左右</a:t>
            </a:r>
            <a:endParaRPr lang="en-US" altLang="zh-TW" sz="1800" dirty="0"/>
          </a:p>
          <a:p>
            <a:r>
              <a:rPr lang="zh-TW" altLang="en-US" sz="1800" dirty="0"/>
              <a:t>施測方式</a:t>
            </a:r>
            <a:r>
              <a:rPr lang="en-US" altLang="zh-TW" sz="1800" dirty="0"/>
              <a:t>:</a:t>
            </a:r>
            <a:r>
              <a:rPr lang="zh-TW" altLang="en-US" sz="1800" dirty="0"/>
              <a:t> 發給每個人</a:t>
            </a:r>
            <a:r>
              <a:rPr lang="en-US" altLang="zh-TW" sz="1800" dirty="0"/>
              <a:t>1~2</a:t>
            </a:r>
            <a:r>
              <a:rPr lang="zh-TW" altLang="en-US" sz="1800" dirty="0"/>
              <a:t>篇文章，並請他們將文章中覺得很重要且值得考試的考演標出來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(</a:t>
            </a:r>
            <a:r>
              <a:rPr lang="zh-TW" altLang="en-US" sz="1800" dirty="0"/>
              <a:t>盡量選取有一定長度的答案，且不要是一整個句子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03D8E3-3088-4328-872D-802F60AB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2021/5/3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5C9AC-9CD8-4E6C-97A4-3DEC92B2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14" y="555508"/>
            <a:ext cx="10058400" cy="1371600"/>
          </a:xfrm>
        </p:spPr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6C089F-644D-4D8C-A92E-9FA33913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FD1EBA-F50E-4A08-9CFA-090E8727B21B}"/>
              </a:ext>
            </a:extLst>
          </p:cNvPr>
          <p:cNvSpPr txBox="1"/>
          <p:nvPr/>
        </p:nvSpPr>
        <p:spPr>
          <a:xfrm>
            <a:off x="1066800" y="1599486"/>
            <a:ext cx="9942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effectLst/>
                <a:latin typeface="CNN"/>
              </a:rPr>
              <a:t>For </a:t>
            </a:r>
            <a:r>
              <a:rPr lang="en-US" altLang="zh-TW" b="0" i="0" dirty="0">
                <a:effectLst/>
                <a:highlight>
                  <a:srgbClr val="FFFF00"/>
                </a:highlight>
                <a:latin typeface="CNN"/>
              </a:rPr>
              <a:t>three days</a:t>
            </a:r>
            <a:r>
              <a:rPr lang="en-US" altLang="zh-TW" b="0" i="0" dirty="0">
                <a:effectLst/>
                <a:latin typeface="CNN"/>
              </a:rPr>
              <a:t>, </a:t>
            </a:r>
            <a:r>
              <a:rPr lang="en-US" altLang="zh-TW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NN"/>
              </a:rPr>
              <a:t>Goldi</a:t>
            </a:r>
            <a:r>
              <a:rPr lang="en-US" altLang="zh-TW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NN"/>
              </a:rPr>
              <a:t> Patel</a:t>
            </a:r>
            <a:r>
              <a:rPr lang="en-US" altLang="zh-TW" b="0" i="0" dirty="0">
                <a:effectLst/>
                <a:latin typeface="CNN"/>
              </a:rPr>
              <a:t>, </a:t>
            </a:r>
            <a:r>
              <a:rPr lang="en-US" altLang="zh-TW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NN"/>
              </a:rPr>
              <a:t>25</a:t>
            </a:r>
            <a:r>
              <a:rPr lang="en-US" altLang="zh-TW" b="0" i="0" dirty="0">
                <a:effectLst/>
                <a:latin typeface="CNN"/>
              </a:rPr>
              <a:t>, went from hospital to hospital in </a:t>
            </a:r>
            <a:r>
              <a:rPr lang="en-US" altLang="zh-TW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NN"/>
              </a:rPr>
              <a:t>New Delhi's</a:t>
            </a:r>
            <a:r>
              <a:rPr lang="en-US" altLang="zh-TW" b="0" i="0" dirty="0">
                <a:effectLst/>
                <a:highlight>
                  <a:srgbClr val="FFFF00"/>
                </a:highlight>
                <a:latin typeface="CNN"/>
              </a:rPr>
              <a:t> </a:t>
            </a:r>
            <a:r>
              <a:rPr lang="en-US" altLang="zh-TW" b="0" i="0" dirty="0">
                <a:effectLst/>
                <a:latin typeface="CNN"/>
              </a:rPr>
              <a:t>oppressive </a:t>
            </a:r>
            <a:r>
              <a:rPr lang="en-US" altLang="zh-TW" b="0" i="0" dirty="0">
                <a:effectLst/>
                <a:highlight>
                  <a:srgbClr val="FFFF00"/>
                </a:highlight>
                <a:latin typeface="CNN"/>
              </a:rPr>
              <a:t>summer</a:t>
            </a:r>
            <a:r>
              <a:rPr lang="en-US" altLang="zh-TW" b="0" i="0" dirty="0">
                <a:effectLst/>
                <a:latin typeface="CNN"/>
              </a:rPr>
              <a:t> heat, frantically trying to find </a:t>
            </a:r>
            <a:r>
              <a:rPr lang="en-US" altLang="zh-TW" b="0" i="0" dirty="0">
                <a:effectLst/>
                <a:highlight>
                  <a:srgbClr val="FFFF00"/>
                </a:highlight>
                <a:latin typeface="CNN"/>
              </a:rPr>
              <a:t>one</a:t>
            </a:r>
            <a:r>
              <a:rPr lang="en-US" altLang="zh-TW" b="0" i="0" dirty="0">
                <a:effectLst/>
                <a:latin typeface="CNN"/>
              </a:rPr>
              <a:t> that would keep her husband breathing.</a:t>
            </a:r>
          </a:p>
          <a:p>
            <a:pPr algn="l"/>
            <a:r>
              <a:rPr lang="en-US" altLang="zh-TW" b="0" i="0" dirty="0">
                <a:effectLst/>
                <a:highlight>
                  <a:srgbClr val="FFFF00"/>
                </a:highlight>
                <a:latin typeface="CNN"/>
              </a:rPr>
              <a:t>Four</a:t>
            </a:r>
            <a:r>
              <a:rPr lang="en-US" altLang="zh-TW" b="0" i="0" dirty="0">
                <a:effectLst/>
                <a:latin typeface="CNN"/>
              </a:rPr>
              <a:t> hospitals turned away Patel, who is </a:t>
            </a:r>
            <a:r>
              <a:rPr lang="en-US" altLang="zh-TW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NN"/>
              </a:rPr>
              <a:t>seven months </a:t>
            </a:r>
            <a:r>
              <a:rPr lang="en-US" altLang="zh-TW" b="0" i="0" dirty="0">
                <a:effectLst/>
                <a:latin typeface="CNN"/>
              </a:rPr>
              <a:t>pregnant with the couple's </a:t>
            </a:r>
            <a:r>
              <a:rPr lang="en-US" altLang="zh-TW" b="0" i="0" dirty="0">
                <a:effectLst/>
                <a:highlight>
                  <a:srgbClr val="FFFF00"/>
                </a:highlight>
                <a:latin typeface="CNN"/>
              </a:rPr>
              <a:t>first</a:t>
            </a:r>
            <a:r>
              <a:rPr lang="en-US" altLang="zh-TW" b="0" i="0" dirty="0">
                <a:effectLst/>
                <a:latin typeface="CNN"/>
              </a:rPr>
              <a:t> child, before she finally found one that would take him. But the level of care at </a:t>
            </a:r>
            <a:r>
              <a:rPr lang="en-US" altLang="zh-TW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NN"/>
              </a:rPr>
              <a:t>Sardar Patel Covid Care Centre and Hospital</a:t>
            </a:r>
            <a:r>
              <a:rPr lang="en-US" altLang="zh-TW" b="0" i="0" dirty="0">
                <a:effectLst/>
                <a:latin typeface="CNN"/>
              </a:rPr>
              <a:t>, a makeshift pandemic facility on the outskirts of the capital, is so lacking that her husband is begging to leave.</a:t>
            </a:r>
          </a:p>
          <a:p>
            <a:pPr algn="l"/>
            <a:r>
              <a:rPr lang="en-US" altLang="zh-TW" b="0" i="0" dirty="0">
                <a:effectLst/>
                <a:latin typeface="CNN"/>
              </a:rPr>
              <a:t>Around </a:t>
            </a:r>
            <a:r>
              <a:rPr lang="en-US" altLang="zh-TW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NN"/>
              </a:rPr>
              <a:t>Sadanand</a:t>
            </a:r>
            <a:r>
              <a:rPr lang="en-US" altLang="zh-TW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NN"/>
              </a:rPr>
              <a:t> Patel</a:t>
            </a:r>
            <a:r>
              <a:rPr lang="en-US" altLang="zh-TW" b="0" i="0" dirty="0">
                <a:effectLst/>
                <a:latin typeface="CNN"/>
              </a:rPr>
              <a:t>, </a:t>
            </a:r>
            <a:r>
              <a:rPr lang="en-US" altLang="zh-TW" b="0" i="0" dirty="0">
                <a:effectLst/>
                <a:highlight>
                  <a:srgbClr val="FFFF00"/>
                </a:highlight>
                <a:latin typeface="CNN"/>
              </a:rPr>
              <a:t>30</a:t>
            </a:r>
            <a:r>
              <a:rPr lang="en-US" altLang="zh-TW" b="0" i="0" dirty="0">
                <a:effectLst/>
                <a:latin typeface="CNN"/>
              </a:rPr>
              <a:t>, people are dying. He has barely any contact with doctors, and limited medicine. With </a:t>
            </a:r>
            <a:r>
              <a:rPr lang="en-US" altLang="zh-TW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NN"/>
              </a:rPr>
              <a:t>80%</a:t>
            </a:r>
            <a:r>
              <a:rPr lang="en-US" altLang="zh-TW" b="0" i="0" dirty="0">
                <a:effectLst/>
                <a:latin typeface="CNN"/>
              </a:rPr>
              <a:t> of his lungs already infected, he's terrified of what happens if his condition gets worse.</a:t>
            </a:r>
          </a:p>
          <a:p>
            <a:pPr algn="l"/>
            <a:r>
              <a:rPr lang="en-US" altLang="zh-TW" b="0" i="0" dirty="0">
                <a:effectLst/>
                <a:latin typeface="CNN"/>
              </a:rPr>
              <a:t>"I am very scared," </a:t>
            </a:r>
            <a:r>
              <a:rPr lang="en-US" altLang="zh-TW" b="0" i="0" dirty="0" err="1">
                <a:effectLst/>
                <a:latin typeface="CNN"/>
              </a:rPr>
              <a:t>Sadanand</a:t>
            </a:r>
            <a:r>
              <a:rPr lang="en-US" altLang="zh-TW" b="0" i="0" dirty="0">
                <a:effectLst/>
                <a:latin typeface="CNN"/>
              </a:rPr>
              <a:t> said</a:t>
            </a:r>
            <a:r>
              <a:rPr lang="en-US" altLang="zh-TW" b="1" i="0" dirty="0">
                <a:effectLst/>
                <a:latin typeface="CNN"/>
              </a:rPr>
              <a:t> </a:t>
            </a:r>
            <a:r>
              <a:rPr lang="en-US" altLang="zh-TW" b="0" i="0" dirty="0">
                <a:effectLst/>
                <a:highlight>
                  <a:srgbClr val="FFFF00"/>
                </a:highlight>
                <a:latin typeface="CNN"/>
              </a:rPr>
              <a:t>Saturday</a:t>
            </a:r>
            <a:r>
              <a:rPr lang="en-US" altLang="zh-TW" b="0" i="0" dirty="0">
                <a:effectLst/>
                <a:latin typeface="CNN"/>
              </a:rPr>
              <a:t> from his hospital bed, through labored breathing. "If my health gets critical I don't think they will be able to save me."</a:t>
            </a:r>
          </a:p>
          <a:p>
            <a:pPr algn="l"/>
            <a:r>
              <a:rPr lang="en-US" altLang="zh-TW" b="0" i="0" dirty="0">
                <a:effectLst/>
                <a:latin typeface="CNN"/>
              </a:rPr>
              <a:t>As </a:t>
            </a:r>
            <a:r>
              <a:rPr lang="en-US" altLang="zh-TW" b="0" i="0" strike="noStrike" dirty="0">
                <a:solidFill>
                  <a:srgbClr val="FF0000"/>
                </a:solidFill>
                <a:effectLst/>
                <a:latin typeface="CN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coronavirus cases spiral in </a:t>
            </a:r>
            <a:r>
              <a:rPr lang="en-US" altLang="zh-TW" b="0" i="0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N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India</a:t>
            </a:r>
            <a:r>
              <a:rPr lang="en-US" altLang="zh-TW" b="0" i="0" dirty="0">
                <a:effectLst/>
                <a:latin typeface="CNN"/>
              </a:rPr>
              <a:t>, the country's health care system has been stretched beyond breaking point. Beds, oxygen and medical workers are in short supply. Some Covid patients </a:t>
            </a:r>
            <a:r>
              <a:rPr lang="en-US" altLang="zh-TW" b="0" i="0" strike="noStrike" dirty="0">
                <a:effectLst/>
                <a:latin typeface="CN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 dying in waiting rooms</a:t>
            </a:r>
            <a:r>
              <a:rPr lang="en-US" altLang="zh-TW" b="0" i="0" dirty="0">
                <a:effectLst/>
                <a:latin typeface="CNN"/>
              </a:rPr>
              <a:t> or outside overwhelmed clinics, before they have even been seen by a doctor.</a:t>
            </a:r>
          </a:p>
          <a:p>
            <a:pPr algn="l"/>
            <a:r>
              <a:rPr lang="en-US" altLang="zh-TW" b="0" i="0" dirty="0">
                <a:effectLst/>
                <a:latin typeface="CNN"/>
              </a:rPr>
              <a:t>Only some </a:t>
            </a:r>
            <a:r>
              <a:rPr lang="en-US" altLang="zh-TW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NN"/>
              </a:rPr>
              <a:t>Covid-19</a:t>
            </a:r>
            <a:r>
              <a:rPr lang="en-US" altLang="zh-TW" b="0" i="0" dirty="0">
                <a:effectLst/>
                <a:latin typeface="CNN"/>
              </a:rPr>
              <a:t> patients manage to get admitted into India's overburdened hospitals. But once inside, some face a different kind of terror: an absence of medical care or supplies as people die around them.</a:t>
            </a:r>
          </a:p>
        </p:txBody>
      </p:sp>
    </p:spTree>
    <p:extLst>
      <p:ext uri="{BB962C8B-B14F-4D97-AF65-F5344CB8AC3E}">
        <p14:creationId xmlns:p14="http://schemas.microsoft.com/office/powerpoint/2010/main" val="273252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05D8B-BF66-4A58-B266-ED9AA7E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3484"/>
            <a:ext cx="10058400" cy="1371600"/>
          </a:xfrm>
        </p:spPr>
        <p:txBody>
          <a:bodyPr/>
          <a:lstStyle/>
          <a:p>
            <a:r>
              <a:rPr lang="zh-TW" altLang="en-US" dirty="0"/>
              <a:t>近期進度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B0061A-DFFC-4F85-8896-406D283D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23447"/>
            <a:ext cx="10241280" cy="4350187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想辦法驗證自己的資料集並過濾掉不好的詞眼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8CD845-395E-4BF2-A1E1-94BE88DE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5855930"/>
            <a:ext cx="2893045" cy="365760"/>
          </a:xfrm>
        </p:spPr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2021/5/3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227A9-89EC-435D-A60D-54F2D6D32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使用</a:t>
            </a:r>
            <a:r>
              <a:rPr lang="en-US" altLang="zh-TW" sz="4000" dirty="0" err="1"/>
              <a:t>huggingface</a:t>
            </a:r>
            <a:r>
              <a:rPr lang="en-US" altLang="zh-TW" sz="4000" dirty="0"/>
              <a:t> </a:t>
            </a:r>
            <a:r>
              <a:rPr lang="en-US" altLang="zh-TW" sz="4000" dirty="0" err="1"/>
              <a:t>qa</a:t>
            </a:r>
            <a:r>
              <a:rPr lang="en-US" altLang="zh-TW" sz="4000" dirty="0"/>
              <a:t> model</a:t>
            </a:r>
            <a:r>
              <a:rPr lang="zh-TW" altLang="en-US" sz="4000" dirty="0"/>
              <a:t>驗證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91E56A-908D-40A7-BE35-6755CF51E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4BDFF1-5E7F-4401-B6F5-89494DDE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AB54-90A7-4427-8D5D-1517AC1256FE}" type="datetime1">
              <a:rPr lang="zh-TW" altLang="en-US" smtClean="0"/>
              <a:t>2021/5/3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4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A9F28-FD55-48EE-8303-65421237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1669"/>
          </a:xfrm>
        </p:spPr>
        <p:txBody>
          <a:bodyPr/>
          <a:lstStyle/>
          <a:p>
            <a:r>
              <a:rPr lang="zh-TW" altLang="en-US" dirty="0"/>
              <a:t>以各種資料集作為訓練資料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F6329-25F5-4389-A5FB-CB766027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86775" y="6032526"/>
            <a:ext cx="2893045" cy="365760"/>
          </a:xfrm>
        </p:spPr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2021/5/3</a:t>
            </a:fld>
            <a:endParaRPr lang="en-US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23D598A3-54C2-4521-8BBE-856413002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71968"/>
              </p:ext>
            </p:extLst>
          </p:nvPr>
        </p:nvGraphicFramePr>
        <p:xfrm>
          <a:off x="812180" y="1901699"/>
          <a:ext cx="10567640" cy="30546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1686">
                  <a:extLst>
                    <a:ext uri="{9D8B030D-6E8A-4147-A177-3AD203B41FA5}">
                      <a16:colId xmlns:a16="http://schemas.microsoft.com/office/drawing/2014/main" val="2678439399"/>
                    </a:ext>
                  </a:extLst>
                </a:gridCol>
                <a:gridCol w="3282977">
                  <a:extLst>
                    <a:ext uri="{9D8B030D-6E8A-4147-A177-3AD203B41FA5}">
                      <a16:colId xmlns:a16="http://schemas.microsoft.com/office/drawing/2014/main" val="2837204269"/>
                    </a:ext>
                  </a:extLst>
                </a:gridCol>
                <a:gridCol w="3282977">
                  <a:extLst>
                    <a:ext uri="{9D8B030D-6E8A-4147-A177-3AD203B41FA5}">
                      <a16:colId xmlns:a16="http://schemas.microsoft.com/office/drawing/2014/main" val="2051169313"/>
                    </a:ext>
                  </a:extLst>
                </a:gridCol>
              </a:tblGrid>
              <a:tr h="475741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EM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F1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64647"/>
                  </a:ext>
                </a:extLst>
              </a:tr>
              <a:tr h="475741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train_v1.1.json</a:t>
                      </a:r>
                      <a:endParaRPr lang="zh-TW" altLang="en-US" sz="20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81.28666036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88.39955424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4264660"/>
                  </a:ext>
                </a:extLst>
              </a:tr>
              <a:tr h="475741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train_v1.1.json + train_v3.0.json (</a:t>
                      </a:r>
                      <a:r>
                        <a:rPr lang="zh-TW" altLang="en-US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留下與</a:t>
                      </a:r>
                      <a:r>
                        <a:rPr lang="en-US" altLang="zh-TW" sz="2000" b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qa</a:t>
                      </a:r>
                      <a:r>
                        <a:rPr lang="en-US" altLang="zh-TW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model </a:t>
                      </a:r>
                      <a:r>
                        <a:rPr lang="zh-TW" altLang="en-US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一樣的答案</a:t>
                      </a:r>
                      <a:r>
                        <a:rPr lang="en-US" altLang="zh-TW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20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80.84200568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88.34102154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9364747"/>
                  </a:ext>
                </a:extLst>
              </a:tr>
              <a:tr h="475741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train_v1.1.json+train_v3.1.json</a:t>
                      </a:r>
                    </a:p>
                    <a:p>
                      <a:r>
                        <a:rPr lang="en-US" altLang="zh-TW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TW" altLang="en-US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留下與</a:t>
                      </a:r>
                      <a:r>
                        <a:rPr lang="en-US" altLang="zh-TW" sz="2000" b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qa</a:t>
                      </a:r>
                      <a:r>
                        <a:rPr lang="en-US" altLang="zh-TW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model </a:t>
                      </a:r>
                      <a:r>
                        <a:rPr lang="zh-TW" altLang="en-US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不同的答案</a:t>
                      </a:r>
                      <a:r>
                        <a:rPr lang="en-US" altLang="zh-TW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20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79.85808893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87.6296693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7446075"/>
                  </a:ext>
                </a:extLst>
              </a:tr>
              <a:tr h="475741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train_v3.2.json</a:t>
                      </a:r>
                    </a:p>
                    <a:p>
                      <a:r>
                        <a:rPr lang="en-US" altLang="zh-TW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TW" altLang="en-US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所有考眼的資料集，無過濾</a:t>
                      </a:r>
                      <a:r>
                        <a:rPr lang="en-US" altLang="zh-TW" sz="20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20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47.9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970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77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8DC50-D0A9-4200-9029-875AA8EF0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與</a:t>
            </a:r>
            <a:r>
              <a:rPr lang="en-US" altLang="zh-TW" sz="4000" dirty="0"/>
              <a:t>squad</a:t>
            </a:r>
            <a:r>
              <a:rPr lang="zh-TW" altLang="en-US" sz="4000" dirty="0"/>
              <a:t>之正確答案比較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BDEBD1-32ED-4A76-A8D4-999688831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51AE3A-80DB-4DDF-A626-805114A0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AB54-90A7-4427-8D5D-1517AC1256FE}" type="datetime1">
              <a:rPr lang="zh-TW" altLang="en-US" smtClean="0"/>
              <a:t>2021/5/3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3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BDBEE-9E28-4F22-8DC1-4FA2F9D8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08477"/>
          </a:xfrm>
        </p:spPr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9A85B3-0F53-4493-B384-844FCCF5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2021/5/4</a:t>
            </a:fld>
            <a:endParaRPr 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AAAD548-E408-40BA-948C-F3DC5694A9F7}"/>
              </a:ext>
            </a:extLst>
          </p:cNvPr>
          <p:cNvGrpSpPr/>
          <p:nvPr/>
        </p:nvGrpSpPr>
        <p:grpSpPr>
          <a:xfrm>
            <a:off x="1066800" y="2576261"/>
            <a:ext cx="9728200" cy="2267546"/>
            <a:chOff x="1066800" y="2576261"/>
            <a:chExt cx="9728200" cy="226754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D76083C-954D-4017-8314-D00B03D24E16}"/>
                </a:ext>
              </a:extLst>
            </p:cNvPr>
            <p:cNvSpPr/>
            <p:nvPr/>
          </p:nvSpPr>
          <p:spPr>
            <a:xfrm>
              <a:off x="1066800" y="2968147"/>
              <a:ext cx="1836058" cy="700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train-v1.1.json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F2FD0D82-11E3-48CA-BFEE-092A4A7ACFCB}"/>
                </a:ext>
              </a:extLst>
            </p:cNvPr>
            <p:cNvCxnSpPr>
              <a:cxnSpLocks/>
            </p:cNvCxnSpPr>
            <p:nvPr/>
          </p:nvCxnSpPr>
          <p:spPr>
            <a:xfrm>
              <a:off x="2902857" y="3292904"/>
              <a:ext cx="9563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8B2E839-89D5-456F-92FC-D426C95E65CE}"/>
                </a:ext>
              </a:extLst>
            </p:cNvPr>
            <p:cNvSpPr/>
            <p:nvPr/>
          </p:nvSpPr>
          <p:spPr>
            <a:xfrm>
              <a:off x="3859166" y="2576261"/>
              <a:ext cx="2178776" cy="137159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找考眼之</a:t>
              </a:r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model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82E501C-C3BA-4D5F-908E-4801874EA94A}"/>
                </a:ext>
              </a:extLst>
            </p:cNvPr>
            <p:cNvSpPr/>
            <p:nvPr/>
          </p:nvSpPr>
          <p:spPr>
            <a:xfrm>
              <a:off x="6686069" y="4143493"/>
              <a:ext cx="1836058" cy="700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train-v1.1.json</a:t>
              </a:r>
            </a:p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中的</a:t>
              </a:r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A’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1C6EBD0-8B94-4E13-A712-EE1EA30E9B9F}"/>
                </a:ext>
              </a:extLst>
            </p:cNvPr>
            <p:cNvSpPr/>
            <p:nvPr/>
          </p:nvSpPr>
          <p:spPr>
            <a:xfrm>
              <a:off x="6686069" y="2968147"/>
              <a:ext cx="1836058" cy="700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考眼</a:t>
              </a:r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A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4A23AA78-C2DF-4C13-8BA5-76EBEB9A6C5F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6037942" y="3318304"/>
              <a:ext cx="6481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80FB76EA-5C81-46AD-B077-A158BA20D67C}"/>
                </a:ext>
              </a:extLst>
            </p:cNvPr>
            <p:cNvGrpSpPr/>
            <p:nvPr/>
          </p:nvGrpSpPr>
          <p:grpSpPr>
            <a:xfrm>
              <a:off x="8522127" y="3318304"/>
              <a:ext cx="1038433" cy="1192788"/>
              <a:chOff x="8522127" y="3318304"/>
              <a:chExt cx="1038433" cy="1192788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42845125-EB75-4E59-9F3E-2AB54BB28755}"/>
                  </a:ext>
                </a:extLst>
              </p:cNvPr>
              <p:cNvGrpSpPr/>
              <p:nvPr/>
            </p:nvGrpSpPr>
            <p:grpSpPr>
              <a:xfrm>
                <a:off x="8522127" y="3318304"/>
                <a:ext cx="1038433" cy="1192788"/>
                <a:chOff x="8522127" y="3318304"/>
                <a:chExt cx="1038433" cy="1192788"/>
              </a:xfrm>
            </p:grpSpPr>
            <p:cxnSp>
              <p:nvCxnSpPr>
                <p:cNvPr id="32" name="接點: 肘形 31">
                  <a:extLst>
                    <a:ext uri="{FF2B5EF4-FFF2-40B4-BE49-F238E27FC236}">
                      <a16:creationId xmlns:a16="http://schemas.microsoft.com/office/drawing/2014/main" id="{7B860CAA-CCA7-4C4C-B41E-E77245CE3584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>
                  <a:off x="8522127" y="3318304"/>
                  <a:ext cx="1038433" cy="62955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接點: 肘形 37">
                  <a:extLst>
                    <a:ext uri="{FF2B5EF4-FFF2-40B4-BE49-F238E27FC236}">
                      <a16:creationId xmlns:a16="http://schemas.microsoft.com/office/drawing/2014/main" id="{F3669460-8C55-44B4-8CC9-574A559FE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22127" y="3947854"/>
                  <a:ext cx="1038433" cy="563238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1254F17-3FE6-4AB0-AAC6-8646E05BF823}"/>
                  </a:ext>
                </a:extLst>
              </p:cNvPr>
              <p:cNvSpPr txBox="1"/>
              <p:nvPr/>
            </p:nvSpPr>
            <p:spPr>
              <a:xfrm>
                <a:off x="8995326" y="3615139"/>
                <a:ext cx="523220" cy="79281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 算</a:t>
                </a:r>
              </a:p>
            </p:txBody>
          </p:sp>
        </p:grp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64641F3-BD56-4121-A6BA-1E312F6BDE8C}"/>
                </a:ext>
              </a:extLst>
            </p:cNvPr>
            <p:cNvSpPr/>
            <p:nvPr/>
          </p:nvSpPr>
          <p:spPr>
            <a:xfrm>
              <a:off x="9560560" y="3323384"/>
              <a:ext cx="1234440" cy="11988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F1 EM</a:t>
              </a:r>
              <a:endParaRPr lang="zh-TW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89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5DAD8-5673-4CC6-A011-70581441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06377"/>
          </a:xfrm>
        </p:spPr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37FB88A-CE36-4F9C-A3D9-ACA43BEF1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07516"/>
              </p:ext>
            </p:extLst>
          </p:nvPr>
        </p:nvGraphicFramePr>
        <p:xfrm>
          <a:off x="1066800" y="2103438"/>
          <a:ext cx="1005839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4686">
                  <a:extLst>
                    <a:ext uri="{9D8B030D-6E8A-4147-A177-3AD203B41FA5}">
                      <a16:colId xmlns:a16="http://schemas.microsoft.com/office/drawing/2014/main" val="3767373573"/>
                    </a:ext>
                  </a:extLst>
                </a:gridCol>
                <a:gridCol w="3156856">
                  <a:extLst>
                    <a:ext uri="{9D8B030D-6E8A-4147-A177-3AD203B41FA5}">
                      <a16:colId xmlns:a16="http://schemas.microsoft.com/office/drawing/2014/main" val="714988297"/>
                    </a:ext>
                  </a:extLst>
                </a:gridCol>
                <a:gridCol w="3156856">
                  <a:extLst>
                    <a:ext uri="{9D8B030D-6E8A-4147-A177-3AD203B41FA5}">
                      <a16:colId xmlns:a16="http://schemas.microsoft.com/office/drawing/2014/main" val="219197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Testing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8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train_v1.1.json(with my own A)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25.29082920967733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16.646068580113763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3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dev_v1.1.json(with my own A)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28.486993863192072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19.70831690973591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56450"/>
                  </a:ext>
                </a:extLst>
              </a:tr>
            </a:tbl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578FAA-6650-4089-BED5-81095211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2021/5/4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3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6516D-8E4D-47E5-920D-965D499E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90263"/>
          </a:xfrm>
        </p:spPr>
        <p:txBody>
          <a:bodyPr/>
          <a:lstStyle/>
          <a:p>
            <a:r>
              <a:rPr lang="zh-TW" altLang="en-US" dirty="0"/>
              <a:t>嘗試驗證找考眼的方式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D64441-D1FD-449D-8DBE-A43A579E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5771"/>
            <a:ext cx="10058400" cy="4406973"/>
          </a:xfrm>
        </p:spPr>
        <p:txBody>
          <a:bodyPr/>
          <a:lstStyle/>
          <a:p>
            <a:r>
              <a:rPr lang="zh-TW" altLang="en-US" dirty="0"/>
              <a:t>已完成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 透過</a:t>
            </a:r>
            <a:r>
              <a:rPr lang="en-US" altLang="zh-TW" dirty="0" err="1"/>
              <a:t>qa</a:t>
            </a:r>
            <a:r>
              <a:rPr lang="en-US" altLang="zh-TW" dirty="0"/>
              <a:t> model</a:t>
            </a:r>
            <a:r>
              <a:rPr lang="zh-TW" altLang="en-US" dirty="0"/>
              <a:t> 驗證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 將</a:t>
            </a:r>
            <a:r>
              <a:rPr lang="en-US" altLang="zh-TW" dirty="0"/>
              <a:t>dataset</a:t>
            </a:r>
            <a:r>
              <a:rPr lang="zh-TW" altLang="en-US" dirty="0"/>
              <a:t>與</a:t>
            </a:r>
            <a:r>
              <a:rPr lang="en-US" altLang="zh-TW" dirty="0" err="1"/>
              <a:t>SQuAD</a:t>
            </a:r>
            <a:r>
              <a:rPr lang="zh-TW" altLang="en-US" dirty="0"/>
              <a:t>直接比較</a:t>
            </a:r>
            <a:endParaRPr lang="en-US" altLang="zh-TW" dirty="0"/>
          </a:p>
          <a:p>
            <a:r>
              <a:rPr lang="zh-TW" altLang="en-US" dirty="0"/>
              <a:t>想嘗試的方向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蒐集是否有適合的閱讀測驗可以做驗證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人共驗證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A648FE-3781-44EC-8D0D-5EB85EFC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2021/5/4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7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76557-4820-4B76-A8B3-2FBEBCDEB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000" dirty="0"/>
              <a:t>Human evaluation</a:t>
            </a:r>
            <a:endParaRPr lang="zh-TW" altLang="en-US" sz="5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C9558E-99E7-4114-B403-0C9BC9452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72345-2678-41A4-889F-E38B2EF7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AB54-90A7-4427-8D5D-1517AC1256FE}" type="datetime1">
              <a:rPr lang="zh-TW" altLang="en-US" smtClean="0"/>
              <a:t>2021/5/3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09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{B642BD1D-33BB-4466-A9B7-46C88C70FBD2}tf78438558_win32</Template>
  <TotalTime>508</TotalTime>
  <Words>604</Words>
  <Application>Microsoft Office PowerPoint</Application>
  <PresentationFormat>寬螢幕</PresentationFormat>
  <Paragraphs>83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CNN</vt:lpstr>
      <vt:lpstr>Microsoft JhengHei UI</vt:lpstr>
      <vt:lpstr>微軟正黑體</vt:lpstr>
      <vt:lpstr>Arial</vt:lpstr>
      <vt:lpstr>Calibri</vt:lpstr>
      <vt:lpstr>Century Gothic</vt:lpstr>
      <vt:lpstr>Garamond</vt:lpstr>
      <vt:lpstr>SavonVTI</vt:lpstr>
      <vt:lpstr>2021.05.04 mEETING</vt:lpstr>
      <vt:lpstr>近期進度</vt:lpstr>
      <vt:lpstr>使用huggingface qa model驗證</vt:lpstr>
      <vt:lpstr>以各種資料集作為訓練資料</vt:lpstr>
      <vt:lpstr>與squad之正確答案比較</vt:lpstr>
      <vt:lpstr>流程圖</vt:lpstr>
      <vt:lpstr>Result</vt:lpstr>
      <vt:lpstr>嘗試驗證找考眼的方式</vt:lpstr>
      <vt:lpstr>Human evaluation</vt:lpstr>
      <vt:lpstr>測驗方式</vt:lpstr>
      <vt:lpstr>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2021.03.09 mEETING</dc:title>
  <dc:creator>冠蓁 穆</dc:creator>
  <cp:lastModifiedBy>冠蓁 穆</cp:lastModifiedBy>
  <cp:revision>35</cp:revision>
  <dcterms:created xsi:type="dcterms:W3CDTF">2021-03-07T05:31:25Z</dcterms:created>
  <dcterms:modified xsi:type="dcterms:W3CDTF">2021-05-03T16:28:45Z</dcterms:modified>
</cp:coreProperties>
</file>