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handoutMasterIdLst>
    <p:handoutMasterId r:id="rId23"/>
  </p:handoutMasterIdLst>
  <p:sldIdLst>
    <p:sldId id="257" r:id="rId2"/>
    <p:sldId id="263" r:id="rId3"/>
    <p:sldId id="277" r:id="rId4"/>
    <p:sldId id="276" r:id="rId5"/>
    <p:sldId id="278" r:id="rId6"/>
    <p:sldId id="265" r:id="rId7"/>
    <p:sldId id="279" r:id="rId8"/>
    <p:sldId id="280" r:id="rId9"/>
    <p:sldId id="281" r:id="rId10"/>
    <p:sldId id="272" r:id="rId11"/>
    <p:sldId id="282" r:id="rId12"/>
    <p:sldId id="283" r:id="rId13"/>
    <p:sldId id="268" r:id="rId14"/>
    <p:sldId id="269" r:id="rId15"/>
    <p:sldId id="284" r:id="rId16"/>
    <p:sldId id="285" r:id="rId17"/>
    <p:sldId id="273" r:id="rId18"/>
    <p:sldId id="274" r:id="rId19"/>
    <p:sldId id="275" r:id="rId20"/>
    <p:sldId id="286" r:id="rId2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0" autoAdjust="0"/>
    <p:restoredTop sz="85936" autoAdjust="0"/>
  </p:normalViewPr>
  <p:slideViewPr>
    <p:cSldViewPr snapToGrid="0">
      <p:cViewPr varScale="1">
        <p:scale>
          <a:sx n="107" d="100"/>
          <a:sy n="107" d="100"/>
        </p:scale>
        <p:origin x="1435" y="86"/>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2021/3/8</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2021/3/8</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計算使用</a:t>
            </a:r>
            <a:r>
              <a:rPr lang="en-US" altLang="zh-TW" dirty="0" err="1"/>
              <a:t>SQuAD+spaCy</a:t>
            </a:r>
            <a:r>
              <a:rPr lang="zh-TW" altLang="en-US" dirty="0"/>
              <a:t>模型的</a:t>
            </a:r>
            <a:r>
              <a:rPr lang="en-US" altLang="zh-TW" dirty="0"/>
              <a:t> recall or precision(</a:t>
            </a:r>
            <a:r>
              <a:rPr lang="zh-TW" altLang="en-US" dirty="0"/>
              <a:t>觀察此模型相較於人工出題的品質</a:t>
            </a:r>
            <a:r>
              <a:rPr lang="en-US" altLang="zh-TW" dirty="0"/>
              <a:t>)</a:t>
            </a:r>
          </a:p>
          <a:p>
            <a:endParaRPr lang="en-US" altLang="zh-TW" dirty="0"/>
          </a:p>
          <a:p>
            <a:endParaRPr lang="zh-TW" altLang="en-US" dirty="0"/>
          </a:p>
          <a:p>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2021/3/8</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20</a:t>
            </a:fld>
            <a:endParaRPr lang="en-US"/>
          </a:p>
        </p:txBody>
      </p:sp>
    </p:spTree>
    <p:extLst>
      <p:ext uri="{BB962C8B-B14F-4D97-AF65-F5344CB8AC3E}">
        <p14:creationId xmlns:p14="http://schemas.microsoft.com/office/powerpoint/2010/main" val="427201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2021/3/8</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2021/3/8</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2021/3/8</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2021/3/8</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2021/3/8</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2021/3/8</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2021/3/8</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2021/3/8</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2021/3/8</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2021/3/8</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2" y="2613546"/>
            <a:ext cx="4775075" cy="1630907"/>
          </a:xfrm>
        </p:spPr>
        <p:txBody>
          <a:bodyPr rtlCol="0">
            <a:normAutofit/>
          </a:bodyPr>
          <a:lstStyle/>
          <a:p>
            <a:pPr rtl="0"/>
            <a:r>
              <a:rPr lang="en-US" altLang="zh-TW" sz="4400" dirty="0">
                <a:solidFill>
                  <a:schemeClr val="tx1"/>
                </a:solidFill>
              </a:rPr>
              <a:t>2021.03.09</a:t>
            </a:r>
            <a:br>
              <a:rPr lang="en-US" altLang="zh-TW" sz="4400" dirty="0">
                <a:solidFill>
                  <a:schemeClr val="tx1"/>
                </a:solidFill>
              </a:rPr>
            </a:br>
            <a:r>
              <a:rPr lang="en-US" altLang="zh-TW" sz="4400" dirty="0" err="1">
                <a:solidFill>
                  <a:schemeClr val="tx1"/>
                </a:solidFill>
              </a:rPr>
              <a:t>mEETING</a:t>
            </a:r>
            <a:endParaRPr lang="zh-tw" sz="4400" dirty="0">
              <a:solidFill>
                <a:schemeClr val="tx1"/>
              </a:solidFill>
            </a:endParaRPr>
          </a:p>
        </p:txBody>
      </p:sp>
      <p:sp>
        <p:nvSpPr>
          <p:cNvPr id="5" name="副標題 4">
            <a:extLst>
              <a:ext uri="{FF2B5EF4-FFF2-40B4-BE49-F238E27FC236}">
                <a16:creationId xmlns:a16="http://schemas.microsoft.com/office/drawing/2014/main" id="{0BE72109-F35C-4CD5-AB37-D6E593E4305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solidFill>
                  <a:srgbClr val="FF0000"/>
                </a:solidFill>
              </a:rPr>
              <a:t>The US Food and Drug Administration</a:t>
            </a:r>
            <a:r>
              <a:rPr lang="en-US" altLang="zh-TW" sz="2000" dirty="0"/>
              <a:t> on </a:t>
            </a:r>
            <a:r>
              <a:rPr lang="en-US" altLang="zh-TW" sz="2000" dirty="0">
                <a:solidFill>
                  <a:srgbClr val="FF0000"/>
                </a:solidFill>
              </a:rPr>
              <a:t>Friday</a:t>
            </a:r>
            <a:r>
              <a:rPr lang="en-US" altLang="zh-TW" sz="2000" dirty="0"/>
              <a:t> said that people should not use </a:t>
            </a:r>
            <a:r>
              <a:rPr lang="en-US" altLang="zh-TW" sz="2000" dirty="0">
                <a:solidFill>
                  <a:srgbClr val="FF0000"/>
                </a:solidFill>
              </a:rPr>
              <a:t>ivermectin</a:t>
            </a:r>
            <a:r>
              <a:rPr lang="en-US" altLang="zh-TW" sz="2000" dirty="0"/>
              <a:t> to attempt to treat or prevent </a:t>
            </a:r>
            <a:r>
              <a:rPr lang="en-US" altLang="zh-TW" sz="2000" dirty="0">
                <a:solidFill>
                  <a:srgbClr val="FF0000"/>
                </a:solidFill>
              </a:rPr>
              <a:t>Covid-19</a:t>
            </a:r>
            <a:r>
              <a:rPr lang="en-US" altLang="zh-TW" sz="2000" dirty="0"/>
              <a:t>. The drug is typically used to treat </a:t>
            </a:r>
            <a:r>
              <a:rPr lang="en-US" altLang="zh-TW" sz="2000" dirty="0">
                <a:solidFill>
                  <a:srgbClr val="FF0000"/>
                </a:solidFill>
              </a:rPr>
              <a:t>parasites</a:t>
            </a:r>
            <a:r>
              <a:rPr lang="en-US" altLang="zh-TW" sz="2000" dirty="0"/>
              <a:t>, such as </a:t>
            </a:r>
            <a:r>
              <a:rPr lang="en-US" altLang="zh-TW" sz="2000" dirty="0">
                <a:solidFill>
                  <a:srgbClr val="FF0000"/>
                </a:solidFill>
              </a:rPr>
              <a:t>lice and </a:t>
            </a:r>
            <a:r>
              <a:rPr lang="en-US" altLang="zh-TW" sz="2000" dirty="0" err="1">
                <a:solidFill>
                  <a:srgbClr val="FF0000"/>
                </a:solidFill>
              </a:rPr>
              <a:t>scabies</a:t>
            </a:r>
            <a:r>
              <a:rPr lang="en-US" altLang="zh-TW" sz="2000" dirty="0" err="1"/>
              <a:t>."There</a:t>
            </a:r>
            <a:r>
              <a:rPr lang="en-US" altLang="zh-TW" sz="2000" dirty="0"/>
              <a:t> seems to be a growing interest in a drug called ivermectin to treat humans with </a:t>
            </a:r>
            <a:r>
              <a:rPr lang="en-US" altLang="zh-TW" sz="2000" dirty="0">
                <a:solidFill>
                  <a:srgbClr val="FF0000"/>
                </a:solidFill>
              </a:rPr>
              <a:t>COVID-19</a:t>
            </a:r>
            <a:r>
              <a:rPr lang="en-US" altLang="zh-TW" sz="2000" dirty="0"/>
              <a:t>. Ivermectin is often used in the </a:t>
            </a:r>
            <a:r>
              <a:rPr lang="en-US" altLang="zh-TW" sz="2000" dirty="0">
                <a:solidFill>
                  <a:srgbClr val="FF0000"/>
                </a:solidFill>
              </a:rPr>
              <a:t>U.S.</a:t>
            </a:r>
            <a:r>
              <a:rPr lang="en-US" altLang="zh-TW" sz="2000" dirty="0"/>
              <a:t> to treat or prevent parasites in animals. The </a:t>
            </a:r>
            <a:r>
              <a:rPr lang="en-US" altLang="zh-TW" sz="2000" dirty="0">
                <a:solidFill>
                  <a:srgbClr val="FF0000"/>
                </a:solidFill>
              </a:rPr>
              <a:t>FDA</a:t>
            </a:r>
            <a:r>
              <a:rPr lang="en-US" altLang="zh-TW" sz="2000" dirty="0"/>
              <a:t> has received multiple reports of patients who have required medical support and been hospitalized after self-medicating with ivermectin intended for </a:t>
            </a:r>
            <a:r>
              <a:rPr lang="en-US" altLang="zh-TW" sz="2000" dirty="0">
                <a:solidFill>
                  <a:srgbClr val="FF0000"/>
                </a:solidFill>
              </a:rPr>
              <a:t>horses</a:t>
            </a:r>
            <a:r>
              <a:rPr lang="en-US" altLang="zh-TW" sz="2000" dirty="0"/>
              <a:t>," the agency's announcement said on </a:t>
            </a:r>
            <a:r>
              <a:rPr lang="en-US" altLang="zh-TW" sz="2000" dirty="0" err="1"/>
              <a:t>Friday.The</a:t>
            </a:r>
            <a:r>
              <a:rPr lang="en-US" altLang="zh-TW" sz="2000" dirty="0"/>
              <a:t> announcement noted that the </a:t>
            </a:r>
            <a:r>
              <a:rPr lang="en-US" altLang="zh-TW" sz="2000" dirty="0">
                <a:solidFill>
                  <a:srgbClr val="FF0000"/>
                </a:solidFill>
              </a:rPr>
              <a:t>FDA</a:t>
            </a:r>
            <a:r>
              <a:rPr lang="en-US" altLang="zh-TW" sz="2000" dirty="0"/>
              <a:t> has not approved ivermectin to treat or prevent Covid-19 in humans and the drug is not an anti</a:t>
            </a:r>
            <a:r>
              <a:rPr lang="en-US" altLang="zh-TW" sz="2000" dirty="0">
                <a:solidFill>
                  <a:srgbClr val="FF0000"/>
                </a:solidFill>
              </a:rPr>
              <a:t>-viral</a:t>
            </a:r>
            <a:r>
              <a:rPr lang="en-US" altLang="zh-TW" sz="2000" dirty="0"/>
              <a:t>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7187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224C6F-1EEB-4818-9E71-AD6BEDD1D213}"/>
              </a:ext>
            </a:extLst>
          </p:cNvPr>
          <p:cNvSpPr>
            <a:spLocks noGrp="1"/>
          </p:cNvSpPr>
          <p:nvPr>
            <p:ph type="ctrTitle"/>
          </p:nvPr>
        </p:nvSpPr>
        <p:spPr/>
        <p:txBody>
          <a:bodyPr/>
          <a:lstStyle/>
          <a:p>
            <a:r>
              <a:rPr lang="en-US" altLang="zh-TW" dirty="0"/>
              <a:t>example3</a:t>
            </a:r>
            <a:endParaRPr lang="zh-TW" altLang="en-US" dirty="0"/>
          </a:p>
        </p:txBody>
      </p:sp>
      <p:sp>
        <p:nvSpPr>
          <p:cNvPr id="3" name="副標題 2">
            <a:extLst>
              <a:ext uri="{FF2B5EF4-FFF2-40B4-BE49-F238E27FC236}">
                <a16:creationId xmlns:a16="http://schemas.microsoft.com/office/drawing/2014/main" id="{E5E3CAFD-AA88-4668-A508-CC22707928AF}"/>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9DD10169-5EB9-4392-A922-9B1244FD870E}"/>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147198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January, the National Institutes of Health's Treatment Guidelines Panel said that there is not enough data to recommend for or against the drug to treat Covid-19 </a:t>
            </a:r>
            <a:r>
              <a:rPr lang="en-US" altLang="zh-TW" sz="2000" dirty="0" err="1"/>
              <a:t>patients.In</a:t>
            </a:r>
            <a:r>
              <a:rPr lang="en-US" altLang="zh-TW" sz="2000" dirty="0"/>
              <a:t> the JAMA study based in </a:t>
            </a:r>
            <a:r>
              <a:rPr lang="en-US" altLang="zh-TW" sz="2000" dirty="0">
                <a:solidFill>
                  <a:srgbClr val="FF0000"/>
                </a:solidFill>
              </a:rPr>
              <a:t>Cali</a:t>
            </a:r>
            <a:r>
              <a:rPr lang="en-US" altLang="zh-TW" sz="2000" dirty="0"/>
              <a:t>, Colombia, </a:t>
            </a:r>
            <a:r>
              <a:rPr lang="en-US" altLang="zh-TW" sz="2000" dirty="0">
                <a:solidFill>
                  <a:srgbClr val="FF0000"/>
                </a:solidFill>
              </a:rPr>
              <a:t>nearly 500</a:t>
            </a:r>
            <a:r>
              <a:rPr lang="en-US" altLang="zh-TW" sz="2000" dirty="0"/>
              <a:t> adults with mild disease who had symptoms for </a:t>
            </a:r>
            <a:r>
              <a:rPr lang="en-US" altLang="zh-TW" sz="2000" dirty="0">
                <a:solidFill>
                  <a:srgbClr val="FF0000"/>
                </a:solidFill>
              </a:rPr>
              <a:t>seven</a:t>
            </a:r>
            <a:r>
              <a:rPr lang="en-US" altLang="zh-TW" sz="2000" dirty="0"/>
              <a:t> days, volunteered to help test the drug. The trial is what's known as a double-blind randomized control trial, the gold-standard of </a:t>
            </a:r>
            <a:r>
              <a:rPr lang="en-US" altLang="zh-TW" sz="2000" dirty="0" err="1"/>
              <a:t>trials.Half</a:t>
            </a:r>
            <a:r>
              <a:rPr lang="en-US" altLang="zh-TW" sz="2000" dirty="0"/>
              <a:t> the volunteers received the drug for </a:t>
            </a:r>
            <a:r>
              <a:rPr lang="en-US" altLang="zh-TW" sz="2000" dirty="0">
                <a:solidFill>
                  <a:srgbClr val="FF0000"/>
                </a:solidFill>
              </a:rPr>
              <a:t>five</a:t>
            </a:r>
            <a:r>
              <a:rPr lang="en-US" altLang="zh-TW" sz="2000" dirty="0"/>
              <a:t> days, the other half got a placebo, and standard care. Patients were enrolled in the trial between July </a:t>
            </a:r>
            <a:r>
              <a:rPr lang="en-US" altLang="zh-TW" sz="2000" dirty="0">
                <a:solidFill>
                  <a:srgbClr val="FF0000"/>
                </a:solidFill>
              </a:rPr>
              <a:t>2020</a:t>
            </a:r>
            <a:r>
              <a:rPr lang="en-US" altLang="zh-TW" sz="2000" dirty="0"/>
              <a:t> and </a:t>
            </a:r>
            <a:r>
              <a:rPr lang="en-US" altLang="zh-TW" sz="2000" dirty="0">
                <a:solidFill>
                  <a:srgbClr val="FF0000"/>
                </a:solidFill>
              </a:rPr>
              <a:t>November 2020</a:t>
            </a:r>
            <a:r>
              <a:rPr lang="en-US" altLang="zh-TW" sz="2000" dirty="0"/>
              <a:t> and doctors followed up with them through December.</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39123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rPr>
              <a:t>January</a:t>
            </a:r>
            <a:r>
              <a:rPr lang="en-US" altLang="zh-TW" sz="2000" dirty="0"/>
              <a:t>, the </a:t>
            </a:r>
            <a:r>
              <a:rPr lang="en-US" altLang="zh-TW" sz="2000" dirty="0">
                <a:solidFill>
                  <a:srgbClr val="FF0000"/>
                </a:solidFill>
              </a:rPr>
              <a:t>National Institutes of Health's Treatment Guidelines Panel </a:t>
            </a:r>
            <a:r>
              <a:rPr lang="en-US" altLang="zh-TW" sz="2000" dirty="0"/>
              <a:t>said that there is not enough data to recommend for or against the drug to treat Covid-19 </a:t>
            </a:r>
            <a:r>
              <a:rPr lang="en-US" altLang="zh-TW" sz="2000" dirty="0" err="1"/>
              <a:t>patients.In</a:t>
            </a:r>
            <a:r>
              <a:rPr lang="en-US" altLang="zh-TW" sz="2000" dirty="0"/>
              <a:t> the </a:t>
            </a:r>
            <a:r>
              <a:rPr lang="en-US" altLang="zh-TW" sz="2000" dirty="0">
                <a:solidFill>
                  <a:srgbClr val="FF0000"/>
                </a:solidFill>
              </a:rPr>
              <a:t>JAMA</a:t>
            </a:r>
            <a:r>
              <a:rPr lang="en-US" altLang="zh-TW" sz="2000" dirty="0"/>
              <a:t> study based in </a:t>
            </a:r>
            <a:r>
              <a:rPr lang="en-US" altLang="zh-TW" sz="2000" dirty="0">
                <a:solidFill>
                  <a:srgbClr val="FF0000"/>
                </a:solidFill>
              </a:rPr>
              <a:t>Cali</a:t>
            </a:r>
            <a:r>
              <a:rPr lang="en-US" altLang="zh-TW" sz="2000" dirty="0"/>
              <a:t>, </a:t>
            </a:r>
            <a:r>
              <a:rPr lang="en-US" altLang="zh-TW" sz="2000" dirty="0">
                <a:solidFill>
                  <a:srgbClr val="FF0000"/>
                </a:solidFill>
              </a:rPr>
              <a:t>Colombia</a:t>
            </a:r>
            <a:r>
              <a:rPr lang="en-US" altLang="zh-TW" sz="2000" dirty="0"/>
              <a:t>, nearly 500 adults with mild disease who had symptoms for </a:t>
            </a:r>
            <a:r>
              <a:rPr lang="en-US" altLang="zh-TW" sz="2000" dirty="0">
                <a:solidFill>
                  <a:srgbClr val="FF0000"/>
                </a:solidFill>
              </a:rPr>
              <a:t>seven </a:t>
            </a:r>
            <a:r>
              <a:rPr lang="en-US" altLang="zh-TW" sz="2000" dirty="0"/>
              <a:t>days, volunteered to help test the drug. The trial is what's known as a double-blind randomized control trial, the gold-standard of </a:t>
            </a:r>
            <a:r>
              <a:rPr lang="en-US" altLang="zh-TW" sz="2000" dirty="0" err="1"/>
              <a:t>trials.Half</a:t>
            </a:r>
            <a:r>
              <a:rPr lang="en-US" altLang="zh-TW" sz="2000" dirty="0"/>
              <a:t> the volunteers received the drug for </a:t>
            </a:r>
            <a:r>
              <a:rPr lang="en-US" altLang="zh-TW" sz="2000" dirty="0">
                <a:solidFill>
                  <a:srgbClr val="FF0000"/>
                </a:solidFill>
              </a:rPr>
              <a:t>five </a:t>
            </a:r>
            <a:r>
              <a:rPr lang="en-US" altLang="zh-TW" sz="2000" dirty="0"/>
              <a:t>days, the other half got a placebo, and standard care. Patients were enrolled in the trial </a:t>
            </a:r>
            <a:r>
              <a:rPr lang="en-US" altLang="zh-TW" sz="2000" dirty="0">
                <a:solidFill>
                  <a:srgbClr val="FF0000"/>
                </a:solidFill>
              </a:rPr>
              <a:t>between July 2020 and November 2020</a:t>
            </a:r>
            <a:r>
              <a:rPr lang="en-US" altLang="zh-TW" sz="2000" dirty="0"/>
              <a:t> and doctors followed up with them </a:t>
            </a:r>
            <a:r>
              <a:rPr lang="en-US" altLang="zh-TW" sz="2000" dirty="0">
                <a:solidFill>
                  <a:schemeClr val="accent2"/>
                </a:solidFill>
              </a:rPr>
              <a:t>through</a:t>
            </a:r>
            <a:r>
              <a:rPr lang="en-US" altLang="zh-TW" sz="2000" dirty="0"/>
              <a:t> </a:t>
            </a:r>
            <a:r>
              <a:rPr lang="en-US" altLang="zh-TW" sz="2000" dirty="0">
                <a:solidFill>
                  <a:srgbClr val="FF0000"/>
                </a:solidFill>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251716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rPr>
              <a:t>January</a:t>
            </a:r>
            <a:r>
              <a:rPr lang="en-US" altLang="zh-TW" sz="2000" dirty="0"/>
              <a:t>, </a:t>
            </a:r>
            <a:r>
              <a:rPr lang="en-US" altLang="zh-TW" sz="2000" dirty="0">
                <a:solidFill>
                  <a:srgbClr val="FF0000"/>
                </a:solidFill>
              </a:rPr>
              <a:t>the National Institutes of Health's Treatment Guidelines Panel </a:t>
            </a:r>
            <a:r>
              <a:rPr lang="en-US" altLang="zh-TW" sz="2000" dirty="0"/>
              <a:t>said that there is not enough data to recommend for or against the drug to treat </a:t>
            </a:r>
            <a:r>
              <a:rPr lang="en-US" altLang="zh-TW" sz="2000" dirty="0">
                <a:solidFill>
                  <a:srgbClr val="FF0000"/>
                </a:solidFill>
              </a:rPr>
              <a:t>Covid-19</a:t>
            </a:r>
            <a:r>
              <a:rPr lang="en-US" altLang="zh-TW" sz="2000" dirty="0"/>
              <a:t> patients.</a:t>
            </a:r>
          </a:p>
          <a:p>
            <a:r>
              <a:rPr lang="en-US" altLang="zh-TW" sz="2000" dirty="0"/>
              <a:t>In the </a:t>
            </a:r>
            <a:r>
              <a:rPr lang="en-US" altLang="zh-TW" sz="2000" dirty="0">
                <a:solidFill>
                  <a:srgbClr val="FF0000"/>
                </a:solidFill>
              </a:rPr>
              <a:t>JAMA</a:t>
            </a:r>
            <a:r>
              <a:rPr lang="en-US" altLang="zh-TW" sz="2000" dirty="0"/>
              <a:t> study based in </a:t>
            </a:r>
            <a:r>
              <a:rPr lang="en-US" altLang="zh-TW" sz="2000" dirty="0">
                <a:solidFill>
                  <a:srgbClr val="FF0000"/>
                </a:solidFill>
              </a:rPr>
              <a:t>Cali</a:t>
            </a:r>
            <a:r>
              <a:rPr lang="en-US" altLang="zh-TW" sz="2000" dirty="0"/>
              <a:t>, </a:t>
            </a:r>
            <a:r>
              <a:rPr lang="en-US" altLang="zh-TW" sz="2000" dirty="0">
                <a:solidFill>
                  <a:srgbClr val="FF0000"/>
                </a:solidFill>
              </a:rPr>
              <a:t>Colombia</a:t>
            </a:r>
            <a:r>
              <a:rPr lang="en-US" altLang="zh-TW" sz="2000" dirty="0"/>
              <a:t>, </a:t>
            </a:r>
            <a:r>
              <a:rPr lang="en-US" altLang="zh-TW" sz="2000" dirty="0">
                <a:solidFill>
                  <a:srgbClr val="FF0000"/>
                </a:solidFill>
              </a:rPr>
              <a:t>nearly 500</a:t>
            </a:r>
            <a:r>
              <a:rPr lang="en-US" altLang="zh-TW" sz="2000" dirty="0"/>
              <a:t> adults with mild disease who had symptoms for </a:t>
            </a:r>
            <a:r>
              <a:rPr lang="en-US" altLang="zh-TW" sz="2000" dirty="0">
                <a:solidFill>
                  <a:srgbClr val="FF0000"/>
                </a:solidFill>
              </a:rPr>
              <a:t>seven days</a:t>
            </a:r>
            <a:r>
              <a:rPr lang="en-US" altLang="zh-TW" sz="2000" dirty="0"/>
              <a:t>, volunteered to help test the drug. The trial is what's known as a double-blind randomized control trial, the gold-standard of trials.</a:t>
            </a:r>
          </a:p>
          <a:p>
            <a:r>
              <a:rPr lang="en-US" altLang="zh-TW" sz="2000" dirty="0">
                <a:solidFill>
                  <a:srgbClr val="FF0000"/>
                </a:solidFill>
              </a:rPr>
              <a:t>Half</a:t>
            </a:r>
            <a:r>
              <a:rPr lang="en-US" altLang="zh-TW" sz="2000" dirty="0"/>
              <a:t> the volunteers received the drug for </a:t>
            </a:r>
            <a:r>
              <a:rPr lang="en-US" altLang="zh-TW" sz="2000" dirty="0">
                <a:solidFill>
                  <a:srgbClr val="FF0000"/>
                </a:solidFill>
              </a:rPr>
              <a:t>five days</a:t>
            </a:r>
            <a:r>
              <a:rPr lang="en-US" altLang="zh-TW" sz="2000" dirty="0"/>
              <a:t>, the other </a:t>
            </a:r>
            <a:r>
              <a:rPr lang="en-US" altLang="zh-TW" sz="2000" dirty="0">
                <a:solidFill>
                  <a:srgbClr val="FF0000"/>
                </a:solidFill>
              </a:rPr>
              <a:t>half</a:t>
            </a:r>
            <a:r>
              <a:rPr lang="en-US" altLang="zh-TW" sz="2000" dirty="0"/>
              <a:t> got a </a:t>
            </a:r>
            <a:r>
              <a:rPr lang="en-US" altLang="zh-TW" sz="2000" dirty="0">
                <a:solidFill>
                  <a:srgbClr val="FF0000"/>
                </a:solidFill>
              </a:rPr>
              <a:t>placebo</a:t>
            </a:r>
            <a:r>
              <a:rPr lang="en-US" altLang="zh-TW" sz="2000" dirty="0"/>
              <a:t>, and standard care. Patients were enrolled in the trial </a:t>
            </a:r>
            <a:r>
              <a:rPr lang="en-US" altLang="zh-TW" sz="2000" dirty="0">
                <a:solidFill>
                  <a:srgbClr val="FF0000"/>
                </a:solidFill>
              </a:rPr>
              <a:t>between July 2020 and November 2020</a:t>
            </a:r>
            <a:r>
              <a:rPr lang="en-US" altLang="zh-TW" sz="2000" dirty="0"/>
              <a:t> and doctors followed up with them through </a:t>
            </a:r>
            <a:r>
              <a:rPr lang="en-US" altLang="zh-TW" sz="2000" dirty="0">
                <a:solidFill>
                  <a:srgbClr val="FF0000"/>
                </a:solidFill>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72413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46EBA-3045-4AA6-B75C-BBF9DDEFA152}"/>
              </a:ext>
            </a:extLst>
          </p:cNvPr>
          <p:cNvSpPr>
            <a:spLocks noGrp="1"/>
          </p:cNvSpPr>
          <p:nvPr>
            <p:ph type="ctrTitle"/>
          </p:nvPr>
        </p:nvSpPr>
        <p:spPr/>
        <p:txBody>
          <a:bodyPr/>
          <a:lstStyle/>
          <a:p>
            <a:r>
              <a:rPr lang="en-US" altLang="zh-TW" dirty="0"/>
              <a:t>EXAMPLE4</a:t>
            </a:r>
            <a:endParaRPr lang="zh-TW" altLang="en-US" dirty="0"/>
          </a:p>
        </p:txBody>
      </p:sp>
      <p:sp>
        <p:nvSpPr>
          <p:cNvPr id="3" name="副標題 2">
            <a:extLst>
              <a:ext uri="{FF2B5EF4-FFF2-40B4-BE49-F238E27FC236}">
                <a16:creationId xmlns:a16="http://schemas.microsoft.com/office/drawing/2014/main" id="{6FEAAA43-74A8-4F61-96BA-99484DE2927B}"/>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92A50E13-B59A-49DB-B447-75F63A78EC09}"/>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21283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Baghdad church where he works as a caretaker, </a:t>
            </a:r>
            <a:r>
              <a:rPr lang="en-US" altLang="zh-TW" sz="1800" dirty="0" err="1">
                <a:solidFill>
                  <a:srgbClr val="FF0000"/>
                </a:solidFill>
              </a:rPr>
              <a:t>Natiq</a:t>
            </a:r>
            <a:r>
              <a:rPr lang="en-US" altLang="zh-TW" sz="1800" dirty="0">
                <a:solidFill>
                  <a:srgbClr val="FF0000"/>
                </a:solidFill>
              </a:rPr>
              <a:t> Anwar </a:t>
            </a:r>
            <a:r>
              <a:rPr lang="en-US" altLang="zh-TW" sz="1800" dirty="0"/>
              <a:t>relives the most horrific experience of his life each and every </a:t>
            </a:r>
            <a:r>
              <a:rPr lang="en-US" altLang="zh-TW" sz="1800" dirty="0" err="1"/>
              <a:t>day.Near</a:t>
            </a:r>
            <a:r>
              <a:rPr lang="en-US" altLang="zh-TW" sz="1800" dirty="0"/>
              <a:t> the pew where the 66-year-old sits, a scattering of </a:t>
            </a:r>
            <a:r>
              <a:rPr lang="en-US" altLang="zh-TW" sz="1800" dirty="0">
                <a:solidFill>
                  <a:srgbClr val="FF0000"/>
                </a:solidFill>
              </a:rPr>
              <a:t>crimson</a:t>
            </a:r>
            <a:r>
              <a:rPr lang="en-US" altLang="zh-TW" sz="1800" dirty="0"/>
              <a:t> tiles marks the places where churchgoers and clergy died </a:t>
            </a:r>
            <a:r>
              <a:rPr lang="en-US" altLang="zh-TW" sz="1800" dirty="0">
                <a:solidFill>
                  <a:srgbClr val="FF0000"/>
                </a:solidFill>
              </a:rPr>
              <a:t>10 </a:t>
            </a:r>
            <a:r>
              <a:rPr lang="en-US" altLang="zh-TW" sz="1800" dirty="0"/>
              <a:t>years </a:t>
            </a:r>
            <a:r>
              <a:rPr lang="en-US" altLang="zh-TW" sz="1800" dirty="0" err="1"/>
              <a:t>ago.The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t>Natiq</a:t>
            </a:r>
            <a:r>
              <a:rPr lang="en-US" altLang="zh-TW" sz="1800" dirty="0"/>
              <a:t>, as well as his wife and child, were among </a:t>
            </a:r>
            <a:r>
              <a:rPr lang="en-US" altLang="zh-TW" sz="1800" dirty="0" err="1"/>
              <a:t>them.Today</a:t>
            </a:r>
            <a:r>
              <a:rPr lang="en-US" altLang="zh-TW" sz="1800" dirty="0"/>
              <a:t>, Our Lady of Salvation Church is adorned with the engraved names of those who were murdered on that day -- 51 congregants and two </a:t>
            </a:r>
            <a:r>
              <a:rPr lang="en-US" altLang="zh-TW" sz="1800" dirty="0" err="1"/>
              <a:t>priests.The</a:t>
            </a:r>
            <a:r>
              <a:rPr lang="en-US" altLang="zh-TW" sz="1800" dirty="0"/>
              <a:t> attack left Anwar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Pope </a:t>
            </a:r>
            <a:r>
              <a:rPr lang="en-US" altLang="zh-TW" sz="1800" dirty="0">
                <a:solidFill>
                  <a:srgbClr val="FF0000"/>
                </a:solidFill>
              </a:rPr>
              <a:t>Francis</a:t>
            </a:r>
            <a:r>
              <a:rPr lang="en-US" altLang="zh-TW" sz="1800" dirty="0"/>
              <a:t> is set to deliver a speech here when he arrives in Iraq on </a:t>
            </a:r>
            <a:r>
              <a:rPr lang="en-US" altLang="zh-TW" sz="1800" dirty="0" err="1"/>
              <a:t>Friday."I'm</a:t>
            </a:r>
            <a:r>
              <a:rPr lang="en-US" altLang="zh-TW" sz="1800" dirty="0"/>
              <a:t> extremely happy. I'm very, very happy," Anwar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Anwar will not be among the small gathering of church members to greet the Pontiff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413956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Result(spacy)</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chemeClr val="accent2"/>
                </a:solidFill>
              </a:rPr>
              <a:t>Baghdad</a:t>
            </a:r>
            <a:r>
              <a:rPr lang="en-US" altLang="zh-TW" sz="1800" dirty="0"/>
              <a:t> church where he works as a caretaker, </a:t>
            </a:r>
            <a:r>
              <a:rPr lang="en-US" altLang="zh-TW" sz="1800" dirty="0" err="1">
                <a:solidFill>
                  <a:schemeClr val="accent2"/>
                </a:solidFill>
              </a:rPr>
              <a:t>Natiq</a:t>
            </a:r>
            <a:r>
              <a:rPr lang="en-US" altLang="zh-TW" sz="1800" dirty="0">
                <a:solidFill>
                  <a:schemeClr val="accent2"/>
                </a:solidFill>
              </a:rPr>
              <a:t> Anwar </a:t>
            </a:r>
            <a:r>
              <a:rPr lang="en-US" altLang="zh-TW" sz="1800" dirty="0"/>
              <a:t>relives the most horrific experience of his life each and every </a:t>
            </a:r>
            <a:r>
              <a:rPr lang="en-US" altLang="zh-TW" sz="1800" dirty="0" err="1">
                <a:solidFill>
                  <a:schemeClr val="accent2"/>
                </a:solidFill>
              </a:rPr>
              <a:t>day</a:t>
            </a:r>
            <a:r>
              <a:rPr lang="en-US" altLang="zh-TW" sz="1800" dirty="0" err="1"/>
              <a:t>.Near</a:t>
            </a:r>
            <a:r>
              <a:rPr lang="en-US" altLang="zh-TW" sz="1800" dirty="0"/>
              <a:t> the pew where the 66-year-old sits, a scattering of crimson tiles marks the places where churchgoers and clergy died </a:t>
            </a:r>
            <a:r>
              <a:rPr lang="en-US" altLang="zh-TW" sz="1800" dirty="0">
                <a:solidFill>
                  <a:schemeClr val="accent2"/>
                </a:solidFill>
              </a:rPr>
              <a:t>10</a:t>
            </a:r>
            <a:r>
              <a:rPr lang="en-US" altLang="zh-TW" sz="1800" dirty="0"/>
              <a:t> years </a:t>
            </a:r>
            <a:r>
              <a:rPr lang="en-US" altLang="zh-TW" sz="1800" dirty="0" err="1"/>
              <a:t>ago.The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rPr>
              <a:t>Today</a:t>
            </a:r>
            <a:r>
              <a:rPr lang="en-US" altLang="zh-TW" sz="1800" dirty="0"/>
              <a:t>, Our Lady of Salvation Church is adorned with the engraved names of those who were murdered on that </a:t>
            </a:r>
            <a:r>
              <a:rPr lang="en-US" altLang="zh-TW" sz="1800" dirty="0">
                <a:solidFill>
                  <a:schemeClr val="accent2"/>
                </a:solidFill>
              </a:rPr>
              <a:t>day</a:t>
            </a:r>
            <a:r>
              <a:rPr lang="en-US" altLang="zh-TW" sz="1800" dirty="0"/>
              <a:t> -- 51 congregants and two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chemeClr val="accent2"/>
                </a:solidFill>
              </a:rPr>
              <a:t>Iraq</a:t>
            </a:r>
            <a:r>
              <a:rPr lang="en-US" altLang="zh-TW" sz="1800" dirty="0"/>
              <a:t> on </a:t>
            </a:r>
            <a:r>
              <a:rPr lang="en-US" altLang="zh-TW" sz="1800" dirty="0" err="1">
                <a:solidFill>
                  <a:schemeClr val="accent2"/>
                </a:solidFill>
              </a:rPr>
              <a:t>Friday</a:t>
            </a:r>
            <a:r>
              <a:rPr lang="en-US" altLang="zh-TW" sz="1800" dirty="0" err="1"/>
              <a:t>."I'm</a:t>
            </a:r>
            <a:r>
              <a:rPr lang="en-US" altLang="zh-TW" sz="1800" dirty="0"/>
              <a:t> extremely happy. I'm very, very happy," </a:t>
            </a:r>
            <a:r>
              <a:rPr lang="en-US" altLang="zh-TW" sz="1800" dirty="0">
                <a:solidFill>
                  <a:schemeClr val="accent2"/>
                </a:solidFill>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09335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rgbClr val="FF0000"/>
                </a:solidFill>
              </a:rPr>
              <a:t>Baghdad church </a:t>
            </a:r>
            <a:r>
              <a:rPr lang="en-US" altLang="zh-TW" sz="1800" dirty="0"/>
              <a:t>where he works as a caretaker, </a:t>
            </a:r>
            <a:r>
              <a:rPr lang="en-US" altLang="zh-TW" sz="1800" dirty="0" err="1">
                <a:solidFill>
                  <a:schemeClr val="accent2"/>
                </a:solidFill>
              </a:rPr>
              <a:t>Natiq</a:t>
            </a:r>
            <a:r>
              <a:rPr lang="en-US" altLang="zh-TW" sz="1800" dirty="0">
                <a:solidFill>
                  <a:schemeClr val="accent2"/>
                </a:solidFill>
              </a:rPr>
              <a:t> Anwar </a:t>
            </a:r>
            <a:r>
              <a:rPr lang="en-US" altLang="zh-TW" sz="1800" dirty="0"/>
              <a:t>relives the most horrific experience of his life </a:t>
            </a:r>
            <a:r>
              <a:rPr lang="en-US" altLang="zh-TW" sz="1800" dirty="0">
                <a:solidFill>
                  <a:srgbClr val="FF0000"/>
                </a:solidFill>
              </a:rPr>
              <a:t>each</a:t>
            </a:r>
            <a:r>
              <a:rPr lang="en-US" altLang="zh-TW" sz="1800" dirty="0"/>
              <a:t> and </a:t>
            </a:r>
            <a:r>
              <a:rPr lang="en-US" altLang="zh-TW" sz="1800" dirty="0">
                <a:solidFill>
                  <a:srgbClr val="FF0000"/>
                </a:solidFill>
              </a:rPr>
              <a:t>every </a:t>
            </a:r>
            <a:r>
              <a:rPr lang="en-US" altLang="zh-TW" sz="1800" dirty="0" err="1">
                <a:solidFill>
                  <a:srgbClr val="FF0000"/>
                </a:solidFill>
              </a:rPr>
              <a:t>day.</a:t>
            </a:r>
            <a:r>
              <a:rPr lang="en-US" altLang="zh-TW" sz="1800" dirty="0" err="1"/>
              <a:t>Near</a:t>
            </a:r>
            <a:r>
              <a:rPr lang="en-US" altLang="zh-TW" sz="1800" dirty="0"/>
              <a:t> the pew where the </a:t>
            </a:r>
            <a:r>
              <a:rPr lang="en-US" altLang="zh-TW" sz="1800" dirty="0">
                <a:solidFill>
                  <a:srgbClr val="FF0000"/>
                </a:solidFill>
              </a:rPr>
              <a:t>66-year-old </a:t>
            </a:r>
            <a:r>
              <a:rPr lang="en-US" altLang="zh-TW" sz="1800" dirty="0"/>
              <a:t>sits, a scattering of </a:t>
            </a:r>
            <a:r>
              <a:rPr lang="en-US" altLang="zh-TW" sz="1800" dirty="0">
                <a:solidFill>
                  <a:srgbClr val="FF0000"/>
                </a:solidFill>
              </a:rPr>
              <a:t>crimson</a:t>
            </a:r>
            <a:r>
              <a:rPr lang="en-US" altLang="zh-TW" sz="1800" dirty="0"/>
              <a:t> tiles marks the places where churchgoers and clergy died </a:t>
            </a:r>
            <a:r>
              <a:rPr lang="en-US" altLang="zh-TW" sz="1800" dirty="0">
                <a:solidFill>
                  <a:srgbClr val="FF0000"/>
                </a:solidFill>
              </a:rPr>
              <a:t>10 years </a:t>
            </a:r>
            <a:r>
              <a:rPr lang="en-US" altLang="zh-TW" sz="1800" dirty="0" err="1">
                <a:solidFill>
                  <a:srgbClr val="FF0000"/>
                </a:solidFill>
              </a:rPr>
              <a:t>ago</a:t>
            </a:r>
            <a:r>
              <a:rPr lang="en-US" altLang="zh-TW" sz="1800" dirty="0" err="1"/>
              <a:t>.The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rPr>
              <a:t>Today</a:t>
            </a:r>
            <a:r>
              <a:rPr lang="en-US" altLang="zh-TW" sz="1800" dirty="0"/>
              <a:t>, </a:t>
            </a:r>
            <a:r>
              <a:rPr lang="en-US" altLang="zh-TW" sz="1800" dirty="0">
                <a:solidFill>
                  <a:srgbClr val="FF0000"/>
                </a:solidFill>
              </a:rPr>
              <a:t>Our Lady of Salvation Church</a:t>
            </a:r>
            <a:r>
              <a:rPr lang="en-US" altLang="zh-TW" sz="1800" dirty="0"/>
              <a:t> is adorned with the engraved names of those who were murdered on </a:t>
            </a:r>
            <a:r>
              <a:rPr lang="en-US" altLang="zh-TW" sz="1800" dirty="0">
                <a:solidFill>
                  <a:srgbClr val="FF0000"/>
                </a:solidFill>
              </a:rPr>
              <a:t>that day -- 51 </a:t>
            </a:r>
            <a:r>
              <a:rPr lang="en-US" altLang="zh-TW" sz="1800" dirty="0"/>
              <a:t>congregants and </a:t>
            </a:r>
            <a:r>
              <a:rPr lang="en-US" altLang="zh-TW" sz="1800" dirty="0">
                <a:solidFill>
                  <a:srgbClr val="FF0000"/>
                </a:solidFill>
              </a:rPr>
              <a:t>two</a:t>
            </a:r>
            <a:r>
              <a:rPr lang="en-US" altLang="zh-TW" sz="1800" dirty="0"/>
              <a:t>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rgbClr val="FF0000"/>
                </a:solidFill>
              </a:rPr>
              <a:t>Iraq</a:t>
            </a:r>
            <a:r>
              <a:rPr lang="en-US" altLang="zh-TW" sz="1800" dirty="0"/>
              <a:t> on </a:t>
            </a:r>
            <a:r>
              <a:rPr lang="en-US" altLang="zh-TW" sz="1800" dirty="0" err="1">
                <a:solidFill>
                  <a:schemeClr val="accent2"/>
                </a:solidFill>
              </a:rPr>
              <a:t>Friday</a:t>
            </a:r>
            <a:r>
              <a:rPr lang="en-US" altLang="zh-TW" sz="1800" dirty="0" err="1"/>
              <a:t>."I'm</a:t>
            </a:r>
            <a:r>
              <a:rPr lang="en-US" altLang="zh-TW" sz="1800" dirty="0"/>
              <a:t> extremely happy. I'm very, very happy," </a:t>
            </a:r>
            <a:r>
              <a:rPr lang="en-US" altLang="zh-TW" sz="1800" dirty="0">
                <a:solidFill>
                  <a:schemeClr val="accent2"/>
                </a:solidFill>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74500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C5313A-6941-4C56-B3EB-168FF9C2F532}"/>
              </a:ext>
            </a:extLst>
          </p:cNvPr>
          <p:cNvSpPr>
            <a:spLocks noGrp="1"/>
          </p:cNvSpPr>
          <p:nvPr>
            <p:ph type="title"/>
          </p:nvPr>
        </p:nvSpPr>
        <p:spPr>
          <a:xfrm>
            <a:off x="1066800" y="642594"/>
            <a:ext cx="10058400" cy="866166"/>
          </a:xfrm>
        </p:spPr>
        <p:txBody>
          <a:bodyPr/>
          <a:lstStyle/>
          <a:p>
            <a:r>
              <a:rPr lang="zh-TW" altLang="en-US" dirty="0"/>
              <a:t>結論</a:t>
            </a:r>
          </a:p>
        </p:txBody>
      </p:sp>
      <p:sp>
        <p:nvSpPr>
          <p:cNvPr id="3" name="內容版面配置區 2">
            <a:extLst>
              <a:ext uri="{FF2B5EF4-FFF2-40B4-BE49-F238E27FC236}">
                <a16:creationId xmlns:a16="http://schemas.microsoft.com/office/drawing/2014/main" id="{20CD07E6-9692-43F0-B430-83A110D3F0EB}"/>
              </a:ext>
            </a:extLst>
          </p:cNvPr>
          <p:cNvSpPr>
            <a:spLocks noGrp="1"/>
          </p:cNvSpPr>
          <p:nvPr>
            <p:ph idx="1"/>
          </p:nvPr>
        </p:nvSpPr>
        <p:spPr>
          <a:xfrm>
            <a:off x="1066800" y="1447800"/>
            <a:ext cx="10058400" cy="4504944"/>
          </a:xfrm>
        </p:spPr>
        <p:txBody>
          <a:bodyPr>
            <a:normAutofit/>
          </a:bodyPr>
          <a:lstStyle/>
          <a:p>
            <a:r>
              <a:rPr lang="zh-TW" altLang="en-US" sz="2000" dirty="0"/>
              <a:t>單純使用</a:t>
            </a:r>
            <a:r>
              <a:rPr lang="en-US" altLang="zh-TW" sz="2000" dirty="0" err="1"/>
              <a:t>SQuAD</a:t>
            </a:r>
            <a:r>
              <a:rPr lang="zh-TW" altLang="en-US" sz="2000" dirty="0"/>
              <a:t>的結果很差</a:t>
            </a:r>
            <a:endParaRPr lang="en-US" altLang="zh-TW" sz="2000" dirty="0"/>
          </a:p>
          <a:p>
            <a:r>
              <a:rPr lang="zh-TW" altLang="en-US" sz="2000" dirty="0"/>
              <a:t>單純使用</a:t>
            </a:r>
            <a:r>
              <a:rPr lang="en-US" altLang="zh-TW" sz="2000" dirty="0" err="1"/>
              <a:t>spaCy</a:t>
            </a:r>
            <a:r>
              <a:rPr lang="zh-TW" altLang="en-US" sz="2000" dirty="0"/>
              <a:t>的結果，雖然效果不錯，卻只能挑出名詞</a:t>
            </a:r>
            <a:endParaRPr lang="en-US" altLang="zh-TW" sz="2000" dirty="0"/>
          </a:p>
          <a:p>
            <a:r>
              <a:rPr lang="zh-TW" altLang="en-US" sz="2000" b="1" dirty="0">
                <a:solidFill>
                  <a:schemeClr val="accent2"/>
                </a:solidFill>
              </a:rPr>
              <a:t>合併使用的效果較能讓</a:t>
            </a:r>
            <a:r>
              <a:rPr lang="en-US" altLang="zh-TW" sz="2000" b="1" dirty="0" err="1">
                <a:solidFill>
                  <a:schemeClr val="accent2"/>
                </a:solidFill>
              </a:rPr>
              <a:t>SQuAD</a:t>
            </a:r>
            <a:r>
              <a:rPr lang="zh-TW" altLang="en-US" sz="2000" b="1" dirty="0">
                <a:solidFill>
                  <a:schemeClr val="accent2"/>
                </a:solidFill>
              </a:rPr>
              <a:t>資料集的特色發揮出來</a:t>
            </a:r>
          </a:p>
        </p:txBody>
      </p:sp>
      <p:sp>
        <p:nvSpPr>
          <p:cNvPr id="4" name="日期版面配置區 3">
            <a:extLst>
              <a:ext uri="{FF2B5EF4-FFF2-40B4-BE49-F238E27FC236}">
                <a16:creationId xmlns:a16="http://schemas.microsoft.com/office/drawing/2014/main" id="{FF433F9A-4602-408E-B2C9-F760642FC6E5}"/>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86106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405D8B-BF66-4A58-B266-ED9AA7E53CB3}"/>
              </a:ext>
            </a:extLst>
          </p:cNvPr>
          <p:cNvSpPr>
            <a:spLocks noGrp="1"/>
          </p:cNvSpPr>
          <p:nvPr>
            <p:ph type="title"/>
          </p:nvPr>
        </p:nvSpPr>
        <p:spPr/>
        <p:txBody>
          <a:bodyPr/>
          <a:lstStyle/>
          <a:p>
            <a:r>
              <a:rPr lang="zh-TW" altLang="en-US" dirty="0"/>
              <a:t>近期進度</a:t>
            </a:r>
          </a:p>
        </p:txBody>
      </p:sp>
      <p:sp>
        <p:nvSpPr>
          <p:cNvPr id="3" name="內容版面配置區 2">
            <a:extLst>
              <a:ext uri="{FF2B5EF4-FFF2-40B4-BE49-F238E27FC236}">
                <a16:creationId xmlns:a16="http://schemas.microsoft.com/office/drawing/2014/main" id="{84B0061A-DFFC-4F85-8896-406D283D1CC0}"/>
              </a:ext>
            </a:extLst>
          </p:cNvPr>
          <p:cNvSpPr>
            <a:spLocks noGrp="1"/>
          </p:cNvSpPr>
          <p:nvPr>
            <p:ph idx="1"/>
          </p:nvPr>
        </p:nvSpPr>
        <p:spPr>
          <a:xfrm>
            <a:off x="1066800" y="2103120"/>
            <a:ext cx="10241280" cy="3849624"/>
          </a:xfrm>
        </p:spPr>
        <p:txBody>
          <a:bodyPr/>
          <a:lstStyle/>
          <a:p>
            <a:r>
              <a:rPr lang="zh-TW" altLang="en-US" dirty="0"/>
              <a:t>實現結合</a:t>
            </a:r>
            <a:r>
              <a:rPr lang="en-US" altLang="zh-TW" dirty="0"/>
              <a:t>squad </a:t>
            </a:r>
            <a:r>
              <a:rPr lang="zh-TW" altLang="en-US" dirty="0"/>
              <a:t>與 </a:t>
            </a:r>
            <a:r>
              <a:rPr lang="en-US" altLang="zh-TW" dirty="0" err="1"/>
              <a:t>spaCy</a:t>
            </a:r>
            <a:r>
              <a:rPr lang="zh-TW" altLang="en-US" dirty="0"/>
              <a:t>的優點</a:t>
            </a:r>
            <a:endParaRPr lang="en-US" altLang="zh-TW" dirty="0"/>
          </a:p>
          <a:p>
            <a:r>
              <a:rPr lang="zh-TW" altLang="en-US" dirty="0"/>
              <a:t>會比較只使用</a:t>
            </a:r>
            <a:r>
              <a:rPr lang="en-US" altLang="zh-TW" dirty="0" err="1"/>
              <a:t>spaCy</a:t>
            </a:r>
            <a:r>
              <a:rPr lang="en-US" altLang="zh-TW" dirty="0"/>
              <a:t> </a:t>
            </a:r>
            <a:r>
              <a:rPr lang="zh-TW" altLang="en-US" dirty="0"/>
              <a:t>和 合併使用的效果</a:t>
            </a:r>
          </a:p>
        </p:txBody>
      </p:sp>
      <p:sp>
        <p:nvSpPr>
          <p:cNvPr id="4" name="日期版面配置區 3">
            <a:extLst>
              <a:ext uri="{FF2B5EF4-FFF2-40B4-BE49-F238E27FC236}">
                <a16:creationId xmlns:a16="http://schemas.microsoft.com/office/drawing/2014/main" id="{928CD845-395E-4BF2-A1E1-94BE88DE55E7}"/>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059293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C750BA-A954-4C94-8564-D7B54242E148}"/>
              </a:ext>
            </a:extLst>
          </p:cNvPr>
          <p:cNvSpPr>
            <a:spLocks noGrp="1"/>
          </p:cNvSpPr>
          <p:nvPr>
            <p:ph type="title"/>
          </p:nvPr>
        </p:nvSpPr>
        <p:spPr>
          <a:xfrm>
            <a:off x="1066800" y="642594"/>
            <a:ext cx="10058400" cy="948462"/>
          </a:xfrm>
        </p:spPr>
        <p:txBody>
          <a:bodyPr/>
          <a:lstStyle/>
          <a:p>
            <a:r>
              <a:rPr lang="zh-TW" altLang="en-US" dirty="0"/>
              <a:t>下周任務</a:t>
            </a:r>
          </a:p>
        </p:txBody>
      </p:sp>
      <p:sp>
        <p:nvSpPr>
          <p:cNvPr id="3" name="內容版面配置區 2">
            <a:extLst>
              <a:ext uri="{FF2B5EF4-FFF2-40B4-BE49-F238E27FC236}">
                <a16:creationId xmlns:a16="http://schemas.microsoft.com/office/drawing/2014/main" id="{1F5A1B6C-11AB-4E78-99D9-967BC7B06036}"/>
              </a:ext>
            </a:extLst>
          </p:cNvPr>
          <p:cNvSpPr>
            <a:spLocks noGrp="1"/>
          </p:cNvSpPr>
          <p:nvPr>
            <p:ph idx="1"/>
          </p:nvPr>
        </p:nvSpPr>
        <p:spPr>
          <a:xfrm>
            <a:off x="1066800" y="1670304"/>
            <a:ext cx="10058400" cy="4282440"/>
          </a:xfrm>
        </p:spPr>
        <p:txBody>
          <a:bodyPr/>
          <a:lstStyle/>
          <a:p>
            <a:r>
              <a:rPr lang="zh-TW" altLang="en-US" dirty="0"/>
              <a:t>計算使用</a:t>
            </a:r>
            <a:r>
              <a:rPr lang="en-US" altLang="zh-TW" dirty="0" err="1"/>
              <a:t>SQuAD+spaCy</a:t>
            </a:r>
            <a:r>
              <a:rPr lang="zh-TW" altLang="en-US" dirty="0"/>
              <a:t>模型的</a:t>
            </a:r>
            <a:r>
              <a:rPr lang="en-US" altLang="zh-TW" dirty="0"/>
              <a:t> recall or precision</a:t>
            </a:r>
          </a:p>
          <a:p>
            <a:r>
              <a:rPr lang="zh-TW" altLang="en-US" dirty="0"/>
              <a:t>過濾掉一些無意義的字 </a:t>
            </a:r>
            <a:r>
              <a:rPr lang="en-US" altLang="zh-TW" dirty="0"/>
              <a:t>:</a:t>
            </a:r>
            <a:r>
              <a:rPr lang="zh-TW" altLang="en-US"/>
              <a:t> 詞頻分析</a:t>
            </a:r>
            <a:endParaRPr lang="en-US" altLang="zh-TW" dirty="0"/>
          </a:p>
          <a:p>
            <a:endParaRPr lang="zh-TW" altLang="en-US" dirty="0"/>
          </a:p>
        </p:txBody>
      </p:sp>
      <p:sp>
        <p:nvSpPr>
          <p:cNvPr id="4" name="日期版面配置區 3">
            <a:extLst>
              <a:ext uri="{FF2B5EF4-FFF2-40B4-BE49-F238E27FC236}">
                <a16:creationId xmlns:a16="http://schemas.microsoft.com/office/drawing/2014/main" id="{5728CD40-BA4F-429B-A4F7-5E91680C76FA}"/>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84246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227A9-89EC-435D-A60D-54F2D6D32C62}"/>
              </a:ext>
            </a:extLst>
          </p:cNvPr>
          <p:cNvSpPr>
            <a:spLocks noGrp="1"/>
          </p:cNvSpPr>
          <p:nvPr>
            <p:ph type="ctrTitle"/>
          </p:nvPr>
        </p:nvSpPr>
        <p:spPr/>
        <p:txBody>
          <a:bodyPr/>
          <a:lstStyle/>
          <a:p>
            <a:r>
              <a:rPr lang="en-US" altLang="zh-TW" dirty="0"/>
              <a:t>example1</a:t>
            </a:r>
            <a:endParaRPr lang="zh-TW" altLang="en-US" dirty="0"/>
          </a:p>
        </p:txBody>
      </p:sp>
      <p:sp>
        <p:nvSpPr>
          <p:cNvPr id="3" name="副標題 2">
            <a:extLst>
              <a:ext uri="{FF2B5EF4-FFF2-40B4-BE49-F238E27FC236}">
                <a16:creationId xmlns:a16="http://schemas.microsoft.com/office/drawing/2014/main" id="{8D91E56A-908D-40A7-BE35-6755CF51ED68}"/>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8F4BDFF1-5E7F-4401-B6F5-89494DDEC4DB}"/>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262554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latin typeface="Arial" panose="020B0604020202020204" pitchFamily="34" charset="0"/>
                <a:cs typeface="Arial" panose="020B0604020202020204" pitchFamily="34" charset="0"/>
              </a:rPr>
              <a:t>Gerald </a:t>
            </a:r>
            <a:r>
              <a:rPr lang="en-US" altLang="zh-TW" sz="2000" dirty="0">
                <a:solidFill>
                  <a:srgbClr val="FF0000"/>
                </a:solidFill>
                <a:latin typeface="Arial" panose="020B0604020202020204" pitchFamily="34" charset="0"/>
                <a:cs typeface="Arial" panose="020B0604020202020204" pitchFamily="34" charset="0"/>
              </a:rPr>
              <a:t>Ford</a:t>
            </a:r>
            <a:r>
              <a:rPr lang="en-US" altLang="zh-TW" sz="2000" dirty="0">
                <a:latin typeface="Arial" panose="020B0604020202020204" pitchFamily="34" charset="0"/>
                <a:cs typeface="Arial" panose="020B0604020202020204" pitchFamily="34" charset="0"/>
              </a:rPr>
              <a:t> 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Republicans in December 1976 Gallup polling. Jimmy Carter was at a mere </a:t>
            </a:r>
            <a:r>
              <a:rPr lang="en-US" altLang="zh-TW" sz="2000" dirty="0">
                <a:solidFill>
                  <a:srgbClr val="FF0000"/>
                </a:solidFill>
                <a:latin typeface="Arial" panose="020B0604020202020204" pitchFamily="34" charset="0"/>
                <a:cs typeface="Arial" panose="020B0604020202020204" pitchFamily="34" charset="0"/>
              </a:rPr>
              <a:t>50%</a:t>
            </a:r>
            <a:r>
              <a:rPr lang="en-US" altLang="zh-TW" sz="2000" dirty="0">
                <a:latin typeface="Arial" panose="020B0604020202020204" pitchFamily="34" charset="0"/>
                <a:cs typeface="Arial" panose="020B0604020202020204" pitchFamily="34" charset="0"/>
              </a:rPr>
              <a:t> among Democrats in November and December 1980 Gallup numbers. </a:t>
            </a:r>
            <a:r>
              <a:rPr lang="en-US" altLang="zh-TW" sz="2000" dirty="0">
                <a:solidFill>
                  <a:srgbClr val="FF0000"/>
                </a:solidFill>
                <a:latin typeface="Arial" panose="020B0604020202020204" pitchFamily="34" charset="0"/>
                <a:cs typeface="Arial" panose="020B0604020202020204" pitchFamily="34" charset="0"/>
              </a:rPr>
              <a:t>George H.W.</a:t>
            </a:r>
            <a:r>
              <a:rPr lang="en-US" altLang="zh-TW" sz="2000" dirty="0">
                <a:latin typeface="Arial" panose="020B0604020202020204" pitchFamily="34" charset="0"/>
                <a:cs typeface="Arial" panose="020B0604020202020204" pitchFamily="34" charset="0"/>
              </a:rPr>
              <a:t> Bush 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Republicans in an average of November 1992 through January 1993 Gallup polls.</a:t>
            </a:r>
          </a:p>
          <a:p>
            <a:pPr marL="0" indent="0">
              <a:buNone/>
            </a:pPr>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399807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solidFill>
                  <a:srgbClr val="FF0000"/>
                </a:solidFill>
                <a:latin typeface="Arial" panose="020B0604020202020204" pitchFamily="34" charset="0"/>
                <a:cs typeface="Arial" panose="020B0604020202020204" pitchFamily="34" charset="0"/>
              </a:rPr>
              <a:t>Gerald Ford </a:t>
            </a:r>
            <a:r>
              <a:rPr lang="en-US" altLang="zh-TW" sz="2000" dirty="0">
                <a:latin typeface="Arial" panose="020B0604020202020204" pitchFamily="34" charset="0"/>
                <a:cs typeface="Arial" panose="020B0604020202020204" pitchFamily="34" charset="0"/>
              </a:rPr>
              <a:t>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December 1976 Gallup </a:t>
            </a:r>
            <a:r>
              <a:rPr lang="en-US" altLang="zh-TW" sz="2000" dirty="0">
                <a:latin typeface="Arial" panose="020B0604020202020204" pitchFamily="34" charset="0"/>
                <a:cs typeface="Arial" panose="020B0604020202020204" pitchFamily="34" charset="0"/>
              </a:rPr>
              <a:t>polling. </a:t>
            </a:r>
            <a:r>
              <a:rPr lang="en-US" altLang="zh-TW" sz="2000" dirty="0">
                <a:solidFill>
                  <a:srgbClr val="FF0000"/>
                </a:solidFill>
                <a:latin typeface="Arial" panose="020B0604020202020204" pitchFamily="34" charset="0"/>
                <a:cs typeface="Arial" panose="020B0604020202020204" pitchFamily="34" charset="0"/>
              </a:rPr>
              <a:t>Jimmy Carter</a:t>
            </a:r>
            <a:r>
              <a:rPr lang="en-US" altLang="zh-TW" sz="2000" dirty="0">
                <a:latin typeface="Arial" panose="020B0604020202020204" pitchFamily="34" charset="0"/>
                <a:cs typeface="Arial" panose="020B0604020202020204" pitchFamily="34" charset="0"/>
              </a:rPr>
              <a:t> was at </a:t>
            </a:r>
            <a:r>
              <a:rPr lang="en-US" altLang="zh-TW" sz="2000" dirty="0">
                <a:solidFill>
                  <a:srgbClr val="FF0000"/>
                </a:solidFill>
                <a:latin typeface="Arial" panose="020B0604020202020204" pitchFamily="34" charset="0"/>
                <a:cs typeface="Arial" panose="020B0604020202020204" pitchFamily="34" charset="0"/>
              </a:rPr>
              <a:t>a mere 50% </a:t>
            </a:r>
            <a:r>
              <a:rPr lang="en-US" altLang="zh-TW" sz="2000" dirty="0">
                <a:latin typeface="Arial" panose="020B0604020202020204" pitchFamily="34" charset="0"/>
                <a:cs typeface="Arial" panose="020B0604020202020204" pitchFamily="34" charset="0"/>
              </a:rPr>
              <a:t>among </a:t>
            </a:r>
            <a:r>
              <a:rPr lang="en-US" altLang="zh-TW" sz="2000" dirty="0">
                <a:solidFill>
                  <a:srgbClr val="FF0000"/>
                </a:solidFill>
                <a:latin typeface="Arial" panose="020B0604020202020204" pitchFamily="34" charset="0"/>
                <a:cs typeface="Arial" panose="020B0604020202020204" pitchFamily="34" charset="0"/>
              </a:rPr>
              <a:t>Democrats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November</a:t>
            </a:r>
            <a:r>
              <a:rPr lang="en-US" altLang="zh-TW" sz="2000" dirty="0">
                <a:latin typeface="Arial" panose="020B0604020202020204" pitchFamily="34" charset="0"/>
                <a:cs typeface="Arial" panose="020B0604020202020204" pitchFamily="34" charset="0"/>
              </a:rPr>
              <a:t> and </a:t>
            </a:r>
            <a:r>
              <a:rPr lang="en-US" altLang="zh-TW" sz="2000" dirty="0">
                <a:solidFill>
                  <a:srgbClr val="FF0000"/>
                </a:solidFill>
                <a:latin typeface="Arial" panose="020B0604020202020204" pitchFamily="34" charset="0"/>
                <a:cs typeface="Arial" panose="020B0604020202020204" pitchFamily="34" charset="0"/>
              </a:rPr>
              <a:t>December 1980 </a:t>
            </a:r>
            <a:r>
              <a:rPr lang="en-US" altLang="zh-TW" sz="2000" dirty="0">
                <a:latin typeface="Arial" panose="020B0604020202020204" pitchFamily="34" charset="0"/>
                <a:cs typeface="Arial" panose="020B0604020202020204" pitchFamily="34" charset="0"/>
              </a:rPr>
              <a:t>Gallup numbers. </a:t>
            </a:r>
            <a:r>
              <a:rPr lang="en-US" altLang="zh-TW" sz="2000" dirty="0">
                <a:solidFill>
                  <a:srgbClr val="FF0000"/>
                </a:solidFill>
                <a:latin typeface="Arial" panose="020B0604020202020204" pitchFamily="34" charset="0"/>
                <a:cs typeface="Arial" panose="020B0604020202020204" pitchFamily="34" charset="0"/>
              </a:rPr>
              <a:t>George H.W. Bush </a:t>
            </a:r>
            <a:r>
              <a:rPr lang="en-US" altLang="zh-TW" sz="2000" dirty="0">
                <a:latin typeface="Arial" panose="020B0604020202020204" pitchFamily="34" charset="0"/>
                <a:cs typeface="Arial" panose="020B0604020202020204" pitchFamily="34" charset="0"/>
              </a:rPr>
              <a:t>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an average of </a:t>
            </a:r>
            <a:r>
              <a:rPr lang="en-US" altLang="zh-TW" sz="2000" dirty="0">
                <a:solidFill>
                  <a:srgbClr val="FF0000"/>
                </a:solidFill>
                <a:latin typeface="Arial" panose="020B0604020202020204" pitchFamily="34" charset="0"/>
                <a:cs typeface="Arial" panose="020B0604020202020204" pitchFamily="34" charset="0"/>
              </a:rPr>
              <a:t>November 1992</a:t>
            </a:r>
            <a:r>
              <a:rPr lang="en-US" altLang="zh-TW" sz="2000" dirty="0">
                <a:latin typeface="Arial" panose="020B0604020202020204" pitchFamily="34" charset="0"/>
                <a:cs typeface="Arial" panose="020B0604020202020204" pitchFamily="34" charset="0"/>
              </a:rPr>
              <a:t> through </a:t>
            </a:r>
            <a:r>
              <a:rPr lang="en-US" altLang="zh-TW" sz="2000" dirty="0">
                <a:solidFill>
                  <a:srgbClr val="FF0000"/>
                </a:solidFill>
                <a:latin typeface="Arial" panose="020B0604020202020204" pitchFamily="34" charset="0"/>
                <a:cs typeface="Arial" panose="020B0604020202020204" pitchFamily="34" charset="0"/>
              </a:rPr>
              <a:t>January 1993</a:t>
            </a:r>
            <a:r>
              <a:rPr lang="en-US" altLang="zh-TW" sz="2000" dirty="0">
                <a:latin typeface="Arial" panose="020B0604020202020204" pitchFamily="34" charset="0"/>
                <a:cs typeface="Arial" panose="020B0604020202020204" pitchFamily="34" charset="0"/>
              </a:rPr>
              <a:t> Gallup polls.</a:t>
            </a:r>
          </a:p>
          <a:p>
            <a:pPr marL="0" indent="0">
              <a:buNone/>
            </a:pPr>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54440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solidFill>
                  <a:srgbClr val="FF0000"/>
                </a:solidFill>
                <a:latin typeface="Arial" panose="020B0604020202020204" pitchFamily="34" charset="0"/>
                <a:cs typeface="Arial" panose="020B0604020202020204" pitchFamily="34" charset="0"/>
              </a:rPr>
              <a:t>Gerald Ford </a:t>
            </a:r>
            <a:r>
              <a:rPr lang="en-US" altLang="zh-TW" sz="2000" dirty="0">
                <a:latin typeface="Arial" panose="020B0604020202020204" pitchFamily="34" charset="0"/>
                <a:cs typeface="Arial" panose="020B0604020202020204" pitchFamily="34" charset="0"/>
              </a:rPr>
              <a:t>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December 1976 </a:t>
            </a:r>
            <a:r>
              <a:rPr lang="en-US" altLang="zh-TW" sz="2000" dirty="0">
                <a:latin typeface="Arial" panose="020B0604020202020204" pitchFamily="34" charset="0"/>
                <a:cs typeface="Arial" panose="020B0604020202020204" pitchFamily="34" charset="0"/>
              </a:rPr>
              <a:t>Gallup polling. </a:t>
            </a:r>
            <a:r>
              <a:rPr lang="en-US" altLang="zh-TW" sz="2000" dirty="0">
                <a:solidFill>
                  <a:srgbClr val="FF0000"/>
                </a:solidFill>
                <a:latin typeface="Arial" panose="020B0604020202020204" pitchFamily="34" charset="0"/>
                <a:cs typeface="Arial" panose="020B0604020202020204" pitchFamily="34" charset="0"/>
              </a:rPr>
              <a:t>Jimmy Carter </a:t>
            </a:r>
            <a:r>
              <a:rPr lang="en-US" altLang="zh-TW" sz="2000" dirty="0">
                <a:latin typeface="Arial" panose="020B0604020202020204" pitchFamily="34" charset="0"/>
                <a:cs typeface="Arial" panose="020B0604020202020204" pitchFamily="34" charset="0"/>
              </a:rPr>
              <a:t>was at a </a:t>
            </a:r>
            <a:r>
              <a:rPr lang="en-US" altLang="zh-TW" sz="2000" dirty="0">
                <a:solidFill>
                  <a:srgbClr val="FF0000"/>
                </a:solidFill>
                <a:latin typeface="Arial" panose="020B0604020202020204" pitchFamily="34" charset="0"/>
                <a:cs typeface="Arial" panose="020B0604020202020204" pitchFamily="34" charset="0"/>
              </a:rPr>
              <a:t>mere 50% </a:t>
            </a:r>
            <a:r>
              <a:rPr lang="en-US" altLang="zh-TW" sz="2000" dirty="0">
                <a:latin typeface="Arial" panose="020B0604020202020204" pitchFamily="34" charset="0"/>
                <a:cs typeface="Arial" panose="020B0604020202020204" pitchFamily="34" charset="0"/>
              </a:rPr>
              <a:t>among </a:t>
            </a:r>
            <a:r>
              <a:rPr lang="en-US" altLang="zh-TW" sz="2000" dirty="0">
                <a:solidFill>
                  <a:srgbClr val="FF0000"/>
                </a:solidFill>
                <a:latin typeface="Arial" panose="020B0604020202020204" pitchFamily="34" charset="0"/>
                <a:cs typeface="Arial" panose="020B0604020202020204" pitchFamily="34" charset="0"/>
              </a:rPr>
              <a:t>Democrats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November</a:t>
            </a:r>
            <a:r>
              <a:rPr lang="en-US" altLang="zh-TW" sz="2000" dirty="0">
                <a:latin typeface="Arial" panose="020B0604020202020204" pitchFamily="34" charset="0"/>
                <a:cs typeface="Arial" panose="020B0604020202020204" pitchFamily="34" charset="0"/>
              </a:rPr>
              <a:t> and </a:t>
            </a:r>
            <a:r>
              <a:rPr lang="en-US" altLang="zh-TW" sz="2000" dirty="0">
                <a:solidFill>
                  <a:srgbClr val="FF0000"/>
                </a:solidFill>
                <a:latin typeface="Arial" panose="020B0604020202020204" pitchFamily="34" charset="0"/>
                <a:cs typeface="Arial" panose="020B0604020202020204" pitchFamily="34" charset="0"/>
              </a:rPr>
              <a:t>December 1980</a:t>
            </a:r>
            <a:r>
              <a:rPr lang="en-US" altLang="zh-TW" sz="2000" dirty="0">
                <a:latin typeface="Arial" panose="020B0604020202020204" pitchFamily="34" charset="0"/>
                <a:cs typeface="Arial" panose="020B0604020202020204" pitchFamily="34" charset="0"/>
              </a:rPr>
              <a:t> Gallup numbers. </a:t>
            </a:r>
            <a:r>
              <a:rPr lang="en-US" altLang="zh-TW" sz="2000" dirty="0">
                <a:solidFill>
                  <a:srgbClr val="FF0000"/>
                </a:solidFill>
                <a:latin typeface="Arial" panose="020B0604020202020204" pitchFamily="34" charset="0"/>
                <a:cs typeface="Arial" panose="020B0604020202020204" pitchFamily="34" charset="0"/>
              </a:rPr>
              <a:t>George H.W. Bush</a:t>
            </a:r>
            <a:r>
              <a:rPr lang="en-US" altLang="zh-TW" sz="2000" dirty="0">
                <a:latin typeface="Arial" panose="020B0604020202020204" pitchFamily="34" charset="0"/>
                <a:cs typeface="Arial" panose="020B0604020202020204" pitchFamily="34" charset="0"/>
              </a:rPr>
              <a:t> 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Republicans in an average of November 1992 through </a:t>
            </a:r>
            <a:r>
              <a:rPr lang="en-US" altLang="zh-TW" sz="2000" dirty="0">
                <a:solidFill>
                  <a:srgbClr val="FF0000"/>
                </a:solidFill>
                <a:latin typeface="Arial" panose="020B0604020202020204" pitchFamily="34" charset="0"/>
                <a:cs typeface="Arial" panose="020B0604020202020204" pitchFamily="34" charset="0"/>
              </a:rPr>
              <a:t>January 1993</a:t>
            </a:r>
            <a:r>
              <a:rPr lang="en-US" altLang="zh-TW" sz="2000" dirty="0">
                <a:latin typeface="Arial" panose="020B0604020202020204" pitchFamily="34" charset="0"/>
                <a:cs typeface="Arial" panose="020B0604020202020204" pitchFamily="34" charset="0"/>
              </a:rPr>
              <a:t> Gallup polls.</a:t>
            </a:r>
          </a:p>
          <a:p>
            <a:r>
              <a:rPr lang="zh-TW" altLang="en-US" sz="2000" dirty="0">
                <a:latin typeface="Arial" panose="020B0604020202020204" pitchFamily="34" charset="0"/>
                <a:cs typeface="Arial" panose="020B0604020202020204" pitchFamily="34" charset="0"/>
              </a:rPr>
              <a:t>還是無法完整抓取 </a:t>
            </a:r>
            <a:r>
              <a:rPr lang="en-US" altLang="zh-TW" sz="2000" dirty="0">
                <a:latin typeface="Arial" panose="020B0604020202020204" pitchFamily="34" charset="0"/>
                <a:cs typeface="Arial" panose="020B0604020202020204" pitchFamily="34" charset="0"/>
              </a:rPr>
              <a:t>November 1992 through January 1993</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26183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B2161-D52D-4301-B8C7-14BDF5DEE08B}"/>
              </a:ext>
            </a:extLst>
          </p:cNvPr>
          <p:cNvSpPr>
            <a:spLocks noGrp="1"/>
          </p:cNvSpPr>
          <p:nvPr>
            <p:ph type="ctrTitle"/>
          </p:nvPr>
        </p:nvSpPr>
        <p:spPr/>
        <p:txBody>
          <a:bodyPr/>
          <a:lstStyle/>
          <a:p>
            <a:r>
              <a:rPr lang="en-US" altLang="zh-TW" dirty="0"/>
              <a:t>example2</a:t>
            </a:r>
            <a:endParaRPr lang="zh-TW" altLang="en-US" dirty="0"/>
          </a:p>
        </p:txBody>
      </p:sp>
      <p:sp>
        <p:nvSpPr>
          <p:cNvPr id="3" name="副標題 2">
            <a:extLst>
              <a:ext uri="{FF2B5EF4-FFF2-40B4-BE49-F238E27FC236}">
                <a16:creationId xmlns:a16="http://schemas.microsoft.com/office/drawing/2014/main" id="{983630C0-3688-47AF-8E68-78F5A861A8AD}"/>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4DA81C7B-4ADB-450D-AB04-99F68D898224}"/>
              </a:ext>
            </a:extLst>
          </p:cNvPr>
          <p:cNvSpPr>
            <a:spLocks noGrp="1"/>
          </p:cNvSpPr>
          <p:nvPr>
            <p:ph type="dt" sz="half" idx="10"/>
          </p:nvPr>
        </p:nvSpPr>
        <p:spPr/>
        <p:txBody>
          <a:bodyPr/>
          <a:lstStyle/>
          <a:p>
            <a:fld id="{4D9EAB54-90A7-4427-8D5D-1517AC1256FE}" type="datetime1">
              <a:rPr lang="zh-TW" altLang="en-US" smtClean="0"/>
              <a:t>2021/3/8</a:t>
            </a:fld>
            <a:endParaRPr lang="en-US" dirty="0"/>
          </a:p>
        </p:txBody>
      </p:sp>
    </p:spTree>
    <p:extLst>
      <p:ext uri="{BB962C8B-B14F-4D97-AF65-F5344CB8AC3E}">
        <p14:creationId xmlns:p14="http://schemas.microsoft.com/office/powerpoint/2010/main" val="1529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t>The US Food and Drug Administration on Friday said that people should not use </a:t>
            </a:r>
            <a:r>
              <a:rPr lang="en-US" altLang="zh-TW" sz="2000" dirty="0">
                <a:solidFill>
                  <a:srgbClr val="FF0000"/>
                </a:solidFill>
              </a:rPr>
              <a:t>ivermectin</a:t>
            </a:r>
            <a:r>
              <a:rPr lang="en-US" altLang="zh-TW" sz="2000" dirty="0"/>
              <a:t> to attempt to treat or prevent Covid</a:t>
            </a:r>
            <a:r>
              <a:rPr lang="en-US" altLang="zh-TW" sz="2000" dirty="0">
                <a:solidFill>
                  <a:srgbClr val="FF0000"/>
                </a:solidFill>
              </a:rPr>
              <a:t>-19</a:t>
            </a:r>
            <a:r>
              <a:rPr lang="en-US" altLang="zh-TW" sz="2000" dirty="0"/>
              <a:t>. The drug is typically used to treat parasites, such as lice and </a:t>
            </a:r>
            <a:r>
              <a:rPr lang="en-US" altLang="zh-TW" sz="2000" dirty="0" err="1"/>
              <a:t>scabies."There</a:t>
            </a:r>
            <a:r>
              <a:rPr lang="en-US" altLang="zh-TW" sz="2000" dirty="0"/>
              <a:t> seems to be a growing interest in a drug called ivermectin to treat humans with COVID-19. Ivermectin is often used in the U.S. to treat or prevent parasites in animals. The FDA has received multiple reports of patients who have required medical support and been hospitalized after self-medicating with ivermectin intended for horses," the agency's announcement said on </a:t>
            </a:r>
            <a:r>
              <a:rPr lang="en-US" altLang="zh-TW" sz="2000" dirty="0" err="1"/>
              <a:t>Friday.The</a:t>
            </a:r>
            <a:r>
              <a:rPr lang="en-US" altLang="zh-TW" sz="2000" dirty="0"/>
              <a:t> announcement noted that the FDA has not approved ivermectin to treat or prevent Covid-19 in humans and the drug is not an anti-viral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19620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solidFill>
                  <a:srgbClr val="FF0000"/>
                </a:solidFill>
              </a:rPr>
              <a:t>The US Food and Drug Administration </a:t>
            </a:r>
            <a:r>
              <a:rPr lang="en-US" altLang="zh-TW" sz="2000" dirty="0"/>
              <a:t>on </a:t>
            </a:r>
            <a:r>
              <a:rPr lang="en-US" altLang="zh-TW" sz="2000" dirty="0">
                <a:solidFill>
                  <a:srgbClr val="FF0000"/>
                </a:solidFill>
              </a:rPr>
              <a:t>Friday</a:t>
            </a:r>
            <a:r>
              <a:rPr lang="en-US" altLang="zh-TW" sz="2000" dirty="0"/>
              <a:t> said that people should not use ivermectin to attempt to treat or prevent </a:t>
            </a:r>
            <a:r>
              <a:rPr lang="en-US" altLang="zh-TW" sz="2000" dirty="0">
                <a:solidFill>
                  <a:srgbClr val="FF0000"/>
                </a:solidFill>
              </a:rPr>
              <a:t>Covid</a:t>
            </a:r>
            <a:r>
              <a:rPr lang="en-US" altLang="zh-TW" sz="2000" dirty="0"/>
              <a:t>-</a:t>
            </a:r>
            <a:r>
              <a:rPr lang="en-US" altLang="zh-TW" sz="2000" dirty="0">
                <a:solidFill>
                  <a:srgbClr val="FF0000"/>
                </a:solidFill>
              </a:rPr>
              <a:t>19</a:t>
            </a:r>
            <a:r>
              <a:rPr lang="en-US" altLang="zh-TW" sz="2000" dirty="0"/>
              <a:t>. The drug is typically used to treat parasites, such as lice and </a:t>
            </a:r>
            <a:r>
              <a:rPr lang="en-US" altLang="zh-TW" sz="2000" dirty="0" err="1"/>
              <a:t>scabies."There</a:t>
            </a:r>
            <a:r>
              <a:rPr lang="en-US" altLang="zh-TW" sz="2000" dirty="0"/>
              <a:t> seems to be a growing interest in a drug called ivermectin to treat humans with COVID-</a:t>
            </a:r>
            <a:r>
              <a:rPr lang="en-US" altLang="zh-TW" sz="2000" dirty="0">
                <a:solidFill>
                  <a:srgbClr val="FF0000"/>
                </a:solidFill>
              </a:rPr>
              <a:t>19</a:t>
            </a:r>
            <a:r>
              <a:rPr lang="en-US" altLang="zh-TW" sz="2000" dirty="0"/>
              <a:t>. Ivermectin is often used in the </a:t>
            </a:r>
            <a:r>
              <a:rPr lang="en-US" altLang="zh-TW" sz="2000" dirty="0">
                <a:solidFill>
                  <a:srgbClr val="FF0000"/>
                </a:solidFill>
              </a:rPr>
              <a:t>U.S.</a:t>
            </a:r>
            <a:r>
              <a:rPr lang="en-US" altLang="zh-TW" sz="2000" dirty="0"/>
              <a:t> to treat or prevent parasites in animals. The </a:t>
            </a:r>
            <a:r>
              <a:rPr lang="en-US" altLang="zh-TW" sz="2000" dirty="0">
                <a:solidFill>
                  <a:srgbClr val="FF0000"/>
                </a:solidFill>
              </a:rPr>
              <a:t>FDA</a:t>
            </a:r>
            <a:r>
              <a:rPr lang="en-US" altLang="zh-TW" sz="2000" dirty="0"/>
              <a:t> has received multiple reports of patients who have required medical support and been hospitalized after self-medicating with ivermectin intended for horses," the agency's announcement said on </a:t>
            </a:r>
            <a:r>
              <a:rPr lang="en-US" altLang="zh-TW" sz="2000" dirty="0" err="1">
                <a:solidFill>
                  <a:srgbClr val="FF0000"/>
                </a:solidFill>
              </a:rPr>
              <a:t>Friday</a:t>
            </a:r>
            <a:r>
              <a:rPr lang="en-US" altLang="zh-TW" sz="2000" dirty="0" err="1"/>
              <a:t>.The</a:t>
            </a:r>
            <a:r>
              <a:rPr lang="en-US" altLang="zh-TW" sz="2000" dirty="0"/>
              <a:t> announcement noted that the FDA has not approved ivermectin to treat or prevent Covid-19 in humans and the drug is not an anti-viral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2021/3/8</a:t>
            </a:fld>
            <a:endParaRPr lang="en-US"/>
          </a:p>
        </p:txBody>
      </p:sp>
    </p:spTree>
    <p:extLst>
      <p:ext uri="{BB962C8B-B14F-4D97-AF65-F5344CB8AC3E}">
        <p14:creationId xmlns:p14="http://schemas.microsoft.com/office/powerpoint/2010/main" val="1601421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{B642BD1D-33BB-4466-A9B7-46C88C70FBD2}tf78438558_win32</Template>
  <TotalTime>286</TotalTime>
  <Words>2020</Words>
  <Application>Microsoft Office PowerPoint</Application>
  <PresentationFormat>寬螢幕</PresentationFormat>
  <Paragraphs>65</Paragraphs>
  <Slides>20</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Microsoft JhengHei UI</vt:lpstr>
      <vt:lpstr>Arial</vt:lpstr>
      <vt:lpstr>Calibri</vt:lpstr>
      <vt:lpstr>Century Gothic</vt:lpstr>
      <vt:lpstr>Garamond</vt:lpstr>
      <vt:lpstr>SavonVTI</vt:lpstr>
      <vt:lpstr>2021.03.09 mEETING</vt:lpstr>
      <vt:lpstr>近期進度</vt:lpstr>
      <vt:lpstr>example1</vt:lpstr>
      <vt:lpstr>Result (SQuAD)</vt:lpstr>
      <vt:lpstr>Result (spaCy)</vt:lpstr>
      <vt:lpstr>Result (SQuAD+spaCy)</vt:lpstr>
      <vt:lpstr>example2</vt:lpstr>
      <vt:lpstr>Result (SQuAD)</vt:lpstr>
      <vt:lpstr>Result (spaCy)</vt:lpstr>
      <vt:lpstr>Result (SQuAD+spaCy)</vt:lpstr>
      <vt:lpstr>example3</vt:lpstr>
      <vt:lpstr>Result (SQuAD)</vt:lpstr>
      <vt:lpstr>Result (spaCy)</vt:lpstr>
      <vt:lpstr>Result (SQuAD+spaCy)</vt:lpstr>
      <vt:lpstr>EXAMPLE4</vt:lpstr>
      <vt:lpstr>Result(SQuAD)</vt:lpstr>
      <vt:lpstr>Result(spacy)</vt:lpstr>
      <vt:lpstr>Result(SQuAD+spacy)</vt:lpstr>
      <vt:lpstr>結論</vt:lpstr>
      <vt:lpstr>下周任務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2021.03.09 mEETING</dc:title>
  <dc:creator>冠蓁 穆</dc:creator>
  <cp:lastModifiedBy>冠蓁 穆</cp:lastModifiedBy>
  <cp:revision>22</cp:revision>
  <dcterms:created xsi:type="dcterms:W3CDTF">2021-03-07T05:31:25Z</dcterms:created>
  <dcterms:modified xsi:type="dcterms:W3CDTF">2021-03-08T14:10:46Z</dcterms:modified>
</cp:coreProperties>
</file>