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266163-1E97-48B3-9759-224F93C7EA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29C7513-A2C5-409C-91D6-892607C270E9}">
      <dgm:prSet/>
      <dgm:spPr/>
      <dgm:t>
        <a:bodyPr/>
        <a:lstStyle/>
        <a:p>
          <a:r>
            <a:rPr lang="en-US" b="1" i="0"/>
            <a:t>Product Owner</a:t>
          </a:r>
          <a:r>
            <a:rPr lang="en-US" b="0" i="0"/>
            <a:t>: Represents the stakeholders, defines project vision, prioritizes backlog items, and ensures the team delivers value.</a:t>
          </a:r>
          <a:endParaRPr lang="en-US"/>
        </a:p>
      </dgm:t>
    </dgm:pt>
    <dgm:pt modelId="{D23B5A20-D67A-4A9D-8F30-C831C592FB82}" type="parTrans" cxnId="{4AB48948-32DE-4BE5-8446-EF5C1C5338E6}">
      <dgm:prSet/>
      <dgm:spPr/>
      <dgm:t>
        <a:bodyPr/>
        <a:lstStyle/>
        <a:p>
          <a:endParaRPr lang="en-US"/>
        </a:p>
      </dgm:t>
    </dgm:pt>
    <dgm:pt modelId="{08BCF701-FFEC-4E30-8AAA-ED77FE1B9AB9}" type="sibTrans" cxnId="{4AB48948-32DE-4BE5-8446-EF5C1C5338E6}">
      <dgm:prSet/>
      <dgm:spPr/>
      <dgm:t>
        <a:bodyPr/>
        <a:lstStyle/>
        <a:p>
          <a:endParaRPr lang="en-US"/>
        </a:p>
      </dgm:t>
    </dgm:pt>
    <dgm:pt modelId="{8B5783CA-6C40-4527-890F-225BDED18BB5}">
      <dgm:prSet/>
      <dgm:spPr/>
      <dgm:t>
        <a:bodyPr/>
        <a:lstStyle/>
        <a:p>
          <a:r>
            <a:rPr lang="en-US" b="1" i="0"/>
            <a:t>Scrum Master</a:t>
          </a:r>
          <a:r>
            <a:rPr lang="en-US" b="0" i="0"/>
            <a:t>: Facilitates the Scrum process, removes impediments, and fosters an environment conducive to collaboration and productivity.</a:t>
          </a:r>
          <a:endParaRPr lang="en-US"/>
        </a:p>
      </dgm:t>
    </dgm:pt>
    <dgm:pt modelId="{2C2B741E-C7E1-4DC5-807A-4855D3BBB0AB}" type="parTrans" cxnId="{D5DFB259-E9E5-46C1-903B-7271F245B19F}">
      <dgm:prSet/>
      <dgm:spPr/>
      <dgm:t>
        <a:bodyPr/>
        <a:lstStyle/>
        <a:p>
          <a:endParaRPr lang="en-US"/>
        </a:p>
      </dgm:t>
    </dgm:pt>
    <dgm:pt modelId="{EA365CCC-CED7-4F52-88B8-FF2AF26C0111}" type="sibTrans" cxnId="{D5DFB259-E9E5-46C1-903B-7271F245B19F}">
      <dgm:prSet/>
      <dgm:spPr/>
      <dgm:t>
        <a:bodyPr/>
        <a:lstStyle/>
        <a:p>
          <a:endParaRPr lang="en-US"/>
        </a:p>
      </dgm:t>
    </dgm:pt>
    <dgm:pt modelId="{3F2F762C-65E9-40CC-BDBB-D335A9197CCE}">
      <dgm:prSet/>
      <dgm:spPr/>
      <dgm:t>
        <a:bodyPr/>
        <a:lstStyle/>
        <a:p>
          <a:r>
            <a:rPr lang="en-US" b="1" i="0"/>
            <a:t>Development Team</a:t>
          </a:r>
          <a:r>
            <a:rPr lang="en-US" b="0" i="0"/>
            <a:t>: Self-organizing, cross-functional group responsible for delivering increments of product functionality.</a:t>
          </a:r>
          <a:endParaRPr lang="en-US"/>
        </a:p>
      </dgm:t>
    </dgm:pt>
    <dgm:pt modelId="{59F1B258-09E2-4C2E-B7FD-3CF553F449B2}" type="parTrans" cxnId="{D7D22EDB-D581-4342-86D3-5EC5CA007C27}">
      <dgm:prSet/>
      <dgm:spPr/>
      <dgm:t>
        <a:bodyPr/>
        <a:lstStyle/>
        <a:p>
          <a:endParaRPr lang="en-US"/>
        </a:p>
      </dgm:t>
    </dgm:pt>
    <dgm:pt modelId="{96251125-BA4E-45D7-82B6-4BE965C1D64B}" type="sibTrans" cxnId="{D7D22EDB-D581-4342-86D3-5EC5CA007C27}">
      <dgm:prSet/>
      <dgm:spPr/>
      <dgm:t>
        <a:bodyPr/>
        <a:lstStyle/>
        <a:p>
          <a:endParaRPr lang="en-US"/>
        </a:p>
      </dgm:t>
    </dgm:pt>
    <dgm:pt modelId="{88955F71-D8D1-4AF7-89B7-C14DB5E4EE51}" type="pres">
      <dgm:prSet presAssocID="{49266163-1E97-48B3-9759-224F93C7EA5A}" presName="root" presStyleCnt="0">
        <dgm:presLayoutVars>
          <dgm:dir/>
          <dgm:resizeHandles val="exact"/>
        </dgm:presLayoutVars>
      </dgm:prSet>
      <dgm:spPr/>
    </dgm:pt>
    <dgm:pt modelId="{23969FE7-2771-4D2B-906B-F9D807AAF4E9}" type="pres">
      <dgm:prSet presAssocID="{429C7513-A2C5-409C-91D6-892607C270E9}" presName="compNode" presStyleCnt="0"/>
      <dgm:spPr/>
    </dgm:pt>
    <dgm:pt modelId="{12FC6A35-55E9-48A5-BDA5-4B6A0C72EAFE}" type="pres">
      <dgm:prSet presAssocID="{429C7513-A2C5-409C-91D6-892607C270E9}" presName="bgRect" presStyleLbl="bgShp" presStyleIdx="0" presStyleCnt="3"/>
      <dgm:spPr/>
    </dgm:pt>
    <dgm:pt modelId="{67504E11-B529-42A0-98CA-0EB36F7526AE}" type="pres">
      <dgm:prSet presAssocID="{429C7513-A2C5-409C-91D6-892607C270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EC72D91-BF5F-4567-BE6E-A528B8DC7295}" type="pres">
      <dgm:prSet presAssocID="{429C7513-A2C5-409C-91D6-892607C270E9}" presName="spaceRect" presStyleCnt="0"/>
      <dgm:spPr/>
    </dgm:pt>
    <dgm:pt modelId="{7EDFAFAD-176A-4C27-8212-AC5ABA9AF003}" type="pres">
      <dgm:prSet presAssocID="{429C7513-A2C5-409C-91D6-892607C270E9}" presName="parTx" presStyleLbl="revTx" presStyleIdx="0" presStyleCnt="3">
        <dgm:presLayoutVars>
          <dgm:chMax val="0"/>
          <dgm:chPref val="0"/>
        </dgm:presLayoutVars>
      </dgm:prSet>
      <dgm:spPr/>
    </dgm:pt>
    <dgm:pt modelId="{C4F2B935-6AEE-4F04-834B-A47A179B43DA}" type="pres">
      <dgm:prSet presAssocID="{08BCF701-FFEC-4E30-8AAA-ED77FE1B9AB9}" presName="sibTrans" presStyleCnt="0"/>
      <dgm:spPr/>
    </dgm:pt>
    <dgm:pt modelId="{698613BB-2CA6-40F9-A707-FDA9655D8DB6}" type="pres">
      <dgm:prSet presAssocID="{8B5783CA-6C40-4527-890F-225BDED18BB5}" presName="compNode" presStyleCnt="0"/>
      <dgm:spPr/>
    </dgm:pt>
    <dgm:pt modelId="{62DDECB5-9C12-410D-9F89-B038D9DD064A}" type="pres">
      <dgm:prSet presAssocID="{8B5783CA-6C40-4527-890F-225BDED18BB5}" presName="bgRect" presStyleLbl="bgShp" presStyleIdx="1" presStyleCnt="3"/>
      <dgm:spPr/>
    </dgm:pt>
    <dgm:pt modelId="{B01D1BC5-BCD8-4FFC-819F-5444A1E56819}" type="pres">
      <dgm:prSet presAssocID="{8B5783CA-6C40-4527-890F-225BDED18B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956AF34A-5E2C-4D6B-B023-C7B260BC69B8}" type="pres">
      <dgm:prSet presAssocID="{8B5783CA-6C40-4527-890F-225BDED18BB5}" presName="spaceRect" presStyleCnt="0"/>
      <dgm:spPr/>
    </dgm:pt>
    <dgm:pt modelId="{16FCB7ED-49AE-409F-BAA8-38012550F1B2}" type="pres">
      <dgm:prSet presAssocID="{8B5783CA-6C40-4527-890F-225BDED18BB5}" presName="parTx" presStyleLbl="revTx" presStyleIdx="1" presStyleCnt="3">
        <dgm:presLayoutVars>
          <dgm:chMax val="0"/>
          <dgm:chPref val="0"/>
        </dgm:presLayoutVars>
      </dgm:prSet>
      <dgm:spPr/>
    </dgm:pt>
    <dgm:pt modelId="{E7D84029-CEC7-41E5-B204-2735B44D9D6E}" type="pres">
      <dgm:prSet presAssocID="{EA365CCC-CED7-4F52-88B8-FF2AF26C0111}" presName="sibTrans" presStyleCnt="0"/>
      <dgm:spPr/>
    </dgm:pt>
    <dgm:pt modelId="{8B04AB1D-A1CE-4844-AE60-2B7D83EFD074}" type="pres">
      <dgm:prSet presAssocID="{3F2F762C-65E9-40CC-BDBB-D335A9197CCE}" presName="compNode" presStyleCnt="0"/>
      <dgm:spPr/>
    </dgm:pt>
    <dgm:pt modelId="{A6856B38-456B-426E-B92E-946F6583F9AE}" type="pres">
      <dgm:prSet presAssocID="{3F2F762C-65E9-40CC-BDBB-D335A9197CCE}" presName="bgRect" presStyleLbl="bgShp" presStyleIdx="2" presStyleCnt="3"/>
      <dgm:spPr/>
    </dgm:pt>
    <dgm:pt modelId="{171EFD1B-13D8-4BCB-ADCC-334A94F8F144}" type="pres">
      <dgm:prSet presAssocID="{3F2F762C-65E9-40CC-BDBB-D335A9197CC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A6F9DBD5-90C2-4B94-9259-67969185E018}" type="pres">
      <dgm:prSet presAssocID="{3F2F762C-65E9-40CC-BDBB-D335A9197CCE}" presName="spaceRect" presStyleCnt="0"/>
      <dgm:spPr/>
    </dgm:pt>
    <dgm:pt modelId="{8B2FBD9E-D408-4AFF-BA76-33111597A874}" type="pres">
      <dgm:prSet presAssocID="{3F2F762C-65E9-40CC-BDBB-D335A9197CC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AB48948-32DE-4BE5-8446-EF5C1C5338E6}" srcId="{49266163-1E97-48B3-9759-224F93C7EA5A}" destId="{429C7513-A2C5-409C-91D6-892607C270E9}" srcOrd="0" destOrd="0" parTransId="{D23B5A20-D67A-4A9D-8F30-C831C592FB82}" sibTransId="{08BCF701-FFEC-4E30-8AAA-ED77FE1B9AB9}"/>
    <dgm:cxn modelId="{1888F851-B711-4777-901F-F7510E654CBB}" type="presOf" srcId="{8B5783CA-6C40-4527-890F-225BDED18BB5}" destId="{16FCB7ED-49AE-409F-BAA8-38012550F1B2}" srcOrd="0" destOrd="0" presId="urn:microsoft.com/office/officeart/2018/2/layout/IconVerticalSolidList"/>
    <dgm:cxn modelId="{D5DFB259-E9E5-46C1-903B-7271F245B19F}" srcId="{49266163-1E97-48B3-9759-224F93C7EA5A}" destId="{8B5783CA-6C40-4527-890F-225BDED18BB5}" srcOrd="1" destOrd="0" parTransId="{2C2B741E-C7E1-4DC5-807A-4855D3BBB0AB}" sibTransId="{EA365CCC-CED7-4F52-88B8-FF2AF26C0111}"/>
    <dgm:cxn modelId="{8C0AB095-5B4F-4961-AEF3-601FB44ABA5A}" type="presOf" srcId="{429C7513-A2C5-409C-91D6-892607C270E9}" destId="{7EDFAFAD-176A-4C27-8212-AC5ABA9AF003}" srcOrd="0" destOrd="0" presId="urn:microsoft.com/office/officeart/2018/2/layout/IconVerticalSolidList"/>
    <dgm:cxn modelId="{D7D22EDB-D581-4342-86D3-5EC5CA007C27}" srcId="{49266163-1E97-48B3-9759-224F93C7EA5A}" destId="{3F2F762C-65E9-40CC-BDBB-D335A9197CCE}" srcOrd="2" destOrd="0" parTransId="{59F1B258-09E2-4C2E-B7FD-3CF553F449B2}" sibTransId="{96251125-BA4E-45D7-82B6-4BE965C1D64B}"/>
    <dgm:cxn modelId="{A3E317E5-8EA0-405D-BCF7-D7B97E9938B9}" type="presOf" srcId="{49266163-1E97-48B3-9759-224F93C7EA5A}" destId="{88955F71-D8D1-4AF7-89B7-C14DB5E4EE51}" srcOrd="0" destOrd="0" presId="urn:microsoft.com/office/officeart/2018/2/layout/IconVerticalSolidList"/>
    <dgm:cxn modelId="{62C0B9F4-CE4B-4C44-8854-A82419E3F7AB}" type="presOf" srcId="{3F2F762C-65E9-40CC-BDBB-D335A9197CCE}" destId="{8B2FBD9E-D408-4AFF-BA76-33111597A874}" srcOrd="0" destOrd="0" presId="urn:microsoft.com/office/officeart/2018/2/layout/IconVerticalSolidList"/>
    <dgm:cxn modelId="{C8C32762-68D2-4347-99CC-7DCFEC0AE385}" type="presParOf" srcId="{88955F71-D8D1-4AF7-89B7-C14DB5E4EE51}" destId="{23969FE7-2771-4D2B-906B-F9D807AAF4E9}" srcOrd="0" destOrd="0" presId="urn:microsoft.com/office/officeart/2018/2/layout/IconVerticalSolidList"/>
    <dgm:cxn modelId="{986223CA-AB55-47A1-AAB5-15FDA7BAB79E}" type="presParOf" srcId="{23969FE7-2771-4D2B-906B-F9D807AAF4E9}" destId="{12FC6A35-55E9-48A5-BDA5-4B6A0C72EAFE}" srcOrd="0" destOrd="0" presId="urn:microsoft.com/office/officeart/2018/2/layout/IconVerticalSolidList"/>
    <dgm:cxn modelId="{8F20318F-9EEE-42D7-844D-67D45510575A}" type="presParOf" srcId="{23969FE7-2771-4D2B-906B-F9D807AAF4E9}" destId="{67504E11-B529-42A0-98CA-0EB36F7526AE}" srcOrd="1" destOrd="0" presId="urn:microsoft.com/office/officeart/2018/2/layout/IconVerticalSolidList"/>
    <dgm:cxn modelId="{73E9D2E7-0AE2-4324-85A1-03911FAAE2D5}" type="presParOf" srcId="{23969FE7-2771-4D2B-906B-F9D807AAF4E9}" destId="{4EC72D91-BF5F-4567-BE6E-A528B8DC7295}" srcOrd="2" destOrd="0" presId="urn:microsoft.com/office/officeart/2018/2/layout/IconVerticalSolidList"/>
    <dgm:cxn modelId="{457C0E45-2077-485B-A921-8D5B7309D8DC}" type="presParOf" srcId="{23969FE7-2771-4D2B-906B-F9D807AAF4E9}" destId="{7EDFAFAD-176A-4C27-8212-AC5ABA9AF003}" srcOrd="3" destOrd="0" presId="urn:microsoft.com/office/officeart/2018/2/layout/IconVerticalSolidList"/>
    <dgm:cxn modelId="{B2270314-A81F-46FD-A31A-83FA5E695C13}" type="presParOf" srcId="{88955F71-D8D1-4AF7-89B7-C14DB5E4EE51}" destId="{C4F2B935-6AEE-4F04-834B-A47A179B43DA}" srcOrd="1" destOrd="0" presId="urn:microsoft.com/office/officeart/2018/2/layout/IconVerticalSolidList"/>
    <dgm:cxn modelId="{5BFD20D2-12E6-4B0D-87DC-32BCDFCBD400}" type="presParOf" srcId="{88955F71-D8D1-4AF7-89B7-C14DB5E4EE51}" destId="{698613BB-2CA6-40F9-A707-FDA9655D8DB6}" srcOrd="2" destOrd="0" presId="urn:microsoft.com/office/officeart/2018/2/layout/IconVerticalSolidList"/>
    <dgm:cxn modelId="{14D53F24-053A-4A9D-8143-C9A478C6EA1D}" type="presParOf" srcId="{698613BB-2CA6-40F9-A707-FDA9655D8DB6}" destId="{62DDECB5-9C12-410D-9F89-B038D9DD064A}" srcOrd="0" destOrd="0" presId="urn:microsoft.com/office/officeart/2018/2/layout/IconVerticalSolidList"/>
    <dgm:cxn modelId="{E47732D8-66CE-4178-914D-86B322712CA0}" type="presParOf" srcId="{698613BB-2CA6-40F9-A707-FDA9655D8DB6}" destId="{B01D1BC5-BCD8-4FFC-819F-5444A1E56819}" srcOrd="1" destOrd="0" presId="urn:microsoft.com/office/officeart/2018/2/layout/IconVerticalSolidList"/>
    <dgm:cxn modelId="{1CDB54B1-251A-4DCD-8BF4-7F3A8BF082F7}" type="presParOf" srcId="{698613BB-2CA6-40F9-A707-FDA9655D8DB6}" destId="{956AF34A-5E2C-4D6B-B023-C7B260BC69B8}" srcOrd="2" destOrd="0" presId="urn:microsoft.com/office/officeart/2018/2/layout/IconVerticalSolidList"/>
    <dgm:cxn modelId="{32EF8EE3-15DB-4B9D-A642-B9AAE38398EB}" type="presParOf" srcId="{698613BB-2CA6-40F9-A707-FDA9655D8DB6}" destId="{16FCB7ED-49AE-409F-BAA8-38012550F1B2}" srcOrd="3" destOrd="0" presId="urn:microsoft.com/office/officeart/2018/2/layout/IconVerticalSolidList"/>
    <dgm:cxn modelId="{6084A213-B809-4AF7-B25C-AAE004A97252}" type="presParOf" srcId="{88955F71-D8D1-4AF7-89B7-C14DB5E4EE51}" destId="{E7D84029-CEC7-41E5-B204-2735B44D9D6E}" srcOrd="3" destOrd="0" presId="urn:microsoft.com/office/officeart/2018/2/layout/IconVerticalSolidList"/>
    <dgm:cxn modelId="{2AA584D3-E3E8-4A81-B557-CB2876482BCD}" type="presParOf" srcId="{88955F71-D8D1-4AF7-89B7-C14DB5E4EE51}" destId="{8B04AB1D-A1CE-4844-AE60-2B7D83EFD074}" srcOrd="4" destOrd="0" presId="urn:microsoft.com/office/officeart/2018/2/layout/IconVerticalSolidList"/>
    <dgm:cxn modelId="{2500EB1F-CCF3-4869-BEC2-5AAAFF39E2EA}" type="presParOf" srcId="{8B04AB1D-A1CE-4844-AE60-2B7D83EFD074}" destId="{A6856B38-456B-426E-B92E-946F6583F9AE}" srcOrd="0" destOrd="0" presId="urn:microsoft.com/office/officeart/2018/2/layout/IconVerticalSolidList"/>
    <dgm:cxn modelId="{FFCC9EEF-ACBD-41F2-B018-7A1CA53AC0A3}" type="presParOf" srcId="{8B04AB1D-A1CE-4844-AE60-2B7D83EFD074}" destId="{171EFD1B-13D8-4BCB-ADCC-334A94F8F144}" srcOrd="1" destOrd="0" presId="urn:microsoft.com/office/officeart/2018/2/layout/IconVerticalSolidList"/>
    <dgm:cxn modelId="{2FDBDCB0-B520-49F3-B088-8E05F3896EC8}" type="presParOf" srcId="{8B04AB1D-A1CE-4844-AE60-2B7D83EFD074}" destId="{A6F9DBD5-90C2-4B94-9259-67969185E018}" srcOrd="2" destOrd="0" presId="urn:microsoft.com/office/officeart/2018/2/layout/IconVerticalSolidList"/>
    <dgm:cxn modelId="{DFA7EB07-3A61-4F0E-A3C5-AA7E57BA8FC2}" type="presParOf" srcId="{8B04AB1D-A1CE-4844-AE60-2B7D83EFD074}" destId="{8B2FBD9E-D408-4AFF-BA76-33111597A8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5F11EB-097F-4990-BA7A-8055E18BD5D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F75A07C-38BC-4D15-A658-FF5E75674F18}">
      <dgm:prSet/>
      <dgm:spPr/>
      <dgm:t>
        <a:bodyPr/>
        <a:lstStyle/>
        <a:p>
          <a:r>
            <a:rPr lang="en-US" b="1" i="0"/>
            <a:t>Agile Approach</a:t>
          </a:r>
          <a:r>
            <a:rPr lang="en-US" b="0" i="0"/>
            <a:t>: Iterative, flexible, and adaptable. Emphasizes customer collaboration and responding to change.</a:t>
          </a:r>
          <a:endParaRPr lang="en-US"/>
        </a:p>
      </dgm:t>
    </dgm:pt>
    <dgm:pt modelId="{99CA7D5B-2BA2-4874-92A1-88C8BB551929}" type="parTrans" cxnId="{A13BF549-048A-4E0A-BAC8-ADF3B9CC342D}">
      <dgm:prSet/>
      <dgm:spPr/>
      <dgm:t>
        <a:bodyPr/>
        <a:lstStyle/>
        <a:p>
          <a:endParaRPr lang="en-US"/>
        </a:p>
      </dgm:t>
    </dgm:pt>
    <dgm:pt modelId="{ACDC4DCD-C22F-487F-B9A8-0A75ADDEAB0E}" type="sibTrans" cxnId="{A13BF549-048A-4E0A-BAC8-ADF3B9CC342D}">
      <dgm:prSet/>
      <dgm:spPr/>
      <dgm:t>
        <a:bodyPr/>
        <a:lstStyle/>
        <a:p>
          <a:endParaRPr lang="en-US"/>
        </a:p>
      </dgm:t>
    </dgm:pt>
    <dgm:pt modelId="{CFD56786-43F1-4F37-9A53-0B88A396C094}">
      <dgm:prSet/>
      <dgm:spPr/>
      <dgm:t>
        <a:bodyPr/>
        <a:lstStyle/>
        <a:p>
          <a:r>
            <a:rPr lang="en-US" b="1" i="0"/>
            <a:t>Waterfall Approach</a:t>
          </a:r>
          <a:r>
            <a:rPr lang="en-US" b="0" i="0"/>
            <a:t>: Sequential, rigid, and plan-driven. Progresses through distinct phases: requirements, design, implementation, testing, deployment.</a:t>
          </a:r>
          <a:endParaRPr lang="en-US"/>
        </a:p>
      </dgm:t>
    </dgm:pt>
    <dgm:pt modelId="{1CF7E169-CD19-4021-BD23-8052AC1E1FD0}" type="parTrans" cxnId="{4AFAF256-DF50-4C4D-A7B9-42DC4B9ACB6A}">
      <dgm:prSet/>
      <dgm:spPr/>
      <dgm:t>
        <a:bodyPr/>
        <a:lstStyle/>
        <a:p>
          <a:endParaRPr lang="en-US"/>
        </a:p>
      </dgm:t>
    </dgm:pt>
    <dgm:pt modelId="{2F3B193B-2F9A-4948-994A-0721EAF3695C}" type="sibTrans" cxnId="{4AFAF256-DF50-4C4D-A7B9-42DC4B9ACB6A}">
      <dgm:prSet/>
      <dgm:spPr/>
      <dgm:t>
        <a:bodyPr/>
        <a:lstStyle/>
        <a:p>
          <a:endParaRPr lang="en-US"/>
        </a:p>
      </dgm:t>
    </dgm:pt>
    <dgm:pt modelId="{6807A85F-838A-46B2-9325-46A78A62DD0B}" type="pres">
      <dgm:prSet presAssocID="{085F11EB-097F-4990-BA7A-8055E18BD5D1}" presName="root" presStyleCnt="0">
        <dgm:presLayoutVars>
          <dgm:dir/>
          <dgm:resizeHandles val="exact"/>
        </dgm:presLayoutVars>
      </dgm:prSet>
      <dgm:spPr/>
    </dgm:pt>
    <dgm:pt modelId="{090FFDA4-CA8F-4DBA-A474-3C209272CEFF}" type="pres">
      <dgm:prSet presAssocID="{4F75A07C-38BC-4D15-A658-FF5E75674F18}" presName="compNode" presStyleCnt="0"/>
      <dgm:spPr/>
    </dgm:pt>
    <dgm:pt modelId="{E715C8E7-CC41-40CB-95DE-68A9252340AF}" type="pres">
      <dgm:prSet presAssocID="{4F75A07C-38BC-4D15-A658-FF5E75674F1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C0094BC-0D17-4912-9B58-6AC6165AA383}" type="pres">
      <dgm:prSet presAssocID="{4F75A07C-38BC-4D15-A658-FF5E75674F18}" presName="spaceRect" presStyleCnt="0"/>
      <dgm:spPr/>
    </dgm:pt>
    <dgm:pt modelId="{9F6372AB-41C0-4537-A6BC-4434DBF167D4}" type="pres">
      <dgm:prSet presAssocID="{4F75A07C-38BC-4D15-A658-FF5E75674F18}" presName="textRect" presStyleLbl="revTx" presStyleIdx="0" presStyleCnt="2">
        <dgm:presLayoutVars>
          <dgm:chMax val="1"/>
          <dgm:chPref val="1"/>
        </dgm:presLayoutVars>
      </dgm:prSet>
      <dgm:spPr/>
    </dgm:pt>
    <dgm:pt modelId="{361BB656-49C1-4265-9663-37539C39D573}" type="pres">
      <dgm:prSet presAssocID="{ACDC4DCD-C22F-487F-B9A8-0A75ADDEAB0E}" presName="sibTrans" presStyleCnt="0"/>
      <dgm:spPr/>
    </dgm:pt>
    <dgm:pt modelId="{E3DA756D-383E-4462-BB1A-9A29FE1812F7}" type="pres">
      <dgm:prSet presAssocID="{CFD56786-43F1-4F37-9A53-0B88A396C094}" presName="compNode" presStyleCnt="0"/>
      <dgm:spPr/>
    </dgm:pt>
    <dgm:pt modelId="{97573C16-353C-4032-BEC4-2A9BDA88EE77}" type="pres">
      <dgm:prSet presAssocID="{CFD56786-43F1-4F37-9A53-0B88A396C09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fall scene"/>
        </a:ext>
      </dgm:extLst>
    </dgm:pt>
    <dgm:pt modelId="{F827C7D9-BEA3-46D4-859E-E74164BF11CF}" type="pres">
      <dgm:prSet presAssocID="{CFD56786-43F1-4F37-9A53-0B88A396C094}" presName="spaceRect" presStyleCnt="0"/>
      <dgm:spPr/>
    </dgm:pt>
    <dgm:pt modelId="{45A71463-03DF-4E59-AFBB-B1657DEFED3E}" type="pres">
      <dgm:prSet presAssocID="{CFD56786-43F1-4F37-9A53-0B88A396C09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13BF549-048A-4E0A-BAC8-ADF3B9CC342D}" srcId="{085F11EB-097F-4990-BA7A-8055E18BD5D1}" destId="{4F75A07C-38BC-4D15-A658-FF5E75674F18}" srcOrd="0" destOrd="0" parTransId="{99CA7D5B-2BA2-4874-92A1-88C8BB551929}" sibTransId="{ACDC4DCD-C22F-487F-B9A8-0A75ADDEAB0E}"/>
    <dgm:cxn modelId="{4AFAF256-DF50-4C4D-A7B9-42DC4B9ACB6A}" srcId="{085F11EB-097F-4990-BA7A-8055E18BD5D1}" destId="{CFD56786-43F1-4F37-9A53-0B88A396C094}" srcOrd="1" destOrd="0" parTransId="{1CF7E169-CD19-4021-BD23-8052AC1E1FD0}" sibTransId="{2F3B193B-2F9A-4948-994A-0721EAF3695C}"/>
    <dgm:cxn modelId="{265D957E-9FDF-4524-B353-27A6490BE745}" type="presOf" srcId="{085F11EB-097F-4990-BA7A-8055E18BD5D1}" destId="{6807A85F-838A-46B2-9325-46A78A62DD0B}" srcOrd="0" destOrd="0" presId="urn:microsoft.com/office/officeart/2018/2/layout/IconLabelList"/>
    <dgm:cxn modelId="{80321D97-117F-4957-9812-053A600B6311}" type="presOf" srcId="{CFD56786-43F1-4F37-9A53-0B88A396C094}" destId="{45A71463-03DF-4E59-AFBB-B1657DEFED3E}" srcOrd="0" destOrd="0" presId="urn:microsoft.com/office/officeart/2018/2/layout/IconLabelList"/>
    <dgm:cxn modelId="{8F9B02BA-0606-4204-B180-0CB5FB24EA02}" type="presOf" srcId="{4F75A07C-38BC-4D15-A658-FF5E75674F18}" destId="{9F6372AB-41C0-4537-A6BC-4434DBF167D4}" srcOrd="0" destOrd="0" presId="urn:microsoft.com/office/officeart/2018/2/layout/IconLabelList"/>
    <dgm:cxn modelId="{34039249-8F13-40B9-A975-819A63FC24D9}" type="presParOf" srcId="{6807A85F-838A-46B2-9325-46A78A62DD0B}" destId="{090FFDA4-CA8F-4DBA-A474-3C209272CEFF}" srcOrd="0" destOrd="0" presId="urn:microsoft.com/office/officeart/2018/2/layout/IconLabelList"/>
    <dgm:cxn modelId="{90E903B0-37E7-47A1-ABC3-013CFF67F1E4}" type="presParOf" srcId="{090FFDA4-CA8F-4DBA-A474-3C209272CEFF}" destId="{E715C8E7-CC41-40CB-95DE-68A9252340AF}" srcOrd="0" destOrd="0" presId="urn:microsoft.com/office/officeart/2018/2/layout/IconLabelList"/>
    <dgm:cxn modelId="{B00DC73F-3510-40D6-935D-B5607760FF7C}" type="presParOf" srcId="{090FFDA4-CA8F-4DBA-A474-3C209272CEFF}" destId="{AC0094BC-0D17-4912-9B58-6AC6165AA383}" srcOrd="1" destOrd="0" presId="urn:microsoft.com/office/officeart/2018/2/layout/IconLabelList"/>
    <dgm:cxn modelId="{C50672AE-558A-4DE7-8C21-DC675669CF75}" type="presParOf" srcId="{090FFDA4-CA8F-4DBA-A474-3C209272CEFF}" destId="{9F6372AB-41C0-4537-A6BC-4434DBF167D4}" srcOrd="2" destOrd="0" presId="urn:microsoft.com/office/officeart/2018/2/layout/IconLabelList"/>
    <dgm:cxn modelId="{F81A9CA1-E282-49B8-84A8-B18B2AFBF1FE}" type="presParOf" srcId="{6807A85F-838A-46B2-9325-46A78A62DD0B}" destId="{361BB656-49C1-4265-9663-37539C39D573}" srcOrd="1" destOrd="0" presId="urn:microsoft.com/office/officeart/2018/2/layout/IconLabelList"/>
    <dgm:cxn modelId="{C349E03C-E3CE-4D09-898E-6FBBB89A9BE1}" type="presParOf" srcId="{6807A85F-838A-46B2-9325-46A78A62DD0B}" destId="{E3DA756D-383E-4462-BB1A-9A29FE1812F7}" srcOrd="2" destOrd="0" presId="urn:microsoft.com/office/officeart/2018/2/layout/IconLabelList"/>
    <dgm:cxn modelId="{D72A7189-7B68-4570-AFE6-08928DE25A92}" type="presParOf" srcId="{E3DA756D-383E-4462-BB1A-9A29FE1812F7}" destId="{97573C16-353C-4032-BEC4-2A9BDA88EE77}" srcOrd="0" destOrd="0" presId="urn:microsoft.com/office/officeart/2018/2/layout/IconLabelList"/>
    <dgm:cxn modelId="{585E7E10-70C7-4C4F-BC36-755D57353BE0}" type="presParOf" srcId="{E3DA756D-383E-4462-BB1A-9A29FE1812F7}" destId="{F827C7D9-BEA3-46D4-859E-E74164BF11CF}" srcOrd="1" destOrd="0" presId="urn:microsoft.com/office/officeart/2018/2/layout/IconLabelList"/>
    <dgm:cxn modelId="{DC30AE0B-E3E6-4FAE-8DE2-88A1AAEDE86C}" type="presParOf" srcId="{E3DA756D-383E-4462-BB1A-9A29FE1812F7}" destId="{45A71463-03DF-4E59-AFBB-B1657DEFED3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3883E4-F72E-44AB-8CC0-C63E93BD8DF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8C5C8C7-5468-4A89-ABFD-B50828BCC99A}">
      <dgm:prSet/>
      <dgm:spPr/>
      <dgm:t>
        <a:bodyPr/>
        <a:lstStyle/>
        <a:p>
          <a:r>
            <a:rPr lang="en-US" b="1" i="0"/>
            <a:t>Project Complexity</a:t>
          </a:r>
          <a:r>
            <a:rPr lang="en-US" b="0" i="0"/>
            <a:t>: Agile is preferable for complex, dynamic projects with evolving requirements.</a:t>
          </a:r>
          <a:endParaRPr lang="en-US"/>
        </a:p>
      </dgm:t>
    </dgm:pt>
    <dgm:pt modelId="{EF3DDB31-C289-4F78-BDAA-E70912069836}" type="parTrans" cxnId="{73BDD89A-03A6-490D-AE55-8AFA72BD4EBA}">
      <dgm:prSet/>
      <dgm:spPr/>
      <dgm:t>
        <a:bodyPr/>
        <a:lstStyle/>
        <a:p>
          <a:endParaRPr lang="en-US"/>
        </a:p>
      </dgm:t>
    </dgm:pt>
    <dgm:pt modelId="{4C9EBA90-423C-4C39-9F8C-76B2FB6A9B31}" type="sibTrans" cxnId="{73BDD89A-03A6-490D-AE55-8AFA72BD4EBA}">
      <dgm:prSet/>
      <dgm:spPr/>
      <dgm:t>
        <a:bodyPr/>
        <a:lstStyle/>
        <a:p>
          <a:endParaRPr lang="en-US"/>
        </a:p>
      </dgm:t>
    </dgm:pt>
    <dgm:pt modelId="{1185BF47-CF2F-452B-B136-B38A17347C72}">
      <dgm:prSet/>
      <dgm:spPr/>
      <dgm:t>
        <a:bodyPr/>
        <a:lstStyle/>
        <a:p>
          <a:r>
            <a:rPr lang="en-US" b="1" i="0"/>
            <a:t>Customer Involvement</a:t>
          </a:r>
          <a:r>
            <a:rPr lang="en-US" b="0" i="0"/>
            <a:t>: Agile fosters frequent customer feedback and collaboration, suitable for projects with involved stakeholders.</a:t>
          </a:r>
          <a:endParaRPr lang="en-US"/>
        </a:p>
      </dgm:t>
    </dgm:pt>
    <dgm:pt modelId="{EB2B7B0A-102E-456D-8E97-45067799A907}" type="parTrans" cxnId="{C3DCE8F5-2E23-482C-B479-D76252684C6B}">
      <dgm:prSet/>
      <dgm:spPr/>
      <dgm:t>
        <a:bodyPr/>
        <a:lstStyle/>
        <a:p>
          <a:endParaRPr lang="en-US"/>
        </a:p>
      </dgm:t>
    </dgm:pt>
    <dgm:pt modelId="{D5E72917-3833-41D5-BC12-37556F4997E6}" type="sibTrans" cxnId="{C3DCE8F5-2E23-482C-B479-D76252684C6B}">
      <dgm:prSet/>
      <dgm:spPr/>
      <dgm:t>
        <a:bodyPr/>
        <a:lstStyle/>
        <a:p>
          <a:endParaRPr lang="en-US"/>
        </a:p>
      </dgm:t>
    </dgm:pt>
    <dgm:pt modelId="{F90C328C-11D8-484E-BB63-298F2D56AB28}">
      <dgm:prSet/>
      <dgm:spPr/>
      <dgm:t>
        <a:bodyPr/>
        <a:lstStyle/>
        <a:p>
          <a:r>
            <a:rPr lang="en-US" b="1" i="0"/>
            <a:t>Risk Tolerance</a:t>
          </a:r>
          <a:r>
            <a:rPr lang="en-US" b="0" i="0"/>
            <a:t>: Waterfall may be suitable for low-risk projects with stable requirements, while Agile mitigates risks through iterative development.</a:t>
          </a:r>
          <a:endParaRPr lang="en-US"/>
        </a:p>
      </dgm:t>
    </dgm:pt>
    <dgm:pt modelId="{D3FED4F1-5C9D-4FCA-8259-7863EF554E72}" type="parTrans" cxnId="{1AC6B530-AA9F-44DE-8C13-5BAFBB4E2DF9}">
      <dgm:prSet/>
      <dgm:spPr/>
      <dgm:t>
        <a:bodyPr/>
        <a:lstStyle/>
        <a:p>
          <a:endParaRPr lang="en-US"/>
        </a:p>
      </dgm:t>
    </dgm:pt>
    <dgm:pt modelId="{2418C520-9B22-4ED1-ABC8-D9266B36B620}" type="sibTrans" cxnId="{1AC6B530-AA9F-44DE-8C13-5BAFBB4E2DF9}">
      <dgm:prSet/>
      <dgm:spPr/>
      <dgm:t>
        <a:bodyPr/>
        <a:lstStyle/>
        <a:p>
          <a:endParaRPr lang="en-US"/>
        </a:p>
      </dgm:t>
    </dgm:pt>
    <dgm:pt modelId="{84480D7B-61A4-4AD7-8BD3-4B595EF7F0AD}">
      <dgm:prSet/>
      <dgm:spPr/>
      <dgm:t>
        <a:bodyPr/>
        <a:lstStyle/>
        <a:p>
          <a:r>
            <a:rPr lang="en-US" b="1" i="0"/>
            <a:t>Team Experience and Culture</a:t>
          </a:r>
          <a:r>
            <a:rPr lang="en-US" b="0" i="0"/>
            <a:t>: Agile requires self-organizing teams and a culture of collaboration, which may need to be cultivated or developed.</a:t>
          </a:r>
          <a:endParaRPr lang="en-US"/>
        </a:p>
      </dgm:t>
    </dgm:pt>
    <dgm:pt modelId="{81ADBA66-5A63-4326-B7FC-18E2D31B8E1A}" type="parTrans" cxnId="{C5BE1937-6638-4B69-9238-BB6E33B72439}">
      <dgm:prSet/>
      <dgm:spPr/>
      <dgm:t>
        <a:bodyPr/>
        <a:lstStyle/>
        <a:p>
          <a:endParaRPr lang="en-US"/>
        </a:p>
      </dgm:t>
    </dgm:pt>
    <dgm:pt modelId="{6E1EA811-6D5F-4DCB-A393-7EEEC0913D8C}" type="sibTrans" cxnId="{C5BE1937-6638-4B69-9238-BB6E33B72439}">
      <dgm:prSet/>
      <dgm:spPr/>
      <dgm:t>
        <a:bodyPr/>
        <a:lstStyle/>
        <a:p>
          <a:endParaRPr lang="en-US"/>
        </a:p>
      </dgm:t>
    </dgm:pt>
    <dgm:pt modelId="{A31AA0DE-B4F1-420C-8CE2-71181611DDAC}" type="pres">
      <dgm:prSet presAssocID="{F13883E4-F72E-44AB-8CC0-C63E93BD8DF3}" presName="root" presStyleCnt="0">
        <dgm:presLayoutVars>
          <dgm:dir/>
          <dgm:resizeHandles val="exact"/>
        </dgm:presLayoutVars>
      </dgm:prSet>
      <dgm:spPr/>
    </dgm:pt>
    <dgm:pt modelId="{F901F76A-C4EB-414A-81FB-42DD2834D46F}" type="pres">
      <dgm:prSet presAssocID="{08C5C8C7-5468-4A89-ABFD-B50828BCC99A}" presName="compNode" presStyleCnt="0"/>
      <dgm:spPr/>
    </dgm:pt>
    <dgm:pt modelId="{E92841D0-2B5C-4F52-8B30-DF69BA2DF417}" type="pres">
      <dgm:prSet presAssocID="{08C5C8C7-5468-4A89-ABFD-B50828BCC99A}" presName="bgRect" presStyleLbl="bgShp" presStyleIdx="0" presStyleCnt="4"/>
      <dgm:spPr/>
    </dgm:pt>
    <dgm:pt modelId="{EA920682-F1AA-45A5-AFE8-26554B6DE8CC}" type="pres">
      <dgm:prSet presAssocID="{08C5C8C7-5468-4A89-ABFD-B50828BCC99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5F16A34-05C9-49EF-A612-D36CFC354F1D}" type="pres">
      <dgm:prSet presAssocID="{08C5C8C7-5468-4A89-ABFD-B50828BCC99A}" presName="spaceRect" presStyleCnt="0"/>
      <dgm:spPr/>
    </dgm:pt>
    <dgm:pt modelId="{C8D048BE-6928-4D88-99BF-33958BD6FD5A}" type="pres">
      <dgm:prSet presAssocID="{08C5C8C7-5468-4A89-ABFD-B50828BCC99A}" presName="parTx" presStyleLbl="revTx" presStyleIdx="0" presStyleCnt="4">
        <dgm:presLayoutVars>
          <dgm:chMax val="0"/>
          <dgm:chPref val="0"/>
        </dgm:presLayoutVars>
      </dgm:prSet>
      <dgm:spPr/>
    </dgm:pt>
    <dgm:pt modelId="{2B28C039-6517-4946-BF98-CCE16026D8B8}" type="pres">
      <dgm:prSet presAssocID="{4C9EBA90-423C-4C39-9F8C-76B2FB6A9B31}" presName="sibTrans" presStyleCnt="0"/>
      <dgm:spPr/>
    </dgm:pt>
    <dgm:pt modelId="{2DB7FB2B-369F-40CE-88E2-E818DA91412F}" type="pres">
      <dgm:prSet presAssocID="{1185BF47-CF2F-452B-B136-B38A17347C72}" presName="compNode" presStyleCnt="0"/>
      <dgm:spPr/>
    </dgm:pt>
    <dgm:pt modelId="{B7CCB948-A3C9-4AA7-A66B-751DF452BD72}" type="pres">
      <dgm:prSet presAssocID="{1185BF47-CF2F-452B-B136-B38A17347C72}" presName="bgRect" presStyleLbl="bgShp" presStyleIdx="1" presStyleCnt="4"/>
      <dgm:spPr/>
    </dgm:pt>
    <dgm:pt modelId="{508AD2FA-5D81-49A7-8D67-856DFDA8B692}" type="pres">
      <dgm:prSet presAssocID="{1185BF47-CF2F-452B-B136-B38A17347C7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6ADAE492-04E1-4551-AC6B-DB522C651E30}" type="pres">
      <dgm:prSet presAssocID="{1185BF47-CF2F-452B-B136-B38A17347C72}" presName="spaceRect" presStyleCnt="0"/>
      <dgm:spPr/>
    </dgm:pt>
    <dgm:pt modelId="{3030CC12-591C-42D8-9937-21DF44387066}" type="pres">
      <dgm:prSet presAssocID="{1185BF47-CF2F-452B-B136-B38A17347C72}" presName="parTx" presStyleLbl="revTx" presStyleIdx="1" presStyleCnt="4">
        <dgm:presLayoutVars>
          <dgm:chMax val="0"/>
          <dgm:chPref val="0"/>
        </dgm:presLayoutVars>
      </dgm:prSet>
      <dgm:spPr/>
    </dgm:pt>
    <dgm:pt modelId="{D4E8F13E-300F-450A-91D4-D417812AA29B}" type="pres">
      <dgm:prSet presAssocID="{D5E72917-3833-41D5-BC12-37556F4997E6}" presName="sibTrans" presStyleCnt="0"/>
      <dgm:spPr/>
    </dgm:pt>
    <dgm:pt modelId="{1E3BDE49-56F5-46C9-8CA1-4D6A0BB7E735}" type="pres">
      <dgm:prSet presAssocID="{F90C328C-11D8-484E-BB63-298F2D56AB28}" presName="compNode" presStyleCnt="0"/>
      <dgm:spPr/>
    </dgm:pt>
    <dgm:pt modelId="{141232ED-D3DA-45FF-BFED-45FB63B8F047}" type="pres">
      <dgm:prSet presAssocID="{F90C328C-11D8-484E-BB63-298F2D56AB28}" presName="bgRect" presStyleLbl="bgShp" presStyleIdx="2" presStyleCnt="4"/>
      <dgm:spPr/>
    </dgm:pt>
    <dgm:pt modelId="{9A6B95C0-55AF-493E-B0FD-F8DBE8D1830C}" type="pres">
      <dgm:prSet presAssocID="{F90C328C-11D8-484E-BB63-298F2D56AB2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fall scene"/>
        </a:ext>
      </dgm:extLst>
    </dgm:pt>
    <dgm:pt modelId="{1823023E-735A-4074-B758-96ED916D1166}" type="pres">
      <dgm:prSet presAssocID="{F90C328C-11D8-484E-BB63-298F2D56AB28}" presName="spaceRect" presStyleCnt="0"/>
      <dgm:spPr/>
    </dgm:pt>
    <dgm:pt modelId="{12854770-7CF5-48EF-9608-82AC2E782C1D}" type="pres">
      <dgm:prSet presAssocID="{F90C328C-11D8-484E-BB63-298F2D56AB28}" presName="parTx" presStyleLbl="revTx" presStyleIdx="2" presStyleCnt="4">
        <dgm:presLayoutVars>
          <dgm:chMax val="0"/>
          <dgm:chPref val="0"/>
        </dgm:presLayoutVars>
      </dgm:prSet>
      <dgm:spPr/>
    </dgm:pt>
    <dgm:pt modelId="{66A50875-58C6-42AC-86F6-2F50455E1A49}" type="pres">
      <dgm:prSet presAssocID="{2418C520-9B22-4ED1-ABC8-D9266B36B620}" presName="sibTrans" presStyleCnt="0"/>
      <dgm:spPr/>
    </dgm:pt>
    <dgm:pt modelId="{B52CB1A7-2D55-414C-AD3E-B8C79D76D22D}" type="pres">
      <dgm:prSet presAssocID="{84480D7B-61A4-4AD7-8BD3-4B595EF7F0AD}" presName="compNode" presStyleCnt="0"/>
      <dgm:spPr/>
    </dgm:pt>
    <dgm:pt modelId="{CBAB48E3-9DA7-4526-A468-41793BDFE5EA}" type="pres">
      <dgm:prSet presAssocID="{84480D7B-61A4-4AD7-8BD3-4B595EF7F0AD}" presName="bgRect" presStyleLbl="bgShp" presStyleIdx="3" presStyleCnt="4"/>
      <dgm:spPr/>
    </dgm:pt>
    <dgm:pt modelId="{151199E5-E7B9-4C87-9C4E-C20DB152A124}" type="pres">
      <dgm:prSet presAssocID="{84480D7B-61A4-4AD7-8BD3-4B595EF7F0A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17900CCE-7607-466D-8D4C-2ED6EDC6C749}" type="pres">
      <dgm:prSet presAssocID="{84480D7B-61A4-4AD7-8BD3-4B595EF7F0AD}" presName="spaceRect" presStyleCnt="0"/>
      <dgm:spPr/>
    </dgm:pt>
    <dgm:pt modelId="{7E133E4A-9BD0-49DB-86DE-1565F3E2C3DE}" type="pres">
      <dgm:prSet presAssocID="{84480D7B-61A4-4AD7-8BD3-4B595EF7F0A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82AA403-C804-4798-9443-B634ED31816B}" type="presOf" srcId="{84480D7B-61A4-4AD7-8BD3-4B595EF7F0AD}" destId="{7E133E4A-9BD0-49DB-86DE-1565F3E2C3DE}" srcOrd="0" destOrd="0" presId="urn:microsoft.com/office/officeart/2018/2/layout/IconVerticalSolidList"/>
    <dgm:cxn modelId="{E399621A-F6C1-4B80-8FCB-C1BDD2651CD8}" type="presOf" srcId="{F90C328C-11D8-484E-BB63-298F2D56AB28}" destId="{12854770-7CF5-48EF-9608-82AC2E782C1D}" srcOrd="0" destOrd="0" presId="urn:microsoft.com/office/officeart/2018/2/layout/IconVerticalSolidList"/>
    <dgm:cxn modelId="{1AC6B530-AA9F-44DE-8C13-5BAFBB4E2DF9}" srcId="{F13883E4-F72E-44AB-8CC0-C63E93BD8DF3}" destId="{F90C328C-11D8-484E-BB63-298F2D56AB28}" srcOrd="2" destOrd="0" parTransId="{D3FED4F1-5C9D-4FCA-8259-7863EF554E72}" sibTransId="{2418C520-9B22-4ED1-ABC8-D9266B36B620}"/>
    <dgm:cxn modelId="{C5BE1937-6638-4B69-9238-BB6E33B72439}" srcId="{F13883E4-F72E-44AB-8CC0-C63E93BD8DF3}" destId="{84480D7B-61A4-4AD7-8BD3-4B595EF7F0AD}" srcOrd="3" destOrd="0" parTransId="{81ADBA66-5A63-4326-B7FC-18E2D31B8E1A}" sibTransId="{6E1EA811-6D5F-4DCB-A393-7EEEC0913D8C}"/>
    <dgm:cxn modelId="{631D3774-705C-4B00-A3BA-EA263F94A72B}" type="presOf" srcId="{1185BF47-CF2F-452B-B136-B38A17347C72}" destId="{3030CC12-591C-42D8-9937-21DF44387066}" srcOrd="0" destOrd="0" presId="urn:microsoft.com/office/officeart/2018/2/layout/IconVerticalSolidList"/>
    <dgm:cxn modelId="{660D8887-880E-4A8C-A3CA-201760134E61}" type="presOf" srcId="{F13883E4-F72E-44AB-8CC0-C63E93BD8DF3}" destId="{A31AA0DE-B4F1-420C-8CE2-71181611DDAC}" srcOrd="0" destOrd="0" presId="urn:microsoft.com/office/officeart/2018/2/layout/IconVerticalSolidList"/>
    <dgm:cxn modelId="{73BDD89A-03A6-490D-AE55-8AFA72BD4EBA}" srcId="{F13883E4-F72E-44AB-8CC0-C63E93BD8DF3}" destId="{08C5C8C7-5468-4A89-ABFD-B50828BCC99A}" srcOrd="0" destOrd="0" parTransId="{EF3DDB31-C289-4F78-BDAA-E70912069836}" sibTransId="{4C9EBA90-423C-4C39-9F8C-76B2FB6A9B31}"/>
    <dgm:cxn modelId="{3FAE39E9-1796-4EEC-B110-1ACD0896020D}" type="presOf" srcId="{08C5C8C7-5468-4A89-ABFD-B50828BCC99A}" destId="{C8D048BE-6928-4D88-99BF-33958BD6FD5A}" srcOrd="0" destOrd="0" presId="urn:microsoft.com/office/officeart/2018/2/layout/IconVerticalSolidList"/>
    <dgm:cxn modelId="{C3DCE8F5-2E23-482C-B479-D76252684C6B}" srcId="{F13883E4-F72E-44AB-8CC0-C63E93BD8DF3}" destId="{1185BF47-CF2F-452B-B136-B38A17347C72}" srcOrd="1" destOrd="0" parTransId="{EB2B7B0A-102E-456D-8E97-45067799A907}" sibTransId="{D5E72917-3833-41D5-BC12-37556F4997E6}"/>
    <dgm:cxn modelId="{08894F59-3C14-4C48-8153-B5A854A01941}" type="presParOf" srcId="{A31AA0DE-B4F1-420C-8CE2-71181611DDAC}" destId="{F901F76A-C4EB-414A-81FB-42DD2834D46F}" srcOrd="0" destOrd="0" presId="urn:microsoft.com/office/officeart/2018/2/layout/IconVerticalSolidList"/>
    <dgm:cxn modelId="{C3847620-6A6C-4FBB-99B4-6BE066650B36}" type="presParOf" srcId="{F901F76A-C4EB-414A-81FB-42DD2834D46F}" destId="{E92841D0-2B5C-4F52-8B30-DF69BA2DF417}" srcOrd="0" destOrd="0" presId="urn:microsoft.com/office/officeart/2018/2/layout/IconVerticalSolidList"/>
    <dgm:cxn modelId="{CD6BD06E-911A-4DD1-A65A-08511BF136C0}" type="presParOf" srcId="{F901F76A-C4EB-414A-81FB-42DD2834D46F}" destId="{EA920682-F1AA-45A5-AFE8-26554B6DE8CC}" srcOrd="1" destOrd="0" presId="urn:microsoft.com/office/officeart/2018/2/layout/IconVerticalSolidList"/>
    <dgm:cxn modelId="{072D53E9-F5B1-46A3-8B28-4F6EE2FA51E1}" type="presParOf" srcId="{F901F76A-C4EB-414A-81FB-42DD2834D46F}" destId="{C5F16A34-05C9-49EF-A612-D36CFC354F1D}" srcOrd="2" destOrd="0" presId="urn:microsoft.com/office/officeart/2018/2/layout/IconVerticalSolidList"/>
    <dgm:cxn modelId="{3850DC9D-6867-46DE-B26C-29A746E26E97}" type="presParOf" srcId="{F901F76A-C4EB-414A-81FB-42DD2834D46F}" destId="{C8D048BE-6928-4D88-99BF-33958BD6FD5A}" srcOrd="3" destOrd="0" presId="urn:microsoft.com/office/officeart/2018/2/layout/IconVerticalSolidList"/>
    <dgm:cxn modelId="{7CA7D045-F4C7-4A33-8799-97DF1F99900B}" type="presParOf" srcId="{A31AA0DE-B4F1-420C-8CE2-71181611DDAC}" destId="{2B28C039-6517-4946-BF98-CCE16026D8B8}" srcOrd="1" destOrd="0" presId="urn:microsoft.com/office/officeart/2018/2/layout/IconVerticalSolidList"/>
    <dgm:cxn modelId="{6CE7DB14-5F6D-45DD-A1BE-C8066D85B682}" type="presParOf" srcId="{A31AA0DE-B4F1-420C-8CE2-71181611DDAC}" destId="{2DB7FB2B-369F-40CE-88E2-E818DA91412F}" srcOrd="2" destOrd="0" presId="urn:microsoft.com/office/officeart/2018/2/layout/IconVerticalSolidList"/>
    <dgm:cxn modelId="{7C883F19-A0F9-4327-B3E4-792E2F431FCC}" type="presParOf" srcId="{2DB7FB2B-369F-40CE-88E2-E818DA91412F}" destId="{B7CCB948-A3C9-4AA7-A66B-751DF452BD72}" srcOrd="0" destOrd="0" presId="urn:microsoft.com/office/officeart/2018/2/layout/IconVerticalSolidList"/>
    <dgm:cxn modelId="{1EE889E7-2DA5-4804-B953-2DC3E7A65543}" type="presParOf" srcId="{2DB7FB2B-369F-40CE-88E2-E818DA91412F}" destId="{508AD2FA-5D81-49A7-8D67-856DFDA8B692}" srcOrd="1" destOrd="0" presId="urn:microsoft.com/office/officeart/2018/2/layout/IconVerticalSolidList"/>
    <dgm:cxn modelId="{203B4322-D977-4B8C-8A0A-D24AC7E9D7ED}" type="presParOf" srcId="{2DB7FB2B-369F-40CE-88E2-E818DA91412F}" destId="{6ADAE492-04E1-4551-AC6B-DB522C651E30}" srcOrd="2" destOrd="0" presId="urn:microsoft.com/office/officeart/2018/2/layout/IconVerticalSolidList"/>
    <dgm:cxn modelId="{20294219-E0F4-4CB2-9675-3DC2E96BCC48}" type="presParOf" srcId="{2DB7FB2B-369F-40CE-88E2-E818DA91412F}" destId="{3030CC12-591C-42D8-9937-21DF44387066}" srcOrd="3" destOrd="0" presId="urn:microsoft.com/office/officeart/2018/2/layout/IconVerticalSolidList"/>
    <dgm:cxn modelId="{CB9A8391-64B2-4AB5-9A16-1BD76FD6B4BE}" type="presParOf" srcId="{A31AA0DE-B4F1-420C-8CE2-71181611DDAC}" destId="{D4E8F13E-300F-450A-91D4-D417812AA29B}" srcOrd="3" destOrd="0" presId="urn:microsoft.com/office/officeart/2018/2/layout/IconVerticalSolidList"/>
    <dgm:cxn modelId="{26D7C402-B028-479C-B151-DB15E18ADF3E}" type="presParOf" srcId="{A31AA0DE-B4F1-420C-8CE2-71181611DDAC}" destId="{1E3BDE49-56F5-46C9-8CA1-4D6A0BB7E735}" srcOrd="4" destOrd="0" presId="urn:microsoft.com/office/officeart/2018/2/layout/IconVerticalSolidList"/>
    <dgm:cxn modelId="{4E1C60A0-345A-401E-B515-213C06D60055}" type="presParOf" srcId="{1E3BDE49-56F5-46C9-8CA1-4D6A0BB7E735}" destId="{141232ED-D3DA-45FF-BFED-45FB63B8F047}" srcOrd="0" destOrd="0" presId="urn:microsoft.com/office/officeart/2018/2/layout/IconVerticalSolidList"/>
    <dgm:cxn modelId="{0D0991A1-D4C3-4D94-BD15-92BC95F239F7}" type="presParOf" srcId="{1E3BDE49-56F5-46C9-8CA1-4D6A0BB7E735}" destId="{9A6B95C0-55AF-493E-B0FD-F8DBE8D1830C}" srcOrd="1" destOrd="0" presId="urn:microsoft.com/office/officeart/2018/2/layout/IconVerticalSolidList"/>
    <dgm:cxn modelId="{95566085-F211-4E3F-8225-82FC92040640}" type="presParOf" srcId="{1E3BDE49-56F5-46C9-8CA1-4D6A0BB7E735}" destId="{1823023E-735A-4074-B758-96ED916D1166}" srcOrd="2" destOrd="0" presId="urn:microsoft.com/office/officeart/2018/2/layout/IconVerticalSolidList"/>
    <dgm:cxn modelId="{6E140A63-512B-4415-866B-2512F9039069}" type="presParOf" srcId="{1E3BDE49-56F5-46C9-8CA1-4D6A0BB7E735}" destId="{12854770-7CF5-48EF-9608-82AC2E782C1D}" srcOrd="3" destOrd="0" presId="urn:microsoft.com/office/officeart/2018/2/layout/IconVerticalSolidList"/>
    <dgm:cxn modelId="{887B5042-0673-4296-AB7F-C392EE820492}" type="presParOf" srcId="{A31AA0DE-B4F1-420C-8CE2-71181611DDAC}" destId="{66A50875-58C6-42AC-86F6-2F50455E1A49}" srcOrd="5" destOrd="0" presId="urn:microsoft.com/office/officeart/2018/2/layout/IconVerticalSolidList"/>
    <dgm:cxn modelId="{7EA78A4C-090C-4111-89F8-E32C877B8237}" type="presParOf" srcId="{A31AA0DE-B4F1-420C-8CE2-71181611DDAC}" destId="{B52CB1A7-2D55-414C-AD3E-B8C79D76D22D}" srcOrd="6" destOrd="0" presId="urn:microsoft.com/office/officeart/2018/2/layout/IconVerticalSolidList"/>
    <dgm:cxn modelId="{CB67A900-C6E7-4C8E-A25C-A787FE9C7F5E}" type="presParOf" srcId="{B52CB1A7-2D55-414C-AD3E-B8C79D76D22D}" destId="{CBAB48E3-9DA7-4526-A468-41793BDFE5EA}" srcOrd="0" destOrd="0" presId="urn:microsoft.com/office/officeart/2018/2/layout/IconVerticalSolidList"/>
    <dgm:cxn modelId="{33427A07-30F3-42C6-9548-62D0ED64B90C}" type="presParOf" srcId="{B52CB1A7-2D55-414C-AD3E-B8C79D76D22D}" destId="{151199E5-E7B9-4C87-9C4E-C20DB152A124}" srcOrd="1" destOrd="0" presId="urn:microsoft.com/office/officeart/2018/2/layout/IconVerticalSolidList"/>
    <dgm:cxn modelId="{CE87C067-2840-4E21-AB67-F6C7D718EF21}" type="presParOf" srcId="{B52CB1A7-2D55-414C-AD3E-B8C79D76D22D}" destId="{17900CCE-7607-466D-8D4C-2ED6EDC6C749}" srcOrd="2" destOrd="0" presId="urn:microsoft.com/office/officeart/2018/2/layout/IconVerticalSolidList"/>
    <dgm:cxn modelId="{6B306236-7C9A-4C9B-830D-8E34B92C5C18}" type="presParOf" srcId="{B52CB1A7-2D55-414C-AD3E-B8C79D76D22D}" destId="{7E133E4A-9BD0-49DB-86DE-1565F3E2C3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FC6A35-55E9-48A5-BDA5-4B6A0C72EAFE}">
      <dsp:nvSpPr>
        <dsp:cNvPr id="0" name=""/>
        <dsp:cNvSpPr/>
      </dsp:nvSpPr>
      <dsp:spPr>
        <a:xfrm>
          <a:off x="0" y="680"/>
          <a:ext cx="6506304" cy="15932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504E11-B529-42A0-98CA-0EB36F7526AE}">
      <dsp:nvSpPr>
        <dsp:cNvPr id="0" name=""/>
        <dsp:cNvSpPr/>
      </dsp:nvSpPr>
      <dsp:spPr>
        <a:xfrm>
          <a:off x="481967" y="359168"/>
          <a:ext cx="876303" cy="876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FAFAD-176A-4C27-8212-AC5ABA9AF003}">
      <dsp:nvSpPr>
        <dsp:cNvPr id="0" name=""/>
        <dsp:cNvSpPr/>
      </dsp:nvSpPr>
      <dsp:spPr>
        <a:xfrm>
          <a:off x="1840237" y="6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Product Owner</a:t>
          </a:r>
          <a:r>
            <a:rPr lang="en-US" sz="2100" b="0" i="0" kern="1200"/>
            <a:t>: Represents the stakeholders, defines project vision, prioritizes backlog items, and ensures the team delivers value.</a:t>
          </a:r>
          <a:endParaRPr lang="en-US" sz="2100" kern="1200"/>
        </a:p>
      </dsp:txBody>
      <dsp:txXfrm>
        <a:off x="1840237" y="680"/>
        <a:ext cx="4666066" cy="1593279"/>
      </dsp:txXfrm>
    </dsp:sp>
    <dsp:sp modelId="{62DDECB5-9C12-410D-9F89-B038D9DD064A}">
      <dsp:nvSpPr>
        <dsp:cNvPr id="0" name=""/>
        <dsp:cNvSpPr/>
      </dsp:nvSpPr>
      <dsp:spPr>
        <a:xfrm>
          <a:off x="0" y="1992280"/>
          <a:ext cx="6506304" cy="15932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1D1BC5-BCD8-4FFC-819F-5444A1E56819}">
      <dsp:nvSpPr>
        <dsp:cNvPr id="0" name=""/>
        <dsp:cNvSpPr/>
      </dsp:nvSpPr>
      <dsp:spPr>
        <a:xfrm>
          <a:off x="481967" y="2350768"/>
          <a:ext cx="876303" cy="876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CB7ED-49AE-409F-BAA8-38012550F1B2}">
      <dsp:nvSpPr>
        <dsp:cNvPr id="0" name=""/>
        <dsp:cNvSpPr/>
      </dsp:nvSpPr>
      <dsp:spPr>
        <a:xfrm>
          <a:off x="1840237" y="19922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Scrum Master</a:t>
          </a:r>
          <a:r>
            <a:rPr lang="en-US" sz="2100" b="0" i="0" kern="1200"/>
            <a:t>: Facilitates the Scrum process, removes impediments, and fosters an environment conducive to collaboration and productivity.</a:t>
          </a:r>
          <a:endParaRPr lang="en-US" sz="2100" kern="1200"/>
        </a:p>
      </dsp:txBody>
      <dsp:txXfrm>
        <a:off x="1840237" y="1992280"/>
        <a:ext cx="4666066" cy="1593279"/>
      </dsp:txXfrm>
    </dsp:sp>
    <dsp:sp modelId="{A6856B38-456B-426E-B92E-946F6583F9AE}">
      <dsp:nvSpPr>
        <dsp:cNvPr id="0" name=""/>
        <dsp:cNvSpPr/>
      </dsp:nvSpPr>
      <dsp:spPr>
        <a:xfrm>
          <a:off x="0" y="3983879"/>
          <a:ext cx="6506304" cy="15932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1EFD1B-13D8-4BCB-ADCC-334A94F8F144}">
      <dsp:nvSpPr>
        <dsp:cNvPr id="0" name=""/>
        <dsp:cNvSpPr/>
      </dsp:nvSpPr>
      <dsp:spPr>
        <a:xfrm>
          <a:off x="481967" y="4342367"/>
          <a:ext cx="876303" cy="8763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FBD9E-D408-4AFF-BA76-33111597A874}">
      <dsp:nvSpPr>
        <dsp:cNvPr id="0" name=""/>
        <dsp:cNvSpPr/>
      </dsp:nvSpPr>
      <dsp:spPr>
        <a:xfrm>
          <a:off x="1840237" y="3983879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Development Team</a:t>
          </a:r>
          <a:r>
            <a:rPr lang="en-US" sz="2100" b="0" i="0" kern="1200"/>
            <a:t>: Self-organizing, cross-functional group responsible for delivering increments of product functionality.</a:t>
          </a:r>
          <a:endParaRPr lang="en-US" sz="2100" kern="1200"/>
        </a:p>
      </dsp:txBody>
      <dsp:txXfrm>
        <a:off x="1840237" y="3983879"/>
        <a:ext cx="4666066" cy="1593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5C8E7-CC41-40CB-95DE-68A9252340AF}">
      <dsp:nvSpPr>
        <dsp:cNvPr id="0" name=""/>
        <dsp:cNvSpPr/>
      </dsp:nvSpPr>
      <dsp:spPr>
        <a:xfrm>
          <a:off x="1290599" y="22346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6372AB-41C0-4537-A6BC-4434DBF167D4}">
      <dsp:nvSpPr>
        <dsp:cNvPr id="0" name=""/>
        <dsp:cNvSpPr/>
      </dsp:nvSpPr>
      <dsp:spPr>
        <a:xfrm>
          <a:off x="102599" y="263793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Agile Approach</a:t>
          </a:r>
          <a:r>
            <a:rPr lang="en-US" sz="1400" b="0" i="0" kern="1200"/>
            <a:t>: Iterative, flexible, and adaptable. Emphasizes customer collaboration and responding to change.</a:t>
          </a:r>
          <a:endParaRPr lang="en-US" sz="1400" kern="1200"/>
        </a:p>
      </dsp:txBody>
      <dsp:txXfrm>
        <a:off x="102599" y="2637939"/>
        <a:ext cx="4320000" cy="720000"/>
      </dsp:txXfrm>
    </dsp:sp>
    <dsp:sp modelId="{97573C16-353C-4032-BEC4-2A9BDA88EE77}">
      <dsp:nvSpPr>
        <dsp:cNvPr id="0" name=""/>
        <dsp:cNvSpPr/>
      </dsp:nvSpPr>
      <dsp:spPr>
        <a:xfrm>
          <a:off x="6366600" y="223460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71463-03DF-4E59-AFBB-B1657DEFED3E}">
      <dsp:nvSpPr>
        <dsp:cNvPr id="0" name=""/>
        <dsp:cNvSpPr/>
      </dsp:nvSpPr>
      <dsp:spPr>
        <a:xfrm>
          <a:off x="5178600" y="263793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Waterfall Approach</a:t>
          </a:r>
          <a:r>
            <a:rPr lang="en-US" sz="1400" b="0" i="0" kern="1200"/>
            <a:t>: Sequential, rigid, and plan-driven. Progresses through distinct phases: requirements, design, implementation, testing, deployment.</a:t>
          </a:r>
          <a:endParaRPr lang="en-US" sz="1400" kern="1200"/>
        </a:p>
      </dsp:txBody>
      <dsp:txXfrm>
        <a:off x="5178600" y="2637939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2841D0-2B5C-4F52-8B30-DF69BA2DF417}">
      <dsp:nvSpPr>
        <dsp:cNvPr id="0" name=""/>
        <dsp:cNvSpPr/>
      </dsp:nvSpPr>
      <dsp:spPr>
        <a:xfrm>
          <a:off x="0" y="2315"/>
          <a:ext cx="6506304" cy="11733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920682-F1AA-45A5-AFE8-26554B6DE8CC}">
      <dsp:nvSpPr>
        <dsp:cNvPr id="0" name=""/>
        <dsp:cNvSpPr/>
      </dsp:nvSpPr>
      <dsp:spPr>
        <a:xfrm>
          <a:off x="354925" y="266309"/>
          <a:ext cx="645319" cy="6453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D048BE-6928-4D88-99BF-33958BD6FD5A}">
      <dsp:nvSpPr>
        <dsp:cNvPr id="0" name=""/>
        <dsp:cNvSpPr/>
      </dsp:nvSpPr>
      <dsp:spPr>
        <a:xfrm>
          <a:off x="1355170" y="2315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Project Complexity</a:t>
          </a:r>
          <a:r>
            <a:rPr lang="en-US" sz="1800" b="0" i="0" kern="1200"/>
            <a:t>: Agile is preferable for complex, dynamic projects with evolving requirements.</a:t>
          </a:r>
          <a:endParaRPr lang="en-US" sz="1800" kern="1200"/>
        </a:p>
      </dsp:txBody>
      <dsp:txXfrm>
        <a:off x="1355170" y="2315"/>
        <a:ext cx="5151133" cy="1173307"/>
      </dsp:txXfrm>
    </dsp:sp>
    <dsp:sp modelId="{B7CCB948-A3C9-4AA7-A66B-751DF452BD72}">
      <dsp:nvSpPr>
        <dsp:cNvPr id="0" name=""/>
        <dsp:cNvSpPr/>
      </dsp:nvSpPr>
      <dsp:spPr>
        <a:xfrm>
          <a:off x="0" y="1468949"/>
          <a:ext cx="6506304" cy="11733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8AD2FA-5D81-49A7-8D67-856DFDA8B692}">
      <dsp:nvSpPr>
        <dsp:cNvPr id="0" name=""/>
        <dsp:cNvSpPr/>
      </dsp:nvSpPr>
      <dsp:spPr>
        <a:xfrm>
          <a:off x="354925" y="1732943"/>
          <a:ext cx="645319" cy="6453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0CC12-591C-42D8-9937-21DF44387066}">
      <dsp:nvSpPr>
        <dsp:cNvPr id="0" name=""/>
        <dsp:cNvSpPr/>
      </dsp:nvSpPr>
      <dsp:spPr>
        <a:xfrm>
          <a:off x="1355170" y="1468949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Customer Involvement</a:t>
          </a:r>
          <a:r>
            <a:rPr lang="en-US" sz="1800" b="0" i="0" kern="1200"/>
            <a:t>: Agile fosters frequent customer feedback and collaboration, suitable for projects with involved stakeholders.</a:t>
          </a:r>
          <a:endParaRPr lang="en-US" sz="1800" kern="1200"/>
        </a:p>
      </dsp:txBody>
      <dsp:txXfrm>
        <a:off x="1355170" y="1468949"/>
        <a:ext cx="5151133" cy="1173307"/>
      </dsp:txXfrm>
    </dsp:sp>
    <dsp:sp modelId="{141232ED-D3DA-45FF-BFED-45FB63B8F047}">
      <dsp:nvSpPr>
        <dsp:cNvPr id="0" name=""/>
        <dsp:cNvSpPr/>
      </dsp:nvSpPr>
      <dsp:spPr>
        <a:xfrm>
          <a:off x="0" y="2935583"/>
          <a:ext cx="6506304" cy="11733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B95C0-55AF-493E-B0FD-F8DBE8D1830C}">
      <dsp:nvSpPr>
        <dsp:cNvPr id="0" name=""/>
        <dsp:cNvSpPr/>
      </dsp:nvSpPr>
      <dsp:spPr>
        <a:xfrm>
          <a:off x="354925" y="3199577"/>
          <a:ext cx="645319" cy="6453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54770-7CF5-48EF-9608-82AC2E782C1D}">
      <dsp:nvSpPr>
        <dsp:cNvPr id="0" name=""/>
        <dsp:cNvSpPr/>
      </dsp:nvSpPr>
      <dsp:spPr>
        <a:xfrm>
          <a:off x="1355170" y="2935583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Risk Tolerance</a:t>
          </a:r>
          <a:r>
            <a:rPr lang="en-US" sz="1800" b="0" i="0" kern="1200"/>
            <a:t>: Waterfall may be suitable for low-risk projects with stable requirements, while Agile mitigates risks through iterative development.</a:t>
          </a:r>
          <a:endParaRPr lang="en-US" sz="1800" kern="1200"/>
        </a:p>
      </dsp:txBody>
      <dsp:txXfrm>
        <a:off x="1355170" y="2935583"/>
        <a:ext cx="5151133" cy="1173307"/>
      </dsp:txXfrm>
    </dsp:sp>
    <dsp:sp modelId="{CBAB48E3-9DA7-4526-A468-41793BDFE5EA}">
      <dsp:nvSpPr>
        <dsp:cNvPr id="0" name=""/>
        <dsp:cNvSpPr/>
      </dsp:nvSpPr>
      <dsp:spPr>
        <a:xfrm>
          <a:off x="0" y="4402217"/>
          <a:ext cx="6506304" cy="11733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1199E5-E7B9-4C87-9C4E-C20DB152A124}">
      <dsp:nvSpPr>
        <dsp:cNvPr id="0" name=""/>
        <dsp:cNvSpPr/>
      </dsp:nvSpPr>
      <dsp:spPr>
        <a:xfrm>
          <a:off x="354925" y="4666211"/>
          <a:ext cx="645319" cy="6453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33E4A-9BD0-49DB-86DE-1565F3E2C3DE}">
      <dsp:nvSpPr>
        <dsp:cNvPr id="0" name=""/>
        <dsp:cNvSpPr/>
      </dsp:nvSpPr>
      <dsp:spPr>
        <a:xfrm>
          <a:off x="1355170" y="4402217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Team Experience and Culture</a:t>
          </a:r>
          <a:r>
            <a:rPr lang="en-US" sz="1800" b="0" i="0" kern="1200"/>
            <a:t>: Agile requires self-organizing teams and a culture of collaboration, which may need to be cultivated or developed.</a:t>
          </a:r>
          <a:endParaRPr lang="en-US" sz="1800" kern="1200"/>
        </a:p>
      </dsp:txBody>
      <dsp:txXfrm>
        <a:off x="1355170" y="4402217"/>
        <a:ext cx="5151133" cy="1173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45696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2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7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1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43634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7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5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9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299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59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740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een patterned leaves">
            <a:extLst>
              <a:ext uri="{FF2B5EF4-FFF2-40B4-BE49-F238E27FC236}">
                <a16:creationId xmlns:a16="http://schemas.microsoft.com/office/drawing/2014/main" id="{BBDFCE6E-9EEC-8ABF-647E-636D64F6F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57" b="7857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96D1B-5FF7-0860-8BC0-F61EFA827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b="1" i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Agile Presentation</a:t>
            </a:r>
            <a:endParaRPr lang="en-US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0474E-A8A6-50EB-B01E-07D0C0636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2"/>
                </a:solidFill>
              </a:rPr>
              <a:t>Submitted by,</a:t>
            </a:r>
          </a:p>
          <a:p>
            <a:pPr>
              <a:spcAft>
                <a:spcPts val="600"/>
              </a:spcAft>
            </a:pPr>
            <a:r>
              <a:rPr lang="en-US">
                <a:solidFill>
                  <a:schemeClr val="bg2"/>
                </a:solidFill>
              </a:rPr>
              <a:t>Minnu john</a:t>
            </a:r>
          </a:p>
        </p:txBody>
      </p:sp>
    </p:spTree>
    <p:extLst>
      <p:ext uri="{BB962C8B-B14F-4D97-AF65-F5344CB8AC3E}">
        <p14:creationId xmlns:p14="http://schemas.microsoft.com/office/powerpoint/2010/main" val="256867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6282C0-351C-48EE-A89D-D662C5DB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8F6AB-013C-52FF-5393-1064606F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Scrum-Agile Approach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People at the meeting desk">
            <a:extLst>
              <a:ext uri="{FF2B5EF4-FFF2-40B4-BE49-F238E27FC236}">
                <a16:creationId xmlns:a16="http://schemas.microsoft.com/office/drawing/2014/main" id="{6C3689F3-5A37-067A-A5CD-F947B731A3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63" r="36765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B35EC73-2F87-44A7-B231-91053659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00AAA-BED5-3025-5C96-A9711E815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i="0">
                <a:effectLst/>
                <a:latin typeface="Söhne"/>
              </a:rPr>
              <a:t>Definition of Scrum-Agile</a:t>
            </a:r>
            <a:r>
              <a:rPr lang="en-US" sz="1700" b="0" i="0">
                <a:effectLst/>
                <a:latin typeface="Söhne"/>
              </a:rPr>
              <a:t>:</a:t>
            </a:r>
          </a:p>
          <a:p>
            <a:pPr marL="0" indent="0">
              <a:buNone/>
            </a:pPr>
            <a:r>
              <a:rPr lang="en-US" sz="1700">
                <a:latin typeface="Söhne"/>
              </a:rPr>
              <a:t>	</a:t>
            </a:r>
            <a:r>
              <a:rPr lang="en-US" sz="1700" b="0" i="0">
                <a:effectLst/>
                <a:latin typeface="Söhne"/>
              </a:rPr>
              <a:t> Scrum-Agile is a framework for developing, delivering, and sustaining complex products, emphasizing flexibility, collaboration, and iterative development.</a:t>
            </a:r>
          </a:p>
          <a:p>
            <a:pPr marL="0" indent="0">
              <a:buNone/>
            </a:pPr>
            <a:r>
              <a:rPr lang="en-US" sz="1700" b="1" i="0">
                <a:effectLst/>
                <a:latin typeface="Söhne"/>
              </a:rPr>
              <a:t>Key Facets of Scrum-Agile: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Iterative Development: Delivering working software incrementally, allowing for feedback and adaptation.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Cross-functional Teams: Teams with diverse skill sets working together to achieve common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Continuous Improvement: Embracing change and refining processes through regular inspection and adaptation.</a:t>
            </a:r>
          </a:p>
          <a:p>
            <a:pPr marL="0" indent="0">
              <a:buNone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357415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A21CB-E685-ADDC-5400-ED12BFF5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b="1" i="0">
                <a:effectLst/>
                <a:latin typeface="Söhne"/>
              </a:rPr>
              <a:t>Roles in a Scrum-Agile Team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AD8E9C-CB40-3BB0-66B7-660BC14E16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241800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529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6282C0-351C-48EE-A89D-D662C5DB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BE36F-9F97-E1CF-A823-AF683EBD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b="1" i="0">
                <a:effectLst/>
                <a:latin typeface="Söhne"/>
              </a:rPr>
              <a:t>Phases of the SDLC in Agile Approach</a:t>
            </a:r>
            <a:endParaRPr lang="en-US" dirty="0"/>
          </a:p>
        </p:txBody>
      </p:sp>
      <p:pic>
        <p:nvPicPr>
          <p:cNvPr id="5" name="Picture 4" descr="3D rendering of game pieces tied together with a rope">
            <a:extLst>
              <a:ext uri="{FF2B5EF4-FFF2-40B4-BE49-F238E27FC236}">
                <a16:creationId xmlns:a16="http://schemas.microsoft.com/office/drawing/2014/main" id="{0D6679F9-EC51-281A-B1AA-29384B825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99" r="39171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B35EC73-2F87-44A7-B231-91053659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0A12F-880D-357B-69CD-AF014C547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i="0">
                <a:effectLst/>
                <a:latin typeface="Söhne"/>
              </a:rPr>
              <a:t>Planning</a:t>
            </a:r>
            <a:r>
              <a:rPr lang="en-US" b="0" i="0">
                <a:effectLst/>
                <a:latin typeface="Söhne"/>
              </a:rPr>
              <a:t>: Establishing goals, creating a backlog, and determining the scope for the upcoming iterations (Sprints).</a:t>
            </a:r>
          </a:p>
          <a:p>
            <a:pPr>
              <a:buFont typeface="+mj-lt"/>
              <a:buAutoNum type="arabicPeriod"/>
            </a:pPr>
            <a:r>
              <a:rPr lang="en-US" b="1" i="0">
                <a:effectLst/>
                <a:latin typeface="Söhne"/>
              </a:rPr>
              <a:t>Sprint</a:t>
            </a:r>
            <a:r>
              <a:rPr lang="en-US" b="0" i="0">
                <a:effectLst/>
                <a:latin typeface="Söhne"/>
              </a:rPr>
              <a:t>: A time-boxed iteration where the development team works to deliver a potentially shippable product increment.</a:t>
            </a:r>
          </a:p>
          <a:p>
            <a:pPr>
              <a:buFont typeface="+mj-lt"/>
              <a:buAutoNum type="arabicPeriod"/>
            </a:pPr>
            <a:r>
              <a:rPr lang="en-US" b="1" i="0">
                <a:effectLst/>
                <a:latin typeface="Söhne"/>
              </a:rPr>
              <a:t>Review</a:t>
            </a:r>
            <a:r>
              <a:rPr lang="en-US" b="0" i="0">
                <a:effectLst/>
                <a:latin typeface="Söhne"/>
              </a:rPr>
              <a:t>: Demonstration of completed work to stakeholders for feedback.</a:t>
            </a:r>
          </a:p>
          <a:p>
            <a:pPr>
              <a:buFont typeface="+mj-lt"/>
              <a:buAutoNum type="arabicPeriod"/>
            </a:pPr>
            <a:r>
              <a:rPr lang="en-US" b="1" i="0">
                <a:effectLst/>
                <a:latin typeface="Söhne"/>
              </a:rPr>
              <a:t>Retrospective</a:t>
            </a:r>
            <a:r>
              <a:rPr lang="en-US" b="0" i="0">
                <a:effectLst/>
                <a:latin typeface="Söhne"/>
              </a:rPr>
              <a:t>: Reflection on the Sprint process to identify improvements for the next iteration.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881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487A-67E6-EC23-A549-D49805AA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b="1" i="0">
                <a:effectLst/>
                <a:latin typeface="Söhne"/>
              </a:rPr>
              <a:t>Contrasting Agile vs. Waterfall Development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77D270-8221-DB74-A0AE-30B38C4AE3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979191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3172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E6A28-CA22-0E16-79DF-576A9936C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b="1" i="0">
                <a:effectLst/>
                <a:latin typeface="Söhne"/>
              </a:rPr>
              <a:t>Factors Influencing Approach Selection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B334D5-3B62-3CA7-06E1-EFCB76A1F6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338432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580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1B84D-A426-D7F4-56A8-A9D481F8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b="1" i="0">
                <a:effectLst/>
                <a:latin typeface="Söhne"/>
              </a:rPr>
              <a:t>Conclusion</a:t>
            </a:r>
            <a:endParaRPr lang="en-US" dirty="0"/>
          </a:p>
        </p:txBody>
      </p:sp>
      <p:pic>
        <p:nvPicPr>
          <p:cNvPr id="5" name="Picture 4" descr="Sticky notes on a wall">
            <a:extLst>
              <a:ext uri="{FF2B5EF4-FFF2-40B4-BE49-F238E27FC236}">
                <a16:creationId xmlns:a16="http://schemas.microsoft.com/office/drawing/2014/main" id="{BA2A45A1-3424-65B5-C74E-4276B5FDDE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28" r="27891" b="2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763B2-6CF9-BE84-57AE-7A46B5857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Agile methodologies, such as Scrum, offer numerous benefits including adaptability, customer collaboration, and iterative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Consideration of project characteristics, stakeholder involvement, risk tolerance, and team dynamics are crucial in selecting the appropriate development approach.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173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9673A-46CA-1032-528D-3ABF9B76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References</a:t>
            </a:r>
            <a:endParaRPr lang="en-US" dirty="0"/>
          </a:p>
        </p:txBody>
      </p:sp>
      <p:pic>
        <p:nvPicPr>
          <p:cNvPr id="5" name="Picture 4" descr="Files in folders">
            <a:extLst>
              <a:ext uri="{FF2B5EF4-FFF2-40B4-BE49-F238E27FC236}">
                <a16:creationId xmlns:a16="http://schemas.microsoft.com/office/drawing/2014/main" id="{075DDC5D-126B-8358-4145-8A8B0F7BD1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36" r="27895" b="-1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70AFE-11D6-DE5E-27AF-6505294B2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 fontScale="85000" lnSpcReduction="10000"/>
          </a:bodyPr>
          <a:lstStyle/>
          <a:p>
            <a:pPr marL="457200" indent="-457200"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Brush, K., &amp; Silverthorne, V. (2022, November). </a:t>
            </a:r>
            <a:r>
              <a:rPr lang="en-U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is Agile Software Development (Agile Methodologies)?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TechTarget. https://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www.techtarget.com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searchsoftwarequality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/definition/agile-software-development</a:t>
            </a:r>
          </a:p>
          <a:p>
            <a:pPr marL="457200" indent="-457200"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  <a:r>
              <a:rPr lang="en-U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Agile Vs. Waterfall: Which One To Choose?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(n.d.). Retrieved March 3, 2024, from https://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devtechnosys.com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/insights/tech-comparison/agile-vs-waterfall/</a:t>
            </a:r>
          </a:p>
          <a:p>
            <a:pPr marL="457200" indent="-457200"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Kurkina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I. (2023, October 10). </a:t>
            </a:r>
            <a:r>
              <a:rPr lang="en-U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Agile Software Development Life Cycle: Process, Methodology and Phases Explanation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Academy SMART. https://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academysmart.com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/agile-software-development-life-cycle-process-methodology-and-phases-explanation/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6808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{E0D6B8E1-38B8-3941-B770-1AB08EE8E5A9}tf10001072</Template>
  <TotalTime>31</TotalTime>
  <Words>506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Book</vt:lpstr>
      <vt:lpstr>Söhne</vt:lpstr>
      <vt:lpstr>Times New Roman</vt:lpstr>
      <vt:lpstr>Crop</vt:lpstr>
      <vt:lpstr>Agile Presentation</vt:lpstr>
      <vt:lpstr>Introduction to Scrum-Agile Approach</vt:lpstr>
      <vt:lpstr>Roles in a Scrum-Agile Team</vt:lpstr>
      <vt:lpstr>Phases of the SDLC in Agile Approach</vt:lpstr>
      <vt:lpstr>Contrasting Agile vs. Waterfall Development</vt:lpstr>
      <vt:lpstr>Factors Influencing Approach Selection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Presentation</dc:title>
  <dc:creator>John, Minnu</dc:creator>
  <cp:lastModifiedBy>John, Minnu</cp:lastModifiedBy>
  <cp:revision>1</cp:revision>
  <dcterms:created xsi:type="dcterms:W3CDTF">2024-03-03T23:07:07Z</dcterms:created>
  <dcterms:modified xsi:type="dcterms:W3CDTF">2024-03-03T23:38:38Z</dcterms:modified>
</cp:coreProperties>
</file>