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E178-BB20-7FF3-A722-A8EC30678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410F1-CAE9-F931-F6FD-FA62AF10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B955-F6E4-3786-A20B-401A14D0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BDAC-E217-07ED-A170-A44FD826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C6B8-6222-36AC-5393-7CB6706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71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9F3C-7775-4E0A-7796-CE4DBA1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4C11-022E-61A7-508E-2B0612E5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DF27-0FB0-BD30-8C2F-E9F35284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1D32-2CA1-9B84-61AE-C2A1EF72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845D-25FC-53BA-5266-5C57619D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28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C694E-150E-17DF-ACC6-E3742B644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A2364-9466-FBFF-387A-D00F42E5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5CA7-158E-9AF8-4DD6-54D4D05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ECF2-09C6-0BEF-8394-AC5313BD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E612-B36F-A3FF-EC6F-73953638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3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F76D-87A3-96DD-5790-B6CFD371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37DA-7434-01AB-0318-3EFF6965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898E-CCE7-A505-8B69-DEED6E97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98C5-9377-1677-DA20-082A92BB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FC0A-82CC-EFD2-3332-C3CF2028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811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934A-E1A0-06A3-0C26-F6116B04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51758-BCAC-85E6-6576-C451617C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A751-667B-FB3F-4214-221085D1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120D-79C1-D613-9770-60FCA481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D840-3ECC-FA4D-B72D-09E169E4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14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0ECD-F1C9-0D2E-4DCD-A9D52D1A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AF76-3837-B568-6A58-3537795B6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11844-9220-3DF6-4CD5-20C567E14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37F0-4524-F9AD-D44E-295948E5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E1D52-CE10-5073-E7F6-B14206AE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3F9E7-5F26-4D2F-6B26-03946B03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204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D8BC-085C-BD68-1338-D7BF1D84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6E88-9B8C-5591-2834-BB082298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9011-B70D-7B3D-6E9E-DD1E2495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FE35E-554C-AEEF-1A30-DDDB43C2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9EBB4-0BD2-47F2-3349-25CE61504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31D3F-C5CD-A44A-C7C9-8E667F6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3D50-C216-4B77-C175-3311E6BA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BEB27-FA22-A072-6F8B-1962EBE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20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E36C-6208-CCB5-7006-FC96D6AD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C9C95-1071-95E2-C39D-C3EB1D13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D11DD-4DF5-629F-F1FB-903409A3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AA76-B6BA-5C86-8296-FF21A4EC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36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F6619-1E5F-4FF3-C423-CF9D61F3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75AD3-17F4-C575-A522-1D9E256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2804-5D86-A1F0-5D8A-BAF187A9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84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80E0-AA34-35F8-F628-8480787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7373-A6AF-3382-006E-FC1F90E8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6592-A2EA-C7CF-8F81-D48ED36A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5B00-8691-F356-59C3-2AC23E00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BDA1F-A9EC-BD8E-5710-598FE57B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AF359-ED70-7479-3D2D-CE5B844C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34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9273-F119-168D-03CB-18E81878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A4861-8D48-1B13-4234-C9134E99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49436-5CD4-0723-1DC4-4A9EFA2B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6D559-8A48-6505-D404-306F33F3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299F-A922-9C0B-4F9F-5BB7322A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79967-9733-C0B3-90CB-FD9BB625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8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17591-B7D4-538E-7FE5-555157EE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AD55-4349-6069-5367-5DF9A058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61E5-68D5-A501-FDD5-235D74B7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54E6-DE26-4145-A086-400635B0B20C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EB6B-31E5-9982-A46D-9E7B07148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9F85-5820-9DC0-30DE-7509230FD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0350-00EE-4520-8D74-30794BEF9C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1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ovensko.sk/sk/na-stiahnutie/informacie-pre-integratorov-a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dsig-co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ovensko.sk/sk/na-stiahnutie/informacie-pre-integratorov-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9CB5-D8D4-6A37-9E59-23690AA05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Spracovanie</a:t>
            </a:r>
            <a:r>
              <a:rPr lang="en-US" dirty="0"/>
              <a:t> inform</a:t>
            </a:r>
            <a:r>
              <a:rPr lang="sk-SK" dirty="0" err="1"/>
              <a:t>ácií</a:t>
            </a:r>
            <a:r>
              <a:rPr lang="sk-SK" dirty="0"/>
              <a:t> v podnikaní a verejnej správe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043D7-9A31-3BDA-5ED1-0CF57B8F0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Cvičenie </a:t>
            </a:r>
            <a:r>
              <a:rPr lang="en-US" dirty="0"/>
              <a:t>2</a:t>
            </a:r>
            <a:r>
              <a:rPr lang="sk-SK" dirty="0"/>
              <a:t> – elektronický podpis</a:t>
            </a:r>
          </a:p>
        </p:txBody>
      </p:sp>
    </p:spTree>
    <p:extLst>
      <p:ext uri="{BB962C8B-B14F-4D97-AF65-F5344CB8AC3E}">
        <p14:creationId xmlns:p14="http://schemas.microsoft.com/office/powerpoint/2010/main" val="311333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sk-SK" dirty="0" err="1"/>
              <a:t>XAdES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XAdES</a:t>
            </a:r>
            <a:r>
              <a:rPr lang="sk-SK" dirty="0"/>
              <a:t> je XML</a:t>
            </a:r>
          </a:p>
          <a:p>
            <a:pPr lvl="1"/>
            <a:r>
              <a:rPr lang="sk-SK" dirty="0"/>
              <a:t>rovnaké pravidlá ako pre akékoľvek XML</a:t>
            </a:r>
          </a:p>
          <a:p>
            <a:pPr lvl="1"/>
            <a:r>
              <a:rPr lang="sk-SK" dirty="0"/>
              <a:t>musí existovať XSD – špecifikácia štruktúry</a:t>
            </a:r>
          </a:p>
          <a:p>
            <a:pPr lvl="2"/>
            <a:r>
              <a:rPr lang="sk-SK" dirty="0"/>
              <a:t>popis elementov, atribútov, prípustných hodnôt</a:t>
            </a:r>
          </a:p>
          <a:p>
            <a:pPr lvl="1"/>
            <a:r>
              <a:rPr lang="sk-SK" dirty="0"/>
              <a:t>prvý pokus </a:t>
            </a:r>
            <a:r>
              <a:rPr lang="sk-SK" dirty="0" err="1"/>
              <a:t>XMLSignature</a:t>
            </a:r>
            <a:endParaRPr lang="sk-SK" dirty="0"/>
          </a:p>
          <a:p>
            <a:pPr lvl="2"/>
            <a:r>
              <a:rPr lang="sk-SK" dirty="0"/>
              <a:t>špecifikácia – </a:t>
            </a:r>
            <a:r>
              <a:rPr lang="sk-SK" dirty="0" err="1"/>
              <a:t>xml</a:t>
            </a:r>
            <a:r>
              <a:rPr lang="sk-SK" dirty="0"/>
              <a:t> </a:t>
            </a:r>
            <a:r>
              <a:rPr lang="sk-SK" dirty="0" err="1"/>
              <a:t>signature</a:t>
            </a:r>
            <a:r>
              <a:rPr lang="sk-SK" dirty="0"/>
              <a:t> na w3c.org</a:t>
            </a:r>
          </a:p>
          <a:p>
            <a:pPr lvl="1"/>
            <a:r>
              <a:rPr lang="sk-SK" dirty="0"/>
              <a:t>dodatočné požiadavky na nové prvky v </a:t>
            </a:r>
            <a:r>
              <a:rPr lang="sk-SK" dirty="0" err="1"/>
              <a:t>XMLSignature</a:t>
            </a:r>
            <a:endParaRPr lang="sk-SK" dirty="0"/>
          </a:p>
          <a:p>
            <a:pPr lvl="2"/>
            <a:r>
              <a:rPr lang="sk-SK" dirty="0"/>
              <a:t>rozšírenie kvality podpisu o nové elementy, atribúty</a:t>
            </a:r>
          </a:p>
          <a:p>
            <a:pPr lvl="2"/>
            <a:r>
              <a:rPr lang="sk-SK" dirty="0"/>
              <a:t>vznik </a:t>
            </a:r>
            <a:r>
              <a:rPr lang="sk-SK" dirty="0" err="1"/>
              <a:t>XAdES</a:t>
            </a:r>
            <a:r>
              <a:rPr lang="sk-SK" dirty="0"/>
              <a:t> ako </a:t>
            </a:r>
            <a:r>
              <a:rPr lang="sk-SK" dirty="0" err="1"/>
              <a:t>rozširenie</a:t>
            </a:r>
            <a:r>
              <a:rPr lang="sk-SK" dirty="0"/>
              <a:t> existujúceho </a:t>
            </a:r>
            <a:r>
              <a:rPr lang="sk-SK" dirty="0" err="1"/>
              <a:t>XMLSignature</a:t>
            </a:r>
            <a:endParaRPr lang="sk-SK" dirty="0"/>
          </a:p>
          <a:p>
            <a:pPr lvl="2"/>
            <a:r>
              <a:rPr lang="sk-SK" dirty="0" err="1"/>
              <a:t>XAdES</a:t>
            </a:r>
            <a:r>
              <a:rPr lang="sk-SK" dirty="0"/>
              <a:t> obsahuje odkaz na špecifikáciu </a:t>
            </a:r>
            <a:r>
              <a:rPr lang="sk-SK" dirty="0" err="1"/>
              <a:t>XMLSignature</a:t>
            </a:r>
            <a:r>
              <a:rPr lang="sk-SK" dirty="0"/>
              <a:t> + novovzniknuté prvky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179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sk-SK" dirty="0" err="1"/>
              <a:t>XAdES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ukážka procesu podpísania</a:t>
            </a:r>
          </a:p>
          <a:p>
            <a:pPr lvl="1"/>
            <a:r>
              <a:rPr lang="sk-SK" dirty="0"/>
              <a:t>použitý formulár aj s vyplnenými prvkami</a:t>
            </a:r>
          </a:p>
          <a:p>
            <a:pPr lvl="1"/>
            <a:r>
              <a:rPr lang="sk-SK" dirty="0" err="1"/>
              <a:t>podpisovač</a:t>
            </a:r>
            <a:endParaRPr lang="sk-SK" dirty="0"/>
          </a:p>
          <a:p>
            <a:pPr lvl="1"/>
            <a:r>
              <a:rPr lang="sk-SK" dirty="0"/>
              <a:t>certifikát – identita podpisujúceho</a:t>
            </a:r>
            <a:endParaRPr lang="en-US" dirty="0"/>
          </a:p>
          <a:p>
            <a:pPr lvl="1"/>
            <a:r>
              <a:rPr lang="sk-SK" dirty="0"/>
              <a:t>výstup </a:t>
            </a:r>
            <a:r>
              <a:rPr lang="sk-SK" dirty="0" err="1"/>
              <a:t>xades</a:t>
            </a:r>
            <a:r>
              <a:rPr lang="sk-SK" dirty="0"/>
              <a:t> </a:t>
            </a:r>
            <a:r>
              <a:rPr lang="sk-SK" dirty="0" err="1"/>
              <a:t>epes</a:t>
            </a:r>
            <a:r>
              <a:rPr lang="sk-SK" dirty="0"/>
              <a:t> podpis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865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42D34-554E-7C13-6F3D-CF5449B4C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11" y="1759063"/>
            <a:ext cx="5219310" cy="3965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65315-D1AF-9545-0AAE-5C6D9453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16" y="583406"/>
            <a:ext cx="4301812" cy="265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A5E8C-1C58-5431-55AF-9FBA82868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6" y="3429000"/>
            <a:ext cx="4301812" cy="32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02ADF7-311D-37EF-FDC6-6CF43B4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0" y="573259"/>
            <a:ext cx="11782466" cy="55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prie</a:t>
            </a:r>
            <a:r>
              <a:rPr lang="sk-SK" dirty="0"/>
              <a:t>č</a:t>
            </a:r>
            <a:r>
              <a:rPr lang="en-US" dirty="0" err="1"/>
              <a:t>inkov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 err="1"/>
              <a:t>Certificate</a:t>
            </a:r>
            <a:endParaRPr lang="sk-SK" dirty="0"/>
          </a:p>
          <a:p>
            <a:pPr lvl="2"/>
            <a:r>
              <a:rPr lang="sk-SK" dirty="0"/>
              <a:t>certifikát (FIITPodpisovatel.cer) </a:t>
            </a:r>
          </a:p>
          <a:p>
            <a:pPr lvl="2"/>
            <a:r>
              <a:rPr lang="sk-SK" dirty="0"/>
              <a:t>privátny kľuč s heslom (</a:t>
            </a:r>
            <a:r>
              <a:rPr lang="sk-SK" dirty="0" err="1"/>
              <a:t>FIITPodpisovatel.pfx</a:t>
            </a:r>
            <a:r>
              <a:rPr lang="sk-SK" dirty="0"/>
              <a:t> a FIITPodpisovatel.txt)</a:t>
            </a:r>
          </a:p>
          <a:p>
            <a:pPr lvl="2"/>
            <a:r>
              <a:rPr lang="sk-SK" dirty="0"/>
              <a:t>vydavateľ certifikátu (dtccert.cer)</a:t>
            </a:r>
          </a:p>
          <a:p>
            <a:pPr lvl="2"/>
            <a:r>
              <a:rPr lang="sk-SK" dirty="0"/>
              <a:t>linka na CRL</a:t>
            </a:r>
          </a:p>
          <a:p>
            <a:pPr lvl="1"/>
            <a:r>
              <a:rPr lang="sk-SK" dirty="0" err="1"/>
              <a:t>DSigClient</a:t>
            </a:r>
            <a:endParaRPr lang="sk-SK" dirty="0"/>
          </a:p>
          <a:p>
            <a:pPr lvl="2"/>
            <a:r>
              <a:rPr lang="sk-SK" dirty="0"/>
              <a:t>.net </a:t>
            </a:r>
            <a:r>
              <a:rPr lang="sk-SK" dirty="0" err="1"/>
              <a:t>podpisovací</a:t>
            </a:r>
            <a:r>
              <a:rPr lang="sk-SK" dirty="0"/>
              <a:t> nástroj https://www.slovensko.sk/sk/na-stiahnutie</a:t>
            </a:r>
          </a:p>
          <a:p>
            <a:pPr lvl="2"/>
            <a:r>
              <a:rPr lang="sk-SK" dirty="0"/>
              <a:t>dokumentácia pre integrátorov </a:t>
            </a:r>
            <a:r>
              <a:rPr lang="sk-SK" dirty="0">
                <a:hlinkClick r:id="rId2"/>
              </a:rPr>
              <a:t>https://www.slovensko.sk/sk/na-stiahnutie/informacie-pre-integratorov-ap</a:t>
            </a:r>
            <a:endParaRPr lang="sk-SK" dirty="0"/>
          </a:p>
          <a:p>
            <a:pPr lvl="2"/>
            <a:r>
              <a:rPr lang="sk-SK" dirty="0" err="1"/>
              <a:t>iIntegrácia</a:t>
            </a:r>
            <a:r>
              <a:rPr lang="sk-SK" dirty="0"/>
              <a:t> pomocou </a:t>
            </a:r>
            <a:r>
              <a:rPr lang="sk-SK" dirty="0" err="1"/>
              <a:t>D.Bridge</a:t>
            </a:r>
            <a:r>
              <a:rPr lang="sk-SK" dirty="0"/>
              <a:t> JS, v1.x</a:t>
            </a:r>
          </a:p>
        </p:txBody>
      </p:sp>
    </p:spTree>
    <p:extLst>
      <p:ext uri="{BB962C8B-B14F-4D97-AF65-F5344CB8AC3E}">
        <p14:creationId xmlns:p14="http://schemas.microsoft.com/office/powerpoint/2010/main" val="56848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prie</a:t>
            </a:r>
            <a:r>
              <a:rPr lang="sk-SK" dirty="0"/>
              <a:t>č</a:t>
            </a:r>
            <a:r>
              <a:rPr lang="en-US" dirty="0" err="1"/>
              <a:t>inkov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 err="1"/>
              <a:t>FormatPodpisu</a:t>
            </a:r>
            <a:endParaRPr lang="sk-SK" dirty="0"/>
          </a:p>
          <a:p>
            <a:pPr lvl="2"/>
            <a:r>
              <a:rPr lang="sk-SK" dirty="0"/>
              <a:t>dokumenty formát podpisu ako ho vytvára </a:t>
            </a:r>
            <a:r>
              <a:rPr lang="sk-SK" dirty="0" err="1"/>
              <a:t>D.Signer</a:t>
            </a:r>
            <a:r>
              <a:rPr lang="sk-SK" dirty="0"/>
              <a:t> </a:t>
            </a:r>
            <a:r>
              <a:rPr lang="sk-SK" dirty="0" err="1"/>
              <a:t>XAdES</a:t>
            </a:r>
            <a:endParaRPr lang="sk-SK" dirty="0"/>
          </a:p>
          <a:p>
            <a:pPr lvl="2"/>
            <a:r>
              <a:rPr lang="sk-SK" dirty="0"/>
              <a:t>dokumenty pre XML </a:t>
            </a:r>
            <a:r>
              <a:rPr lang="sk-SK" dirty="0" err="1"/>
              <a:t>Signature</a:t>
            </a:r>
            <a:r>
              <a:rPr lang="sk-SK" dirty="0"/>
              <a:t> + </a:t>
            </a:r>
            <a:r>
              <a:rPr lang="sk-SK" dirty="0" err="1"/>
              <a:t>XAdES</a:t>
            </a:r>
            <a:r>
              <a:rPr lang="sk-SK" dirty="0"/>
              <a:t> špecifikáciu</a:t>
            </a:r>
          </a:p>
          <a:p>
            <a:pPr lvl="2"/>
            <a:r>
              <a:rPr lang="sk-SK" dirty="0"/>
              <a:t>Poradie pri čítaní</a:t>
            </a:r>
          </a:p>
          <a:p>
            <a:pPr lvl="3"/>
            <a:r>
              <a:rPr lang="sk-SK" dirty="0" err="1"/>
              <a:t>xmlsignature</a:t>
            </a:r>
            <a:endParaRPr lang="sk-SK" dirty="0"/>
          </a:p>
          <a:p>
            <a:pPr lvl="4"/>
            <a:r>
              <a:rPr lang="sk-SK" dirty="0">
                <a:hlinkClick r:id="rId2"/>
              </a:rPr>
              <a:t>http://www.w3.org/TR/xmldsig-core/</a:t>
            </a:r>
            <a:r>
              <a:rPr lang="sk-SK" dirty="0"/>
              <a:t> </a:t>
            </a:r>
          </a:p>
          <a:p>
            <a:pPr lvl="3"/>
            <a:r>
              <a:rPr lang="sk-SK" dirty="0" err="1"/>
              <a:t>xades</a:t>
            </a:r>
            <a:r>
              <a:rPr lang="sk-SK" dirty="0"/>
              <a:t> (zamerať sa na EPES a </a:t>
            </a:r>
            <a:r>
              <a:rPr lang="sk-SK" dirty="0" err="1"/>
              <a:t>XadesT</a:t>
            </a:r>
            <a:r>
              <a:rPr lang="sk-SK" dirty="0"/>
              <a:t> formát)</a:t>
            </a:r>
          </a:p>
          <a:p>
            <a:pPr lvl="4"/>
            <a:r>
              <a:rPr lang="sk-SK" dirty="0"/>
              <a:t>XADES-2006-03.pdf</a:t>
            </a:r>
          </a:p>
          <a:p>
            <a:pPr lvl="3"/>
            <a:r>
              <a:rPr lang="sk-SK" dirty="0"/>
              <a:t>profil </a:t>
            </a:r>
            <a:r>
              <a:rPr lang="sk-SK" dirty="0" err="1"/>
              <a:t>xades</a:t>
            </a:r>
            <a:r>
              <a:rPr lang="sk-SK" dirty="0"/>
              <a:t> </a:t>
            </a:r>
            <a:r>
              <a:rPr lang="sk-SK" dirty="0" err="1"/>
              <a:t>zep</a:t>
            </a:r>
            <a:r>
              <a:rPr lang="sk-SK" dirty="0"/>
              <a:t> + formát dátových objektov (EPES + </a:t>
            </a:r>
            <a:r>
              <a:rPr lang="sk-SK" dirty="0" err="1"/>
              <a:t>xadesT</a:t>
            </a:r>
            <a:r>
              <a:rPr lang="sk-SK" dirty="0"/>
              <a:t>)</a:t>
            </a:r>
          </a:p>
          <a:p>
            <a:pPr lvl="4"/>
            <a:r>
              <a:rPr lang="sk-SK" dirty="0"/>
              <a:t>GOV_ZEP.2.5.080911.Profil </a:t>
            </a:r>
            <a:r>
              <a:rPr lang="sk-SK" dirty="0" err="1"/>
              <a:t>XAdES_ZEP</a:t>
            </a:r>
            <a:r>
              <a:rPr lang="sk-SK" dirty="0"/>
              <a:t> - formát ZEP na báze XAdES.pdf</a:t>
            </a:r>
          </a:p>
          <a:p>
            <a:pPr lvl="4"/>
            <a:r>
              <a:rPr lang="sk-SK" dirty="0"/>
              <a:t>GOV_ZEP.3.2.080121.Formát dátových objektov typu XML dokument.pdf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315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nové tlačidlo</a:t>
            </a:r>
          </a:p>
          <a:p>
            <a:pPr lvl="2"/>
            <a:r>
              <a:rPr lang="sk-SK" dirty="0"/>
              <a:t>pridať nové tlačidlo na existujúci formulár s názvom </a:t>
            </a:r>
            <a:r>
              <a:rPr lang="en-US" dirty="0"/>
              <a:t>“</a:t>
            </a:r>
            <a:r>
              <a:rPr lang="sk-SK" dirty="0"/>
              <a:t>P</a:t>
            </a:r>
            <a:r>
              <a:rPr lang="en-US" dirty="0" err="1"/>
              <a:t>odp</a:t>
            </a:r>
            <a:r>
              <a:rPr lang="sk-SK" dirty="0" err="1"/>
              <a:t>ísať</a:t>
            </a:r>
            <a:r>
              <a:rPr lang="en-US" dirty="0"/>
              <a:t>”</a:t>
            </a:r>
            <a:endParaRPr lang="sk-SK" dirty="0"/>
          </a:p>
          <a:p>
            <a:pPr lvl="2"/>
            <a:r>
              <a:rPr lang="sk-SK" dirty="0"/>
              <a:t>zavolať </a:t>
            </a:r>
            <a:r>
              <a:rPr lang="sk-SK" dirty="0" err="1"/>
              <a:t>podpisovač</a:t>
            </a:r>
            <a:r>
              <a:rPr lang="sk-SK" dirty="0"/>
              <a:t> a jedným podpisom podpísať</a:t>
            </a:r>
          </a:p>
          <a:p>
            <a:pPr lvl="3"/>
            <a:r>
              <a:rPr lang="sk-SK" dirty="0"/>
              <a:t>objekt </a:t>
            </a:r>
            <a:r>
              <a:rPr lang="sk-SK" dirty="0" err="1"/>
              <a:t>xml</a:t>
            </a:r>
            <a:r>
              <a:rPr lang="sk-SK" dirty="0"/>
              <a:t> dáta s </a:t>
            </a:r>
            <a:r>
              <a:rPr lang="sk-SK" dirty="0" err="1"/>
              <a:t>xsd</a:t>
            </a:r>
            <a:r>
              <a:rPr lang="sk-SK" dirty="0"/>
              <a:t> a </a:t>
            </a:r>
            <a:r>
              <a:rPr lang="sk-SK" dirty="0" err="1"/>
              <a:t>xslt</a:t>
            </a:r>
            <a:endParaRPr lang="sk-SK" dirty="0"/>
          </a:p>
          <a:p>
            <a:pPr lvl="3"/>
            <a:r>
              <a:rPr lang="sk-SK" dirty="0"/>
              <a:t>objekt </a:t>
            </a:r>
            <a:r>
              <a:rPr lang="sk-SK" dirty="0" err="1"/>
              <a:t>pdf</a:t>
            </a:r>
            <a:endParaRPr lang="sk-SK" dirty="0"/>
          </a:p>
          <a:p>
            <a:pPr lvl="2"/>
            <a:r>
              <a:rPr lang="sk-SK" dirty="0"/>
              <a:t>uložiť výstup z </a:t>
            </a:r>
            <a:r>
              <a:rPr lang="sk-SK" dirty="0" err="1"/>
              <a:t>podpisovača</a:t>
            </a:r>
            <a:r>
              <a:rPr lang="sk-SK" dirty="0"/>
              <a:t> do súboru s </a:t>
            </a:r>
            <a:r>
              <a:rPr lang="sk-SK" dirty="0" err="1"/>
              <a:t>xml</a:t>
            </a:r>
            <a:r>
              <a:rPr lang="sk-SK" dirty="0"/>
              <a:t> koncovkou</a:t>
            </a:r>
          </a:p>
          <a:p>
            <a:pPr lvl="3"/>
            <a:r>
              <a:rPr lang="sk-SK" dirty="0" err="1"/>
              <a:t>xades</a:t>
            </a:r>
            <a:r>
              <a:rPr lang="sk-SK" dirty="0"/>
              <a:t> podpis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</a:t>
            </a:r>
            <a:r>
              <a:rPr lang="en-US" dirty="0" err="1"/>
              <a:t>xades</a:t>
            </a:r>
            <a:r>
              <a:rPr lang="en-US" dirty="0"/>
              <a:t> </a:t>
            </a:r>
            <a:r>
              <a:rPr lang="en-US" dirty="0" err="1"/>
              <a:t>epes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587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en-US" dirty="0"/>
              <a:t>detail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zavolať </a:t>
            </a:r>
            <a:r>
              <a:rPr lang="sk-SK" dirty="0" err="1"/>
              <a:t>podpisovač</a:t>
            </a:r>
            <a:r>
              <a:rPr lang="sk-SK" dirty="0"/>
              <a:t> a jedným podpisom podpísať</a:t>
            </a:r>
          </a:p>
          <a:p>
            <a:pPr lvl="2"/>
            <a:r>
              <a:rPr lang="en-US" dirty="0">
                <a:hlinkClick r:id="rId2"/>
              </a:rPr>
              <a:t>https://www.slovensko.sk/sk/na-stiahnutie/informacie-pre-integratorov-ap</a:t>
            </a:r>
            <a:r>
              <a:rPr lang="en-US" dirty="0"/>
              <a:t> </a:t>
            </a:r>
            <a:r>
              <a:rPr lang="sk-SK" dirty="0"/>
              <a:t>časť </a:t>
            </a:r>
            <a:r>
              <a:rPr lang="sk-SK" dirty="0" err="1"/>
              <a:t>D.Bridge</a:t>
            </a:r>
            <a:r>
              <a:rPr lang="sk-SK" dirty="0"/>
              <a:t> JS, v1.x, pozrieť Integračná príručka </a:t>
            </a:r>
            <a:r>
              <a:rPr lang="sk-SK" dirty="0" err="1"/>
              <a:t>D.Bridge</a:t>
            </a:r>
            <a:r>
              <a:rPr lang="sk-SK" dirty="0"/>
              <a:t> JS, v1.x a v nej</a:t>
            </a:r>
          </a:p>
          <a:p>
            <a:pPr lvl="3"/>
            <a:r>
              <a:rPr lang="sk-SK" dirty="0"/>
              <a:t>str.13 objekt </a:t>
            </a:r>
            <a:r>
              <a:rPr lang="sk-SK" dirty="0" err="1"/>
              <a:t>ditec.dSigXadesJs</a:t>
            </a:r>
            <a:endParaRPr lang="sk-SK" dirty="0"/>
          </a:p>
          <a:p>
            <a:pPr lvl="3"/>
            <a:r>
              <a:rPr lang="sk-SK" dirty="0"/>
              <a:t>metódy addXmlObject2, </a:t>
            </a:r>
            <a:r>
              <a:rPr lang="sk-SK" dirty="0" err="1"/>
              <a:t>addPdfObject</a:t>
            </a:r>
            <a:r>
              <a:rPr lang="sk-SK" dirty="0"/>
              <a:t>, </a:t>
            </a:r>
            <a:r>
              <a:rPr lang="sk-SK" dirty="0" err="1"/>
              <a:t>sign</a:t>
            </a:r>
            <a:r>
              <a:rPr lang="sk-SK" dirty="0"/>
              <a:t>/sign11/sign20</a:t>
            </a:r>
          </a:p>
          <a:p>
            <a:pPr lvl="2"/>
            <a:r>
              <a:rPr lang="sk-SK" dirty="0"/>
              <a:t>detail parametrov metód popísaný v časti Dokumentácia pre integrátorov klientskych aplikácií pre KEP balíka </a:t>
            </a:r>
            <a:r>
              <a:rPr lang="sk-SK" dirty="0" err="1"/>
              <a:t>D.Suite</a:t>
            </a:r>
            <a:r>
              <a:rPr lang="sk-SK" dirty="0"/>
              <a:t>/</a:t>
            </a:r>
            <a:r>
              <a:rPr lang="sk-SK" dirty="0" err="1"/>
              <a:t>eIDAS</a:t>
            </a:r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uložiť výstup z </a:t>
            </a:r>
            <a:r>
              <a:rPr lang="sk-SK" dirty="0" err="1"/>
              <a:t>podpisovača</a:t>
            </a:r>
            <a:r>
              <a:rPr lang="sk-SK" dirty="0"/>
              <a:t> do súboru s </a:t>
            </a:r>
            <a:r>
              <a:rPr lang="sk-SK" dirty="0" err="1"/>
              <a:t>xml</a:t>
            </a:r>
            <a:r>
              <a:rPr lang="sk-SK" dirty="0"/>
              <a:t> koncovkou</a:t>
            </a:r>
          </a:p>
          <a:p>
            <a:pPr lvl="2"/>
            <a:r>
              <a:rPr lang="sk-SK" dirty="0" err="1"/>
              <a:t>xades</a:t>
            </a:r>
            <a:r>
              <a:rPr lang="sk-SK" dirty="0"/>
              <a:t> podpis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</a:t>
            </a:r>
            <a:r>
              <a:rPr lang="en-US" dirty="0" err="1"/>
              <a:t>xades</a:t>
            </a:r>
            <a:r>
              <a:rPr lang="en-US" dirty="0"/>
              <a:t> </a:t>
            </a:r>
            <a:r>
              <a:rPr lang="en-US" dirty="0" err="1"/>
              <a:t>epes</a:t>
            </a:r>
            <a:endParaRPr lang="sk-SK" dirty="0"/>
          </a:p>
          <a:p>
            <a:pPr lvl="3"/>
            <a:r>
              <a:rPr lang="sk-SK" dirty="0"/>
              <a:t>metóda </a:t>
            </a:r>
            <a:r>
              <a:rPr lang="sk-SK" dirty="0" err="1"/>
              <a:t>getSignedXmlWithEnvelope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180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už máme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elektornický</a:t>
            </a:r>
            <a:r>
              <a:rPr lang="sk-SK" dirty="0"/>
              <a:t> formulár</a:t>
            </a:r>
          </a:p>
          <a:p>
            <a:pPr lvl="1"/>
            <a:r>
              <a:rPr lang="sk-SK" dirty="0"/>
              <a:t>zber údajov</a:t>
            </a:r>
          </a:p>
          <a:p>
            <a:pPr lvl="1"/>
            <a:r>
              <a:rPr lang="sk-SK" dirty="0"/>
              <a:t>ponúka vymoženosti el. sveta</a:t>
            </a:r>
          </a:p>
          <a:p>
            <a:r>
              <a:rPr lang="sk-SK" dirty="0"/>
              <a:t>web aplikácia</a:t>
            </a:r>
          </a:p>
          <a:p>
            <a:pPr lvl="1"/>
            <a:r>
              <a:rPr lang="sk-SK" dirty="0"/>
              <a:t>vyplnenie formulára</a:t>
            </a:r>
          </a:p>
          <a:p>
            <a:pPr lvl="1"/>
            <a:r>
              <a:rPr lang="sk-SK" dirty="0"/>
              <a:t>generovanie výstupu = </a:t>
            </a:r>
            <a:r>
              <a:rPr lang="sk-SK" dirty="0" err="1"/>
              <a:t>xml</a:t>
            </a:r>
            <a:r>
              <a:rPr lang="sk-SK" dirty="0"/>
              <a:t> dáta</a:t>
            </a:r>
          </a:p>
          <a:p>
            <a:r>
              <a:rPr lang="sk-SK" dirty="0" err="1"/>
              <a:t>xsd</a:t>
            </a:r>
            <a:r>
              <a:rPr lang="sk-SK" dirty="0"/>
              <a:t>, </a:t>
            </a:r>
            <a:r>
              <a:rPr lang="sk-SK" dirty="0" err="1"/>
              <a:t>xslt</a:t>
            </a:r>
            <a:endParaRPr lang="sk-SK" dirty="0"/>
          </a:p>
          <a:p>
            <a:pPr lvl="1"/>
            <a:r>
              <a:rPr lang="sk-SK" dirty="0"/>
              <a:t>predpis pre </a:t>
            </a:r>
            <a:r>
              <a:rPr lang="sk-SK" dirty="0" err="1"/>
              <a:t>xml</a:t>
            </a:r>
            <a:r>
              <a:rPr lang="sk-SK" dirty="0"/>
              <a:t> dáta </a:t>
            </a:r>
          </a:p>
          <a:p>
            <a:pPr lvl="1"/>
            <a:r>
              <a:rPr lang="sk-SK" dirty="0"/>
              <a:t>Vizualizácia </a:t>
            </a:r>
            <a:r>
              <a:rPr lang="sk-SK" dirty="0" err="1"/>
              <a:t>xml</a:t>
            </a:r>
            <a:r>
              <a:rPr lang="sk-SK" dirty="0"/>
              <a:t> dát do HTML </a:t>
            </a:r>
            <a:r>
              <a:rPr lang="sk-SK" dirty="0" err="1"/>
              <a:t>readonly</a:t>
            </a:r>
            <a:endParaRPr lang="sk-SK" dirty="0"/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161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Vlastnoručný podpis – ako na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papierový formulár</a:t>
            </a:r>
          </a:p>
          <a:p>
            <a:pPr lvl="1"/>
            <a:r>
              <a:rPr lang="sk-SK" dirty="0"/>
              <a:t>Jednoduchý úkon</a:t>
            </a:r>
          </a:p>
          <a:p>
            <a:pPr lvl="2"/>
            <a:r>
              <a:rPr lang="sk-SK" dirty="0"/>
              <a:t>vyplnený formulár</a:t>
            </a:r>
          </a:p>
          <a:p>
            <a:pPr lvl="2"/>
            <a:r>
              <a:rPr lang="en-US" dirty="0"/>
              <a:t>“</a:t>
            </a:r>
            <a:r>
              <a:rPr lang="sk-SK" dirty="0"/>
              <a:t>nástroj</a:t>
            </a:r>
            <a:r>
              <a:rPr lang="en-US" dirty="0"/>
              <a:t>”</a:t>
            </a:r>
            <a:r>
              <a:rPr lang="sk-SK" dirty="0"/>
              <a:t> na </a:t>
            </a:r>
            <a:r>
              <a:rPr lang="en-US" dirty="0"/>
              <a:t>(pod)</a:t>
            </a:r>
            <a:r>
              <a:rPr lang="sk-SK" dirty="0"/>
              <a:t>písanie - pero</a:t>
            </a:r>
          </a:p>
          <a:p>
            <a:pPr lvl="2"/>
            <a:r>
              <a:rPr lang="sk-SK" dirty="0"/>
              <a:t>podpisujúca sa osoba</a:t>
            </a:r>
          </a:p>
          <a:p>
            <a:pPr lvl="1"/>
            <a:r>
              <a:rPr lang="sk-SK" dirty="0"/>
              <a:t>oboznámenie sa s údajmi formulára</a:t>
            </a:r>
          </a:p>
          <a:p>
            <a:pPr lvl="1"/>
            <a:r>
              <a:rPr lang="sk-SK" dirty="0"/>
              <a:t>prejav súhlasu s údajmi na formulári</a:t>
            </a:r>
          </a:p>
          <a:p>
            <a:pPr lvl="1"/>
            <a:r>
              <a:rPr lang="sk-SK" dirty="0"/>
              <a:t>znášanie všetkých dôsledkov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172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štruktúra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elektronický podpis</a:t>
            </a:r>
          </a:p>
          <a:p>
            <a:pPr lvl="1"/>
            <a:r>
              <a:rPr lang="sk-SK" dirty="0"/>
              <a:t>špeciálna štruktúra dokumentu</a:t>
            </a:r>
          </a:p>
          <a:p>
            <a:pPr lvl="2"/>
            <a:r>
              <a:rPr lang="sk-SK" dirty="0"/>
              <a:t>obsahuje podpisované dáta – naše </a:t>
            </a:r>
            <a:r>
              <a:rPr lang="sk-SK" dirty="0" err="1"/>
              <a:t>xml</a:t>
            </a:r>
            <a:endParaRPr lang="sk-SK" dirty="0"/>
          </a:p>
          <a:p>
            <a:pPr lvl="2"/>
            <a:r>
              <a:rPr lang="sk-SK" dirty="0"/>
              <a:t>obsahuje dodatočné dáta – neoddeliteľná súčasť podpisu</a:t>
            </a:r>
          </a:p>
          <a:p>
            <a:pPr lvl="2"/>
            <a:r>
              <a:rPr lang="sk-SK" dirty="0"/>
              <a:t>detaily predpisuje norma, výnos, legislatíva</a:t>
            </a:r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1176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štruktúra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z pohľadu štruktúry podpisu poznáme 3 formáty</a:t>
            </a:r>
          </a:p>
          <a:p>
            <a:pPr lvl="2"/>
            <a:r>
              <a:rPr lang="sk-SK" dirty="0" err="1"/>
              <a:t>XAdES</a:t>
            </a:r>
            <a:r>
              <a:rPr lang="sk-SK" dirty="0"/>
              <a:t> - </a:t>
            </a:r>
            <a:r>
              <a:rPr lang="en-US" dirty="0"/>
              <a:t>xml advanced electronic signature</a:t>
            </a:r>
            <a:endParaRPr lang="sk-SK" dirty="0"/>
          </a:p>
          <a:p>
            <a:pPr lvl="3"/>
            <a:r>
              <a:rPr lang="sk-SK" dirty="0"/>
              <a:t>založený na báze </a:t>
            </a:r>
            <a:r>
              <a:rPr lang="sk-SK" dirty="0" err="1"/>
              <a:t>xml</a:t>
            </a:r>
            <a:r>
              <a:rPr lang="sk-SK" dirty="0"/>
              <a:t> – výstupný dokument (el. podpis) je v </a:t>
            </a:r>
            <a:r>
              <a:rPr lang="sk-SK" dirty="0" err="1"/>
              <a:t>xml</a:t>
            </a:r>
            <a:r>
              <a:rPr lang="sk-SK" dirty="0"/>
              <a:t> štruktúre</a:t>
            </a:r>
          </a:p>
          <a:p>
            <a:pPr lvl="3"/>
            <a:r>
              <a:rPr lang="sk-SK" dirty="0"/>
              <a:t>tento formát je pre naše účely zaujímavý</a:t>
            </a:r>
          </a:p>
          <a:p>
            <a:pPr lvl="2"/>
            <a:r>
              <a:rPr lang="sk-SK" dirty="0" err="1"/>
              <a:t>CAdES</a:t>
            </a:r>
            <a:r>
              <a:rPr lang="sk-SK" dirty="0"/>
              <a:t> - </a:t>
            </a:r>
            <a:r>
              <a:rPr lang="sk-SK" dirty="0" err="1"/>
              <a:t>cms</a:t>
            </a:r>
            <a:r>
              <a:rPr lang="sk-SK" dirty="0"/>
              <a:t> 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/>
              <a:t>electronic</a:t>
            </a:r>
            <a:r>
              <a:rPr lang="sk-SK" dirty="0"/>
              <a:t> </a:t>
            </a:r>
            <a:r>
              <a:rPr lang="sk-SK" dirty="0" err="1"/>
              <a:t>signature</a:t>
            </a:r>
            <a:endParaRPr lang="sk-SK" dirty="0"/>
          </a:p>
          <a:p>
            <a:pPr lvl="3"/>
            <a:r>
              <a:rPr lang="sk-SK" dirty="0"/>
              <a:t>binárny formát dokumentu umožňujúci podpísať ľubovoľný súbor</a:t>
            </a:r>
          </a:p>
          <a:p>
            <a:pPr lvl="2"/>
            <a:r>
              <a:rPr lang="sk-SK" dirty="0" err="1"/>
              <a:t>PAdES</a:t>
            </a:r>
            <a:r>
              <a:rPr lang="sk-SK" dirty="0"/>
              <a:t> - </a:t>
            </a:r>
            <a:r>
              <a:rPr lang="sk-SK" dirty="0" err="1"/>
              <a:t>pdf</a:t>
            </a:r>
            <a:r>
              <a:rPr lang="sk-SK" dirty="0"/>
              <a:t> 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/>
              <a:t>electronic</a:t>
            </a:r>
            <a:r>
              <a:rPr lang="sk-SK" dirty="0"/>
              <a:t> </a:t>
            </a:r>
            <a:r>
              <a:rPr lang="sk-SK" dirty="0" err="1"/>
              <a:t>signature</a:t>
            </a:r>
            <a:endParaRPr lang="sk-SK" dirty="0"/>
          </a:p>
          <a:p>
            <a:pPr lvl="3"/>
            <a:r>
              <a:rPr lang="sk-SK" dirty="0"/>
              <a:t>elektronický podpis pre </a:t>
            </a:r>
            <a:r>
              <a:rPr lang="sk-SK" dirty="0" err="1"/>
              <a:t>pdf</a:t>
            </a:r>
            <a:r>
              <a:rPr lang="sk-SK" dirty="0"/>
              <a:t> dokumenty, napr. </a:t>
            </a:r>
            <a:r>
              <a:rPr lang="sk-SK" dirty="0" err="1"/>
              <a:t>adobe</a:t>
            </a:r>
            <a:r>
              <a:rPr lang="sk-SK" dirty="0"/>
              <a:t> nástrojom</a:t>
            </a:r>
          </a:p>
          <a:p>
            <a:pPr lvl="1"/>
            <a:r>
              <a:rPr lang="sk-SK" dirty="0"/>
              <a:t>rôzne formáty je možné podpísať rôznou štruktúrou podpisu</a:t>
            </a:r>
          </a:p>
          <a:p>
            <a:pPr lvl="2"/>
            <a:r>
              <a:rPr lang="sk-SK" dirty="0"/>
              <a:t>napr. </a:t>
            </a:r>
            <a:r>
              <a:rPr lang="sk-SK" dirty="0" err="1"/>
              <a:t>pdf</a:t>
            </a:r>
            <a:r>
              <a:rPr lang="sk-SK" dirty="0"/>
              <a:t> dokument je možné podpísať </a:t>
            </a:r>
            <a:r>
              <a:rPr lang="sk-SK" dirty="0" err="1"/>
              <a:t>PAdES</a:t>
            </a:r>
            <a:r>
              <a:rPr lang="sk-SK" dirty="0"/>
              <a:t>, </a:t>
            </a:r>
            <a:r>
              <a:rPr lang="sk-SK" dirty="0" err="1"/>
              <a:t>CAdES</a:t>
            </a:r>
            <a:r>
              <a:rPr lang="sk-SK" dirty="0"/>
              <a:t> aj </a:t>
            </a:r>
            <a:r>
              <a:rPr lang="sk-SK" dirty="0" err="1"/>
              <a:t>XAdES</a:t>
            </a:r>
            <a:r>
              <a:rPr lang="sk-SK" dirty="0"/>
              <a:t> podpisom</a:t>
            </a:r>
          </a:p>
          <a:p>
            <a:pPr lvl="2"/>
            <a:r>
              <a:rPr lang="sk-SK" dirty="0"/>
              <a:t>alebo </a:t>
            </a:r>
            <a:r>
              <a:rPr lang="sk-SK" dirty="0" err="1"/>
              <a:t>png</a:t>
            </a:r>
            <a:r>
              <a:rPr lang="sk-SK" dirty="0"/>
              <a:t>, </a:t>
            </a:r>
            <a:r>
              <a:rPr lang="sk-SK" dirty="0" err="1"/>
              <a:t>pdf</a:t>
            </a:r>
            <a:r>
              <a:rPr lang="sk-SK" dirty="0"/>
              <a:t> je možné podpísať </a:t>
            </a:r>
            <a:r>
              <a:rPr lang="sk-SK" dirty="0" err="1"/>
              <a:t>XAdES</a:t>
            </a:r>
            <a:r>
              <a:rPr lang="sk-SK" dirty="0"/>
              <a:t> podpisom</a:t>
            </a:r>
          </a:p>
          <a:p>
            <a:pPr lvl="2"/>
            <a:r>
              <a:rPr lang="sk-SK" dirty="0" err="1"/>
              <a:t>PAdESom</a:t>
            </a:r>
            <a:r>
              <a:rPr lang="sk-SK" dirty="0"/>
              <a:t> je možné podpísať iba </a:t>
            </a:r>
            <a:r>
              <a:rPr lang="sk-SK" dirty="0" err="1"/>
              <a:t>pdf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92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ako na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33E6-553F-8EF3-CF47-E806A73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elektronický formulár</a:t>
            </a:r>
          </a:p>
          <a:p>
            <a:pPr lvl="1"/>
            <a:r>
              <a:rPr lang="sk-SK" dirty="0"/>
              <a:t>elektronický podpis vyžaduje</a:t>
            </a:r>
          </a:p>
          <a:p>
            <a:pPr lvl="2"/>
            <a:r>
              <a:rPr lang="sk-SK" dirty="0"/>
              <a:t>dáta získané z formulára</a:t>
            </a:r>
          </a:p>
          <a:p>
            <a:pPr lvl="3"/>
            <a:r>
              <a:rPr lang="sk-SK" dirty="0"/>
              <a:t>máme naše XML, samozrejme XSD ako predpis a XSL ako vizualizácia</a:t>
            </a:r>
          </a:p>
          <a:p>
            <a:pPr lvl="2"/>
            <a:r>
              <a:rPr lang="sk-SK" dirty="0"/>
              <a:t>softvér na zhotovenie elektronického podpisu – alias </a:t>
            </a:r>
            <a:r>
              <a:rPr lang="en-US" dirty="0"/>
              <a:t>“</a:t>
            </a:r>
            <a:r>
              <a:rPr lang="sk-SK" dirty="0"/>
              <a:t>pero</a:t>
            </a:r>
            <a:r>
              <a:rPr lang="en-US" dirty="0"/>
              <a:t>”</a:t>
            </a:r>
            <a:endParaRPr lang="sk-SK" dirty="0"/>
          </a:p>
          <a:p>
            <a:pPr lvl="3"/>
            <a:r>
              <a:rPr lang="sk-SK" dirty="0"/>
              <a:t>existujúci dôveryhodný certifikovaný komponent</a:t>
            </a:r>
          </a:p>
          <a:p>
            <a:pPr lvl="3"/>
            <a:r>
              <a:rPr lang="sk-SK" dirty="0"/>
              <a:t>podporuje schválený formát podpisu</a:t>
            </a:r>
          </a:p>
          <a:p>
            <a:pPr lvl="2"/>
            <a:r>
              <a:rPr lang="en-US" dirty="0"/>
              <a:t>i</a:t>
            </a:r>
            <a:r>
              <a:rPr lang="sk-SK" dirty="0" err="1"/>
              <a:t>dentita</a:t>
            </a:r>
            <a:r>
              <a:rPr lang="sk-SK" dirty="0"/>
              <a:t> podpisovateľa (certifikát) – alias </a:t>
            </a:r>
            <a:r>
              <a:rPr lang="en-US" dirty="0"/>
              <a:t>“</a:t>
            </a:r>
            <a:r>
              <a:rPr lang="sk-SK" dirty="0"/>
              <a:t>podpisujúca sa osoba</a:t>
            </a:r>
            <a:r>
              <a:rPr lang="en-US" dirty="0"/>
              <a:t>”</a:t>
            </a:r>
            <a:endParaRPr lang="sk-SK" dirty="0"/>
          </a:p>
          <a:p>
            <a:pPr lvl="3"/>
            <a:r>
              <a:rPr lang="sk-SK" dirty="0"/>
              <a:t>občiansky preukaz prípadne iné bezpečné certifikované úložisko vašej identity</a:t>
            </a:r>
          </a:p>
          <a:p>
            <a:pPr lvl="1"/>
            <a:r>
              <a:rPr lang="sk-SK" dirty="0"/>
              <a:t>oboznámenie sa s údajmi formulára</a:t>
            </a:r>
          </a:p>
          <a:p>
            <a:pPr lvl="1"/>
            <a:r>
              <a:rPr lang="sk-SK" dirty="0"/>
              <a:t>prejav súhlasu s údajmi na formulári</a:t>
            </a:r>
          </a:p>
          <a:p>
            <a:pPr lvl="1"/>
            <a:r>
              <a:rPr lang="sk-SK" dirty="0"/>
              <a:t>znášanie všetkých dôsledkov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05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softvér na zhotovenie elektronického podpisu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A0949-040A-5287-77CC-7524093E4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53" y="1527045"/>
            <a:ext cx="7462551" cy="4805194"/>
          </a:xfrm>
        </p:spPr>
      </p:pic>
    </p:spTree>
    <p:extLst>
      <p:ext uri="{BB962C8B-B14F-4D97-AF65-F5344CB8AC3E}">
        <p14:creationId xmlns:p14="http://schemas.microsoft.com/office/powerpoint/2010/main" val="15105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en-US" dirty="0" err="1"/>
              <a:t>i</a:t>
            </a:r>
            <a:r>
              <a:rPr lang="sk-SK" dirty="0" err="1"/>
              <a:t>dentita</a:t>
            </a:r>
            <a:r>
              <a:rPr lang="sk-SK" dirty="0"/>
              <a:t> podpisovateľa (certifikát)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B9821B-89D0-428F-B9D5-2B9CE96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634"/>
            <a:ext cx="341281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888CD-B5E6-F5A7-1F7F-10031627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76" y="1797634"/>
            <a:ext cx="3369324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5B1CE-869F-01E4-CD27-B2D80C78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91" y="1816053"/>
            <a:ext cx="3384043" cy="43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77-C7E1-AD76-B27C-2E6BF07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Elektronický podpis – </a:t>
            </a:r>
            <a:r>
              <a:rPr lang="en-US" dirty="0" err="1"/>
              <a:t>i</a:t>
            </a:r>
            <a:r>
              <a:rPr lang="sk-SK" dirty="0" err="1"/>
              <a:t>dentita</a:t>
            </a:r>
            <a:r>
              <a:rPr lang="sk-SK" dirty="0"/>
              <a:t> podpisovateľa (certifikát)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2F900-17E5-D940-2CBD-71FF338B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87000" cy="4430293"/>
          </a:xfrm>
        </p:spPr>
        <p:txBody>
          <a:bodyPr/>
          <a:lstStyle/>
          <a:p>
            <a:r>
              <a:rPr lang="sk-SK" dirty="0"/>
              <a:t>c</a:t>
            </a:r>
            <a:r>
              <a:rPr lang="en-US" dirty="0" err="1"/>
              <a:t>ertifik</a:t>
            </a:r>
            <a:r>
              <a:rPr lang="sk-SK" dirty="0" err="1"/>
              <a:t>át</a:t>
            </a:r>
            <a:endParaRPr lang="sk-SK" dirty="0"/>
          </a:p>
          <a:p>
            <a:pPr lvl="1"/>
            <a:r>
              <a:rPr lang="sk-SK" dirty="0"/>
              <a:t>elektronická identita – najbežnejšie na elektronickom občianskom</a:t>
            </a:r>
          </a:p>
          <a:p>
            <a:pPr lvl="1"/>
            <a:r>
              <a:rPr lang="sk-SK" dirty="0"/>
              <a:t>vyberá sa v procese podpisovania</a:t>
            </a:r>
          </a:p>
          <a:p>
            <a:pPr lvl="2"/>
            <a:r>
              <a:rPr lang="sk-SK" dirty="0"/>
              <a:t>Výber certifikátu, ktorým sa má vykonať el. podpis</a:t>
            </a:r>
          </a:p>
          <a:p>
            <a:pPr lvl="1"/>
            <a:r>
              <a:rPr lang="sk-SK" dirty="0"/>
              <a:t>ochrana pri prístupe k citlivým údajom (BOK, PIN)</a:t>
            </a:r>
          </a:p>
          <a:p>
            <a:pPr lvl="1"/>
            <a:r>
              <a:rPr lang="sk-SK" dirty="0"/>
              <a:t>osobné údaje, nesmú sa zdieľať – sú na občianskom preukaze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83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789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Spracovanie informácií v podnikaní a verejnej správe</vt:lpstr>
      <vt:lpstr>Čo už máme</vt:lpstr>
      <vt:lpstr>Vlastnoručný podpis – ako na to</vt:lpstr>
      <vt:lpstr>Elektronický podpis – štruktúra</vt:lpstr>
      <vt:lpstr>Elektronický podpis – štruktúra</vt:lpstr>
      <vt:lpstr>Elektronický podpis – ako na to</vt:lpstr>
      <vt:lpstr>Elektronický podpis – softvér na zhotovenie elektronického podpisu</vt:lpstr>
      <vt:lpstr>Elektronický podpis – identita podpisovateľa (certifikát)</vt:lpstr>
      <vt:lpstr>Elektronický podpis – identita podpisovateľa (certifikát)</vt:lpstr>
      <vt:lpstr>Elektronický podpis – XAdES</vt:lpstr>
      <vt:lpstr>Elektronický podpis – XAdES</vt:lpstr>
      <vt:lpstr>PowerPoint Presentation</vt:lpstr>
      <vt:lpstr>PowerPoint Presentation</vt:lpstr>
      <vt:lpstr>Elektronický podpis – obsah priečinkov</vt:lpstr>
      <vt:lpstr>Elektronický podpis – obsah priečinkov</vt:lpstr>
      <vt:lpstr>Elektronický podpis – zadanie</vt:lpstr>
      <vt:lpstr>Elektronický podpis – detail</vt:lpstr>
    </vt:vector>
  </TitlesOfParts>
  <Company>Ditec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Spracovanie informácií v podnikaní a verejnej správe</dc:title>
  <dc:creator>Marian Major</dc:creator>
  <cp:lastModifiedBy>Major Marian</cp:lastModifiedBy>
  <cp:revision>48</cp:revision>
  <dcterms:created xsi:type="dcterms:W3CDTF">2023-09-18T06:31:25Z</dcterms:created>
  <dcterms:modified xsi:type="dcterms:W3CDTF">2023-10-03T07:21:52Z</dcterms:modified>
</cp:coreProperties>
</file>