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256" r:id="rId3"/>
    <p:sldId id="273" r:id="rId4"/>
    <p:sldId id="279" r:id="rId5"/>
    <p:sldId id="280" r:id="rId6"/>
    <p:sldId id="274" r:id="rId7"/>
    <p:sldId id="282" r:id="rId8"/>
    <p:sldId id="262" r:id="rId9"/>
    <p:sldId id="302" r:id="rId10"/>
    <p:sldId id="303" r:id="rId11"/>
    <p:sldId id="281" r:id="rId12"/>
    <p:sldId id="283" r:id="rId13"/>
    <p:sldId id="304" r:id="rId14"/>
    <p:sldId id="305" r:id="rId15"/>
    <p:sldId id="284" r:id="rId16"/>
    <p:sldId id="288" r:id="rId17"/>
    <p:sldId id="294" r:id="rId18"/>
    <p:sldId id="285" r:id="rId19"/>
    <p:sldId id="286" r:id="rId20"/>
    <p:sldId id="287" r:id="rId21"/>
    <p:sldId id="289" r:id="rId22"/>
    <p:sldId id="291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292" r:id="rId31"/>
    <p:sldId id="293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44">
          <p15:clr>
            <a:srgbClr val="A4A3A4"/>
          </p15:clr>
        </p15:guide>
        <p15:guide id="5" pos="3839">
          <p15:clr>
            <a:srgbClr val="A4A3A4"/>
          </p15:clr>
        </p15:guide>
        <p15:guide id="6" pos="959">
          <p15:clr>
            <a:srgbClr val="A4A3A4"/>
          </p15:clr>
        </p15:guide>
        <p15:guide id="7" pos="6719">
          <p15:clr>
            <a:srgbClr val="A4A3A4"/>
          </p15:clr>
        </p15:guide>
        <p15:guide id="8" pos="6143">
          <p15:clr>
            <a:srgbClr val="A4A3A4"/>
          </p15:clr>
        </p15:guide>
        <p15:guide id="9" pos="4991">
          <p15:clr>
            <a:srgbClr val="A4A3A4"/>
          </p15:clr>
        </p15:guide>
        <p15:guide id="10" pos="5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2825"/>
    <a:srgbClr val="764737"/>
    <a:srgbClr val="C7D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13" autoAdjust="0"/>
  </p:normalViewPr>
  <p:slideViewPr>
    <p:cSldViewPr>
      <p:cViewPr varScale="1">
        <p:scale>
          <a:sx n="47" d="100"/>
          <a:sy n="47" d="100"/>
        </p:scale>
        <p:origin x="58" y="283"/>
      </p:cViewPr>
      <p:guideLst>
        <p:guide orient="horz" pos="2160"/>
        <p:guide orient="horz" pos="1200"/>
        <p:guide orient="horz" pos="3888"/>
        <p:guide orient="horz" pos="144"/>
        <p:guide pos="3839"/>
        <p:guide pos="959"/>
        <p:guide pos="6719"/>
        <p:guide pos="6143"/>
        <p:guide pos="4991"/>
        <p:guide pos="55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C6ACB66-EAB9-4D45-9F9C-28EA120D791D}" type="datetimeFigureOut">
              <a:rPr lang="en-US" altLang="zh-CN"/>
              <a:t>6/11/2016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92837A6B-DAA4-4C2D-AEAB-4E9E70095794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879D970-AC71-40CF-8717-2E4EAB5207AF}" type="datetimeFigureOut">
              <a:t>2016/6/11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3266150-FA26-45B5-BF0B-186B42A09DC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15" name="矩形 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rmAutofit/>
          </a:bodyPr>
          <a:lstStyle>
            <a:lvl1pPr latinLnBrk="0">
              <a:lnSpc>
                <a:spcPct val="80000"/>
              </a:lnSpc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t>2016/6/11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t>‹#›</a:t>
            </a:fld>
            <a:endParaRPr lang="zh-CN"/>
          </a:p>
        </p:txBody>
      </p:sp>
      <p:sp useBgFill="1">
        <p:nvSpPr>
          <p:cNvPr id="20" name="任意多边形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t>2016/6/11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9" name="任意多边形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t>2016/6/11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t>‹#›</a:t>
            </a:fld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t>2016/6/11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anchor="b">
            <a:noAutofit/>
          </a:bodyPr>
          <a:lstStyle>
            <a:lvl1pPr algn="l" latinLnBrk="0">
              <a:defRPr lang="zh-CN"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t>2016/6/11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t>‹#›</a:t>
            </a:fld>
            <a:endParaRPr lang="zh-CN"/>
          </a:p>
        </p:txBody>
      </p:sp>
      <p:sp>
        <p:nvSpPr>
          <p:cNvPr id="16" name="任意多边形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20240" latinLnBrk="0">
              <a:defRPr lang="zh-CN" sz="1600"/>
            </a:lvl6pPr>
            <a:lvl7pPr marL="1920240" latinLnBrk="0">
              <a:defRPr lang="zh-CN" sz="1600"/>
            </a:lvl7pPr>
            <a:lvl8pPr marL="1920240" latinLnBrk="0">
              <a:defRPr lang="zh-CN" sz="1600"/>
            </a:lvl8pPr>
            <a:lvl9pPr marL="1920240"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20240" latinLnBrk="0">
              <a:defRPr lang="zh-CN" sz="1600"/>
            </a:lvl5pPr>
            <a:lvl6pPr marL="1920240" latinLnBrk="0">
              <a:defRPr lang="zh-CN" sz="1600"/>
            </a:lvl6pPr>
            <a:lvl7pPr marL="1920240" latinLnBrk="0">
              <a:defRPr lang="zh-CN" sz="1600"/>
            </a:lvl7pPr>
            <a:lvl8pPr marL="1920240" latinLnBrk="0">
              <a:defRPr lang="zh-CN" sz="1600"/>
            </a:lvl8pPr>
            <a:lvl9pPr marL="1920240"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t>2016/6/11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20240" latinLnBrk="0">
              <a:defRPr lang="zh-CN" sz="1600"/>
            </a:lvl6pPr>
            <a:lvl7pPr marL="1920240" latinLnBrk="0">
              <a:defRPr lang="zh-CN" sz="1600"/>
            </a:lvl7pPr>
            <a:lvl8pPr marL="1920240" latinLnBrk="0">
              <a:defRPr lang="zh-CN" sz="1600" baseline="0"/>
            </a:lvl8pPr>
            <a:lvl9pPr marL="1920240"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20240" latinLnBrk="0">
              <a:defRPr lang="zh-CN" sz="1600"/>
            </a:lvl5pPr>
            <a:lvl6pPr marL="1920240" latinLnBrk="0">
              <a:defRPr lang="zh-CN" sz="1600"/>
            </a:lvl6pPr>
            <a:lvl7pPr marL="1920240" latinLnBrk="0">
              <a:defRPr lang="zh-CN" sz="1600"/>
            </a:lvl7pPr>
            <a:lvl8pPr marL="1920240" latinLnBrk="0">
              <a:defRPr lang="zh-CN" sz="1600"/>
            </a:lvl8pPr>
            <a:lvl9pPr marL="1920240"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t>2016/6/11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t>2016/6/11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t>2016/6/11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20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t>2016/6/11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t>‹#›</a:t>
            </a:fld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20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t>2016/6/11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t>‹#›</a:t>
            </a:fld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28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矩形 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2466975-C014-42E5-BFA6-B8D5FDD3B81F}" type="datetimeFigureOut">
              <a:rPr lang="en-US" altLang="zh-CN" smtClean="0"/>
              <a:pPr/>
              <a:t>6/11/2016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93B167E-EA96-4147-81DE-549160052C2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8" name="任意多边形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</a:t>
            </a:r>
            <a:r>
              <a:rPr lang="zh-CN" altLang="en-US" dirty="0" smtClean="0"/>
              <a:t>字符串算法讲解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字符串</a:t>
            </a:r>
            <a:r>
              <a:rPr lang="zh-CN" altLang="en-US" dirty="0"/>
              <a:t>匹配算法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88" y="1988840"/>
            <a:ext cx="9532850" cy="3960440"/>
          </a:xfrm>
        </p:spPr>
      </p:pic>
    </p:spTree>
    <p:extLst>
      <p:ext uri="{BB962C8B-B14F-4D97-AF65-F5344CB8AC3E}">
        <p14:creationId xmlns:p14="http://schemas.microsoft.com/office/powerpoint/2010/main" val="283532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字符串</a:t>
            </a:r>
            <a:r>
              <a:rPr lang="zh-CN" altLang="en-US" dirty="0"/>
              <a:t>匹配算法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3" y="1905000"/>
            <a:ext cx="9144000" cy="462034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数组可以用如下的算法：</a:t>
            </a:r>
            <a:endParaRPr lang="en-US" altLang="zh-CN" dirty="0" smtClean="0"/>
          </a:p>
          <a:p>
            <a:pPr marL="408305" lvl="1" indent="0">
              <a:lnSpc>
                <a:spcPct val="120000"/>
              </a:lnSpc>
              <a:buNone/>
            </a:pPr>
            <a:r>
              <a:rPr lang="en-US" altLang="zh-CN" dirty="0"/>
              <a:t>void </a:t>
            </a:r>
            <a:r>
              <a:rPr lang="en-US" altLang="zh-CN" dirty="0" err="1" smtClean="0"/>
              <a:t>getNext</a:t>
            </a:r>
            <a:r>
              <a:rPr lang="en-US" altLang="zh-CN" dirty="0" smtClean="0"/>
              <a:t>(char </a:t>
            </a:r>
            <a:r>
              <a:rPr lang="en-US" altLang="zh-CN" dirty="0"/>
              <a:t>P</a:t>
            </a:r>
            <a:r>
              <a:rPr lang="en-US" altLang="zh-CN" dirty="0" smtClean="0"/>
              <a:t>[],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next[])</a:t>
            </a:r>
          </a:p>
          <a:p>
            <a:pPr marL="408305" lvl="1" indent="0">
              <a:lnSpc>
                <a:spcPct val="120000"/>
              </a:lnSpc>
              <a:buNone/>
            </a:pPr>
            <a:r>
              <a:rPr lang="en-US" altLang="zh-CN" dirty="0"/>
              <a:t>{</a:t>
            </a:r>
          </a:p>
          <a:p>
            <a:pPr marL="408305" lvl="1" indent="0">
              <a:lnSpc>
                <a:spcPct val="12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q,k</a:t>
            </a:r>
            <a:r>
              <a:rPr lang="en-US" altLang="zh-CN" dirty="0" smtClean="0"/>
              <a:t>;                                          //</a:t>
            </a:r>
            <a:r>
              <a:rPr lang="en-US" altLang="zh-CN" dirty="0"/>
              <a:t>q:</a:t>
            </a:r>
            <a:r>
              <a:rPr lang="zh-CN" altLang="en-US" dirty="0"/>
              <a:t>模版字符串下标；</a:t>
            </a:r>
            <a:r>
              <a:rPr lang="en-US" altLang="zh-CN" dirty="0"/>
              <a:t>k:</a:t>
            </a:r>
            <a:r>
              <a:rPr lang="zh-CN" altLang="en-US" dirty="0"/>
              <a:t>最大前后缀</a:t>
            </a:r>
            <a:r>
              <a:rPr lang="zh-CN" altLang="en-US" dirty="0" smtClean="0"/>
              <a:t>长度</a:t>
            </a:r>
            <a:endParaRPr lang="en-US" altLang="zh-CN" dirty="0" smtClean="0"/>
          </a:p>
          <a:p>
            <a:pPr marL="408305" lvl="1" indent="0">
              <a:lnSpc>
                <a:spcPct val="12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 = </a:t>
            </a:r>
            <a:r>
              <a:rPr lang="en-US" altLang="zh-CN" sz="2000" dirty="0" err="1"/>
              <a:t>strlen</a:t>
            </a:r>
            <a:r>
              <a:rPr lang="en-US" altLang="zh-CN" sz="2000" dirty="0"/>
              <a:t>(P</a:t>
            </a:r>
            <a:r>
              <a:rPr lang="en-US" altLang="zh-CN" sz="2000" dirty="0" smtClean="0"/>
              <a:t>);                         //</a:t>
            </a:r>
            <a:r>
              <a:rPr lang="zh-CN" altLang="en-US" sz="2000" dirty="0"/>
              <a:t>模版字符串长度</a:t>
            </a:r>
          </a:p>
          <a:p>
            <a:pPr marL="408305" lvl="1" indent="0">
              <a:lnSpc>
                <a:spcPct val="120000"/>
              </a:lnSpc>
              <a:buNone/>
            </a:pPr>
            <a:r>
              <a:rPr lang="en-US" altLang="zh-CN" dirty="0" smtClean="0"/>
              <a:t>	next[0</a:t>
            </a:r>
            <a:r>
              <a:rPr lang="en-US" altLang="zh-CN" dirty="0"/>
              <a:t>] = 0</a:t>
            </a:r>
            <a:r>
              <a:rPr lang="en-US" altLang="zh-CN" dirty="0" smtClean="0"/>
              <a:t>;                                 //</a:t>
            </a:r>
            <a:r>
              <a:rPr lang="zh-CN" altLang="en-US" dirty="0"/>
              <a:t>模版字符串的第一个字符的最大前后缀长度为</a:t>
            </a:r>
            <a:r>
              <a:rPr lang="en-US" altLang="zh-CN" dirty="0"/>
              <a:t>0</a:t>
            </a:r>
          </a:p>
          <a:p>
            <a:pPr marL="408305" lvl="1" indent="0">
              <a:lnSpc>
                <a:spcPct val="120000"/>
              </a:lnSpc>
              <a:buNone/>
            </a:pPr>
            <a:r>
              <a:rPr lang="en-US" altLang="zh-CN" dirty="0" smtClean="0"/>
              <a:t>	for </a:t>
            </a:r>
            <a:r>
              <a:rPr lang="en-US" altLang="zh-CN" dirty="0"/>
              <a:t>(q = 1,k = 0; q &lt; m; ++q</a:t>
            </a:r>
            <a:r>
              <a:rPr lang="en-US" altLang="zh-CN" dirty="0" smtClean="0"/>
              <a:t>)     //</a:t>
            </a:r>
            <a:r>
              <a:rPr lang="en-US" altLang="zh-CN" dirty="0"/>
              <a:t>for</a:t>
            </a:r>
            <a:r>
              <a:rPr lang="zh-CN" altLang="en-US" dirty="0"/>
              <a:t>循环，从第二个字符开始，依次计算每一个字符对应的</a:t>
            </a:r>
            <a:r>
              <a:rPr lang="en-US" altLang="zh-CN" dirty="0"/>
              <a:t>next</a:t>
            </a:r>
            <a:r>
              <a:rPr lang="zh-CN" altLang="en-US" dirty="0"/>
              <a:t>值</a:t>
            </a:r>
          </a:p>
          <a:p>
            <a:pPr marL="408305" lvl="1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{</a:t>
            </a:r>
          </a:p>
          <a:p>
            <a:pPr marL="408305" lvl="1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      while(k </a:t>
            </a:r>
            <a:r>
              <a:rPr lang="en-US" altLang="zh-CN" dirty="0"/>
              <a:t>&gt; 0 &amp;&amp; P[q] != P[k</a:t>
            </a:r>
            <a:r>
              <a:rPr lang="en-US" altLang="zh-CN" dirty="0" smtClean="0"/>
              <a:t>])  //</a:t>
            </a:r>
            <a:r>
              <a:rPr lang="zh-CN" altLang="en-US" dirty="0"/>
              <a:t>递归的求出</a:t>
            </a:r>
            <a:r>
              <a:rPr lang="en-US" altLang="zh-CN" dirty="0"/>
              <a:t>P[0]···P[q]</a:t>
            </a:r>
            <a:r>
              <a:rPr lang="zh-CN" altLang="en-US" dirty="0"/>
              <a:t>的最大的相同的前后缀长度</a:t>
            </a:r>
            <a:r>
              <a:rPr lang="en-US" altLang="zh-CN" dirty="0"/>
              <a:t>k</a:t>
            </a:r>
          </a:p>
          <a:p>
            <a:pPr marL="408305" lvl="1" indent="0">
              <a:lnSpc>
                <a:spcPct val="120000"/>
              </a:lnSpc>
              <a:buNone/>
            </a:pPr>
            <a:r>
              <a:rPr lang="en-US" altLang="zh-CN" dirty="0" smtClean="0"/>
              <a:t>	                k = next[k-1]; </a:t>
            </a:r>
          </a:p>
          <a:p>
            <a:pPr marL="408305" lvl="1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      if (P[q] == P[k])                      //</a:t>
            </a:r>
            <a:r>
              <a:rPr lang="zh-CN" altLang="en-US" dirty="0" smtClean="0"/>
              <a:t>如果相等，那么最大相同前后缀长度加</a:t>
            </a:r>
            <a:r>
              <a:rPr lang="en-US" altLang="zh-CN" dirty="0" smtClean="0"/>
              <a:t>1</a:t>
            </a:r>
          </a:p>
          <a:p>
            <a:pPr marL="408305" lvl="1" indent="0">
              <a:lnSpc>
                <a:spcPct val="120000"/>
              </a:lnSpc>
              <a:buNone/>
            </a:pPr>
            <a:r>
              <a:rPr lang="en-US" altLang="zh-CN" dirty="0" smtClean="0"/>
              <a:t>	                k++;</a:t>
            </a:r>
          </a:p>
          <a:p>
            <a:pPr marL="408305" lvl="1" indent="0">
              <a:lnSpc>
                <a:spcPct val="120000"/>
              </a:lnSpc>
              <a:buNone/>
            </a:pPr>
            <a:r>
              <a:rPr lang="en-US" altLang="zh-CN" dirty="0" smtClean="0"/>
              <a:t>	        next[q</a:t>
            </a:r>
            <a:r>
              <a:rPr lang="en-US" altLang="zh-CN" dirty="0"/>
              <a:t>] = k;</a:t>
            </a:r>
          </a:p>
          <a:p>
            <a:pPr marL="408305" lvl="1" indent="0">
              <a:lnSpc>
                <a:spcPct val="12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 }</a:t>
            </a:r>
            <a:endParaRPr lang="en-US" altLang="zh-CN" dirty="0"/>
          </a:p>
          <a:p>
            <a:pPr marL="408305" lvl="1" indent="0">
              <a:lnSpc>
                <a:spcPct val="120000"/>
              </a:lnSpc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995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字符串匹配算法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3" y="1905000"/>
            <a:ext cx="4571999" cy="4267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while</a:t>
            </a:r>
            <a:r>
              <a:rPr lang="zh-CN" altLang="en-US" dirty="0"/>
              <a:t>循环所做的工作：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已知</a:t>
            </a:r>
            <a:r>
              <a:rPr lang="zh-CN" altLang="en-US" dirty="0"/>
              <a:t>前一步计算时最大相同的前后缀长度为</a:t>
            </a:r>
            <a:r>
              <a:rPr lang="en-US" altLang="zh-CN" dirty="0"/>
              <a:t>k</a:t>
            </a:r>
            <a:r>
              <a:rPr lang="zh-CN" altLang="en-US" dirty="0"/>
              <a:t>（</a:t>
            </a:r>
            <a:r>
              <a:rPr lang="en-US" altLang="zh-CN" dirty="0"/>
              <a:t>k&gt;0</a:t>
            </a:r>
            <a:r>
              <a:rPr lang="zh-CN" altLang="en-US" dirty="0"/>
              <a:t>），即</a:t>
            </a:r>
            <a:r>
              <a:rPr lang="en-US" altLang="zh-CN" dirty="0"/>
              <a:t>P[0]···P[k-1]</a:t>
            </a:r>
            <a:r>
              <a:rPr lang="zh-CN" altLang="en-US" dirty="0"/>
              <a:t>；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此时</a:t>
            </a:r>
            <a:r>
              <a:rPr lang="zh-CN" altLang="en-US" dirty="0"/>
              <a:t>比较第</a:t>
            </a:r>
            <a:r>
              <a:rPr lang="en-US" altLang="zh-CN" dirty="0"/>
              <a:t>k</a:t>
            </a:r>
            <a:r>
              <a:rPr lang="zh-CN" altLang="en-US" dirty="0"/>
              <a:t>项</a:t>
            </a:r>
            <a:r>
              <a:rPr lang="en-US" altLang="zh-CN" dirty="0"/>
              <a:t>P[k]</a:t>
            </a:r>
            <a:r>
              <a:rPr lang="zh-CN" altLang="en-US" dirty="0"/>
              <a:t>与</a:t>
            </a:r>
            <a:r>
              <a:rPr lang="en-US" altLang="zh-CN" dirty="0"/>
              <a:t>P[q],</a:t>
            </a:r>
            <a:r>
              <a:rPr lang="zh-CN" altLang="en-US" dirty="0"/>
              <a:t>如图</a:t>
            </a:r>
            <a:r>
              <a:rPr lang="en-US" altLang="zh-CN" dirty="0"/>
              <a:t>1</a:t>
            </a:r>
            <a:r>
              <a:rPr lang="zh-CN" altLang="en-US" dirty="0"/>
              <a:t>所</a:t>
            </a:r>
            <a:r>
              <a:rPr lang="zh-CN" altLang="en-US" dirty="0" smtClean="0"/>
              <a:t>示</a:t>
            </a:r>
            <a:endParaRPr lang="zh-CN" altLang="en-US" dirty="0"/>
          </a:p>
        </p:txBody>
      </p:sp>
      <p:pic>
        <p:nvPicPr>
          <p:cNvPr id="3074" name="Picture 2" descr="http://images.cnitblog.com/blog/432480/201307/30163843-2fd01a5b306b4fbb8183b0a7c145d79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444" y="1905000"/>
            <a:ext cx="5150532" cy="354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09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字符串匹配算法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780" y="1700808"/>
            <a:ext cx="6876255" cy="42672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P[k]</a:t>
            </a:r>
            <a:r>
              <a:rPr lang="zh-CN" altLang="en-US" dirty="0"/>
              <a:t>等于</a:t>
            </a:r>
            <a:r>
              <a:rPr lang="en-US" altLang="zh-CN" dirty="0"/>
              <a:t>P[q]</a:t>
            </a:r>
            <a:r>
              <a:rPr lang="zh-CN" altLang="en-US" dirty="0"/>
              <a:t>，那么很简单跳出</a:t>
            </a:r>
            <a:r>
              <a:rPr lang="en-US" altLang="zh-CN" dirty="0"/>
              <a:t>while</a:t>
            </a:r>
            <a:r>
              <a:rPr lang="zh-CN" altLang="en-US" dirty="0"/>
              <a:t>循环</a:t>
            </a:r>
            <a:r>
              <a:rPr lang="en-US" altLang="zh-CN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4. </a:t>
            </a:r>
            <a:r>
              <a:rPr lang="zh-CN" altLang="en-US" dirty="0"/>
              <a:t>如果</a:t>
            </a:r>
            <a:r>
              <a:rPr lang="zh-CN" altLang="en-US" dirty="0" smtClean="0"/>
              <a:t>不等，那么</a:t>
            </a:r>
            <a:r>
              <a:rPr lang="zh-CN" altLang="en-US" dirty="0"/>
              <a:t>我们应该利用已经得到的</a:t>
            </a:r>
            <a:r>
              <a:rPr lang="en-US" altLang="zh-CN" dirty="0"/>
              <a:t>next[0]···next[k-1]</a:t>
            </a:r>
            <a:r>
              <a:rPr lang="zh-CN" altLang="en-US" dirty="0"/>
              <a:t>来求</a:t>
            </a:r>
            <a:r>
              <a:rPr lang="en-US" altLang="zh-CN" dirty="0"/>
              <a:t>P[0]···P[k-1]</a:t>
            </a:r>
            <a:r>
              <a:rPr lang="zh-CN" altLang="en-US" dirty="0"/>
              <a:t>这个子串中最大相同前后缀</a:t>
            </a:r>
            <a:r>
              <a:rPr lang="zh-CN" altLang="en-US" dirty="0" smtClean="0"/>
              <a:t>，因</a:t>
            </a:r>
            <a:r>
              <a:rPr lang="en-US" altLang="zh-CN" dirty="0" smtClean="0"/>
              <a:t>P[k</a:t>
            </a:r>
            <a:r>
              <a:rPr lang="en-US" altLang="zh-CN" dirty="0"/>
              <a:t>]</a:t>
            </a:r>
            <a:r>
              <a:rPr lang="zh-CN" altLang="en-US" dirty="0"/>
              <a:t>已经和</a:t>
            </a:r>
            <a:r>
              <a:rPr lang="en-US" altLang="zh-CN" dirty="0"/>
              <a:t>P[q]</a:t>
            </a:r>
            <a:r>
              <a:rPr lang="zh-CN" altLang="en-US" dirty="0"/>
              <a:t>失配了，而且</a:t>
            </a:r>
            <a:r>
              <a:rPr lang="en-US" altLang="zh-CN" dirty="0"/>
              <a:t>P[q-k] ··· P[q-1]</a:t>
            </a:r>
            <a:r>
              <a:rPr lang="zh-CN" altLang="en-US" dirty="0"/>
              <a:t>又与</a:t>
            </a:r>
            <a:r>
              <a:rPr lang="en-US" altLang="zh-CN" dirty="0"/>
              <a:t>P[0] ···P[k-1]</a:t>
            </a:r>
            <a:r>
              <a:rPr lang="zh-CN" altLang="en-US" dirty="0"/>
              <a:t>相同，看来</a:t>
            </a:r>
            <a:r>
              <a:rPr lang="en-US" altLang="zh-CN" dirty="0"/>
              <a:t>P[0]···P[k-1]</a:t>
            </a:r>
            <a:r>
              <a:rPr lang="zh-CN" altLang="en-US" dirty="0"/>
              <a:t>这么长的子串是用不了了，那么</a:t>
            </a:r>
            <a:r>
              <a:rPr lang="zh-CN" altLang="en-US" dirty="0" smtClean="0"/>
              <a:t>我们要</a:t>
            </a:r>
            <a:r>
              <a:rPr lang="zh-CN" altLang="en-US" dirty="0"/>
              <a:t>找个同样也是</a:t>
            </a:r>
            <a:r>
              <a:rPr lang="en-US" altLang="zh-CN" dirty="0"/>
              <a:t>P[0]</a:t>
            </a:r>
            <a:r>
              <a:rPr lang="zh-CN" altLang="en-US" dirty="0"/>
              <a:t>打头、</a:t>
            </a:r>
            <a:r>
              <a:rPr lang="en-US" altLang="zh-CN" dirty="0"/>
              <a:t>P[k-1]</a:t>
            </a:r>
            <a:r>
              <a:rPr lang="zh-CN" altLang="en-US" dirty="0"/>
              <a:t>结尾的子串即</a:t>
            </a:r>
            <a:r>
              <a:rPr lang="en-US" altLang="zh-CN" dirty="0"/>
              <a:t>P[0]···P[j-1](j==next[k-1])</a:t>
            </a:r>
            <a:r>
              <a:rPr lang="zh-CN" altLang="en-US" dirty="0"/>
              <a:t>，看看它的下一项</a:t>
            </a:r>
            <a:r>
              <a:rPr lang="en-US" altLang="zh-CN" dirty="0"/>
              <a:t>P[j]</a:t>
            </a:r>
            <a:r>
              <a:rPr lang="zh-CN" altLang="en-US" dirty="0"/>
              <a:t>是否能和</a:t>
            </a:r>
            <a:r>
              <a:rPr lang="en-US" altLang="zh-CN" dirty="0"/>
              <a:t>P[q]</a:t>
            </a:r>
            <a:r>
              <a:rPr lang="zh-CN" altLang="en-US" dirty="0"/>
              <a:t>匹配。如图</a:t>
            </a:r>
            <a:r>
              <a:rPr lang="en-US" altLang="zh-CN" dirty="0"/>
              <a:t>2</a:t>
            </a:r>
            <a:r>
              <a:rPr lang="zh-CN" altLang="en-US" dirty="0"/>
              <a:t>所示</a:t>
            </a:r>
          </a:p>
          <a:p>
            <a:endParaRPr lang="zh-CN" altLang="en-US" dirty="0"/>
          </a:p>
        </p:txBody>
      </p:sp>
      <p:pic>
        <p:nvPicPr>
          <p:cNvPr id="4098" name="Picture 2" descr="http://images.cnitblog.com/blog/432480/201307/30171002-e67282f4d1d84cb59e0152826b58e6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035" y="2132856"/>
            <a:ext cx="4736024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87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字符串</a:t>
            </a:r>
            <a:r>
              <a:rPr lang="zh-CN" altLang="en-US" dirty="0"/>
              <a:t>匹配算法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3" y="1484784"/>
            <a:ext cx="9144000" cy="46874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400" dirty="0" smtClean="0"/>
              <a:t>匹配过程的代码：</a:t>
            </a:r>
            <a:endParaRPr lang="en-US" altLang="zh-CN" sz="1400" dirty="0" smtClean="0"/>
          </a:p>
          <a:p>
            <a:pPr marL="408305" lvl="1" indent="0">
              <a:lnSpc>
                <a:spcPct val="100000"/>
              </a:lnSpc>
              <a:buNone/>
            </a:pP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kmp</a:t>
            </a:r>
            <a:r>
              <a:rPr lang="en-US" altLang="zh-CN" sz="1400" dirty="0" smtClean="0"/>
              <a:t>(char </a:t>
            </a:r>
            <a:r>
              <a:rPr lang="en-US" altLang="zh-CN" sz="1400" dirty="0"/>
              <a:t>T</a:t>
            </a:r>
            <a:r>
              <a:rPr lang="en-US" altLang="zh-CN" sz="1400" dirty="0" smtClean="0"/>
              <a:t>[], char </a:t>
            </a:r>
            <a:r>
              <a:rPr lang="en-US" altLang="zh-CN" sz="1400" dirty="0"/>
              <a:t>P</a:t>
            </a:r>
            <a:r>
              <a:rPr lang="en-US" altLang="zh-CN" sz="1400" dirty="0" smtClean="0"/>
              <a:t>[],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next[])</a:t>
            </a:r>
          </a:p>
          <a:p>
            <a:pPr marL="408305" lvl="1" indent="0">
              <a:lnSpc>
                <a:spcPct val="100000"/>
              </a:lnSpc>
              <a:buNone/>
            </a:pPr>
            <a:r>
              <a:rPr lang="en-US" altLang="zh-CN" sz="1400" dirty="0"/>
              <a:t>{</a:t>
            </a:r>
          </a:p>
          <a:p>
            <a:pPr marL="408305" lvl="1" indent="0">
              <a:lnSpc>
                <a:spcPct val="100000"/>
              </a:lnSpc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n</a:t>
            </a:r>
            <a:r>
              <a:rPr lang="en-US" altLang="zh-CN" sz="1400" dirty="0" smtClean="0"/>
              <a:t>, m,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, q;</a:t>
            </a:r>
            <a:endParaRPr lang="en-US" altLang="zh-CN" sz="1400" dirty="0"/>
          </a:p>
          <a:p>
            <a:pPr marL="408305" lvl="1" indent="0">
              <a:lnSpc>
                <a:spcPct val="100000"/>
              </a:lnSpc>
              <a:buNone/>
            </a:pPr>
            <a:r>
              <a:rPr lang="en-US" altLang="zh-CN" sz="1400" dirty="0" smtClean="0"/>
              <a:t>    n </a:t>
            </a:r>
            <a:r>
              <a:rPr lang="en-US" altLang="zh-CN" sz="1400" dirty="0"/>
              <a:t>= </a:t>
            </a:r>
            <a:r>
              <a:rPr lang="en-US" altLang="zh-CN" sz="1400" dirty="0" err="1"/>
              <a:t>strlen</a:t>
            </a:r>
            <a:r>
              <a:rPr lang="en-US" altLang="zh-CN" sz="1400" dirty="0"/>
              <a:t>(T);</a:t>
            </a:r>
          </a:p>
          <a:p>
            <a:pPr marL="408305" lvl="1" indent="0">
              <a:lnSpc>
                <a:spcPct val="100000"/>
              </a:lnSpc>
              <a:buNone/>
            </a:pPr>
            <a:r>
              <a:rPr lang="en-US" altLang="zh-CN" sz="1400" dirty="0"/>
              <a:t>    m = </a:t>
            </a:r>
            <a:r>
              <a:rPr lang="en-US" altLang="zh-CN" sz="1400" dirty="0" err="1"/>
              <a:t>strlen</a:t>
            </a:r>
            <a:r>
              <a:rPr lang="en-US" altLang="zh-CN" sz="1400" dirty="0"/>
              <a:t>(P);</a:t>
            </a:r>
          </a:p>
          <a:p>
            <a:pPr marL="408305" lvl="1" indent="0">
              <a:lnSpc>
                <a:spcPct val="100000"/>
              </a:lnSpc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 smtClean="0"/>
              <a:t>getNext</a:t>
            </a:r>
            <a:r>
              <a:rPr lang="en-US" altLang="zh-CN" sz="1400" dirty="0" smtClean="0"/>
              <a:t>(P, next</a:t>
            </a:r>
            <a:r>
              <a:rPr lang="en-US" altLang="zh-CN" sz="1400" dirty="0"/>
              <a:t>);</a:t>
            </a:r>
          </a:p>
          <a:p>
            <a:pPr marL="408305" lvl="1" indent="0">
              <a:lnSpc>
                <a:spcPct val="100000"/>
              </a:lnSpc>
              <a:buNone/>
            </a:pPr>
            <a:r>
              <a:rPr lang="en-US" altLang="zh-CN" sz="1400" dirty="0"/>
              <a:t>    for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0,q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n; ++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</a:p>
          <a:p>
            <a:pPr marL="408305" lvl="1" indent="0">
              <a:lnSpc>
                <a:spcPct val="100000"/>
              </a:lnSpc>
              <a:buNone/>
            </a:pPr>
            <a:r>
              <a:rPr lang="en-US" altLang="zh-CN" sz="1400" dirty="0"/>
              <a:t>    {</a:t>
            </a:r>
          </a:p>
          <a:p>
            <a:pPr marL="408305" lvl="1" indent="0">
              <a:lnSpc>
                <a:spcPct val="100000"/>
              </a:lnSpc>
              <a:buNone/>
            </a:pPr>
            <a:r>
              <a:rPr lang="en-US" altLang="zh-CN" sz="1400" dirty="0"/>
              <a:t>        while(q &gt; 0 &amp;&amp; P[q] != T[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</a:t>
            </a:r>
          </a:p>
          <a:p>
            <a:pPr marL="408305" lvl="1" indent="0">
              <a:lnSpc>
                <a:spcPct val="100000"/>
              </a:lnSpc>
              <a:buNone/>
            </a:pPr>
            <a:r>
              <a:rPr lang="en-US" altLang="zh-CN" sz="1400" dirty="0"/>
              <a:t>            q = next[q-1];</a:t>
            </a:r>
          </a:p>
          <a:p>
            <a:pPr marL="408305" lvl="1" indent="0">
              <a:lnSpc>
                <a:spcPct val="100000"/>
              </a:lnSpc>
              <a:buNone/>
            </a:pPr>
            <a:r>
              <a:rPr lang="en-US" altLang="zh-CN" sz="1400" dirty="0"/>
              <a:t>        if (P[q] == T[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</a:t>
            </a:r>
          </a:p>
          <a:p>
            <a:pPr marL="408305" lvl="1" indent="0">
              <a:lnSpc>
                <a:spcPct val="100000"/>
              </a:lnSpc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   q</a:t>
            </a:r>
            <a:r>
              <a:rPr lang="en-US" altLang="zh-CN" sz="1400" dirty="0"/>
              <a:t>++;</a:t>
            </a:r>
          </a:p>
          <a:p>
            <a:pPr marL="408305" lvl="1" indent="0">
              <a:lnSpc>
                <a:spcPct val="100000"/>
              </a:lnSpc>
              <a:buNone/>
            </a:pPr>
            <a:r>
              <a:rPr lang="en-US" altLang="zh-CN" sz="1400" dirty="0" smtClean="0"/>
              <a:t>        if </a:t>
            </a:r>
            <a:r>
              <a:rPr lang="en-US" altLang="zh-CN" sz="1400" dirty="0"/>
              <a:t>(q == m)</a:t>
            </a:r>
          </a:p>
          <a:p>
            <a:pPr marL="408305" lvl="1" indent="0">
              <a:lnSpc>
                <a:spcPct val="100000"/>
              </a:lnSpc>
              <a:buNone/>
            </a:pPr>
            <a:r>
              <a:rPr lang="en-US" altLang="zh-CN" sz="1400" dirty="0" smtClean="0"/>
              <a:t>            </a:t>
            </a:r>
            <a:r>
              <a:rPr lang="en-US" altLang="zh-CN" sz="1400" dirty="0" err="1" smtClean="0"/>
              <a:t>printf</a:t>
            </a:r>
            <a:r>
              <a:rPr lang="en-US" altLang="zh-CN" sz="1400" dirty="0"/>
              <a:t>("Pattern occurs with shift:%d\n",(i-m+1));</a:t>
            </a:r>
          </a:p>
          <a:p>
            <a:pPr marL="408305" lvl="1" indent="0">
              <a:lnSpc>
                <a:spcPct val="100000"/>
              </a:lnSpc>
              <a:buNone/>
            </a:pPr>
            <a:r>
              <a:rPr lang="en-US" altLang="zh-CN" sz="1400" dirty="0" smtClean="0"/>
              <a:t>    }    </a:t>
            </a:r>
            <a:endParaRPr lang="en-US" altLang="zh-CN" sz="1400" dirty="0"/>
          </a:p>
          <a:p>
            <a:pPr marL="408305" lvl="1" indent="0">
              <a:lnSpc>
                <a:spcPct val="100000"/>
              </a:lnSpc>
              <a:buNone/>
            </a:pPr>
            <a:r>
              <a:rPr lang="en-US" altLang="zh-CN" sz="1400" dirty="0"/>
              <a:t>}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40419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字符串</a:t>
            </a:r>
            <a:r>
              <a:rPr lang="zh-CN" altLang="en-US" dirty="0"/>
              <a:t>匹配算法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3" y="1905000"/>
            <a:ext cx="9144000" cy="426720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KMP</a:t>
            </a:r>
            <a:r>
              <a:rPr lang="zh-CN" altLang="en-US" dirty="0" smtClean="0"/>
              <a:t>算法在算法竞赛中的用处：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求字符串循环节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扩展</a:t>
            </a:r>
            <a:r>
              <a:rPr lang="en-US" altLang="zh-CN" dirty="0" smtClean="0"/>
              <a:t>KMP</a:t>
            </a:r>
          </a:p>
          <a:p>
            <a:pPr lvl="1"/>
            <a:r>
              <a:rPr lang="en-US" altLang="zh-CN" dirty="0" smtClean="0"/>
              <a:t>next</a:t>
            </a:r>
            <a:r>
              <a:rPr lang="zh-CN" altLang="en-US" dirty="0" smtClean="0"/>
              <a:t>数组的灵活应用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最大重复子串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00421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字符串</a:t>
            </a:r>
            <a:r>
              <a:rPr lang="zh-CN" altLang="en-US" dirty="0"/>
              <a:t>匹配算法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3" y="1905000"/>
            <a:ext cx="9144000" cy="44043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例题：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给出一个字符串</a:t>
            </a:r>
            <a:r>
              <a:rPr lang="en-US" altLang="zh-CN" dirty="0" smtClean="0"/>
              <a:t>(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&lt;=10^6)</a:t>
            </a:r>
            <a:r>
              <a:rPr lang="zh-CN" altLang="en-US" dirty="0" smtClean="0"/>
              <a:t>，求出这个字符串的最长循环节的个数。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一、如果枚举循环节的长度，需要枚举的为</a:t>
            </a:r>
            <a:r>
              <a:rPr lang="en-US" altLang="zh-CN" dirty="0" err="1" smtClean="0"/>
              <a:t>strlen</a:t>
            </a:r>
            <a:r>
              <a:rPr lang="zh-CN" altLang="en-US" dirty="0" smtClean="0"/>
              <a:t>的所有约数，那么复杂度是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)*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；这个复杂度一般过不了。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二、这里可以用</a:t>
            </a:r>
            <a:r>
              <a:rPr lang="en-US" altLang="zh-CN" dirty="0" smtClean="0"/>
              <a:t>KMP</a:t>
            </a:r>
            <a:r>
              <a:rPr lang="zh-CN" altLang="en-US" dirty="0" smtClean="0"/>
              <a:t>中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数组的一个性质：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len</a:t>
            </a:r>
            <a:r>
              <a:rPr lang="en-US" altLang="zh-CN" dirty="0" smtClean="0"/>
              <a:t>%(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-next[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])==0</a:t>
            </a:r>
            <a:r>
              <a:rPr lang="zh-CN" altLang="en-US" dirty="0" smtClean="0"/>
              <a:t>的话，那么这个字符串的循环节长度为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-next[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在知道了上述性质之后，这个题就能很快求出来了。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342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Hash(</a:t>
            </a:r>
            <a:r>
              <a:rPr lang="zh-CN" altLang="en-US" dirty="0"/>
              <a:t>散列表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3" y="1905000"/>
            <a:ext cx="9144000" cy="4267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也是字符串中非常常见、基础的一种处理字符串及其他数据的方法。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Hash</a:t>
            </a:r>
            <a:r>
              <a:rPr lang="zh-CN" altLang="en-US" dirty="0" smtClean="0"/>
              <a:t>就是散列表，表示的是一种从字符串</a:t>
            </a:r>
            <a:r>
              <a:rPr lang="en-US" altLang="zh-CN" dirty="0" smtClean="0"/>
              <a:t>(</a:t>
            </a:r>
            <a:r>
              <a:rPr lang="zh-CN" altLang="en-US" dirty="0" smtClean="0"/>
              <a:t>也可以是别的数据类型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到数据的映射。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879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Hash(</a:t>
            </a:r>
            <a:r>
              <a:rPr lang="zh-CN" altLang="en-US" dirty="0"/>
              <a:t>散列表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3" y="1905000"/>
            <a:ext cx="9144000" cy="4267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当字符串需要记录信息的时候，最常用的手段就是</a:t>
            </a:r>
            <a:r>
              <a:rPr lang="zh-CN" altLang="en-US" dirty="0"/>
              <a:t>将信息存储在一个</a:t>
            </a:r>
            <a:r>
              <a:rPr lang="zh-CN" altLang="en-US" dirty="0" smtClean="0"/>
              <a:t>数组中，利用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函数将该字符串映射到一个数字，将这个数字代表这个以字符串在数组中的下标。以此来完成在数组中的特定字符串的信息查找。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654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Hash(</a:t>
            </a:r>
            <a:r>
              <a:rPr lang="zh-CN" altLang="en-US" dirty="0"/>
              <a:t>散列表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3" y="1905000"/>
            <a:ext cx="9144000" cy="4267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一个简单的例题：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一个学校有</a:t>
            </a:r>
            <a:r>
              <a:rPr lang="en-US" altLang="zh-CN" dirty="0" smtClean="0"/>
              <a:t>N(10^4)</a:t>
            </a:r>
            <a:r>
              <a:rPr lang="zh-CN" altLang="en-US" dirty="0" smtClean="0"/>
              <a:t>个人，给出每个人的姓名</a:t>
            </a:r>
            <a:r>
              <a:rPr lang="en-US" altLang="zh-CN" dirty="0" smtClean="0"/>
              <a:t>(string)</a:t>
            </a:r>
            <a:r>
              <a:rPr lang="zh-CN" altLang="en-US" dirty="0" smtClean="0"/>
              <a:t>和分数</a:t>
            </a:r>
            <a:r>
              <a:rPr lang="en-US" altLang="zh-CN" dirty="0" smtClean="0"/>
              <a:t>(int)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接下来有</a:t>
            </a:r>
            <a:r>
              <a:rPr lang="en-US" altLang="zh-CN" dirty="0" smtClean="0"/>
              <a:t>Q(10^5)</a:t>
            </a:r>
            <a:r>
              <a:rPr lang="zh-CN" altLang="en-US" dirty="0" smtClean="0"/>
              <a:t>个询问，每个询问中有一个同学的名字，要求输出这个同学的分数。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保证每个同学的姓名不同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很明显，暴力的方法是不可取的，复杂度不允许。</a:t>
            </a:r>
            <a:endParaRPr lang="en-US" altLang="zh-CN" dirty="0" smtClean="0"/>
          </a:p>
          <a:p>
            <a:r>
              <a:rPr lang="zh-CN" altLang="en-US" dirty="0" smtClean="0"/>
              <a:t>那么此时便到了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函数的用武之地。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711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简单字符串算法：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字符串匹配算法</a:t>
            </a:r>
            <a:endParaRPr lang="en-US" altLang="zh-CN" dirty="0" smtClean="0"/>
          </a:p>
          <a:p>
            <a:r>
              <a:rPr lang="en-US" altLang="zh-CN" dirty="0" smtClean="0"/>
              <a:t>Hash</a:t>
            </a:r>
            <a:r>
              <a:rPr lang="zh-CN" altLang="en-US" dirty="0" smtClean="0"/>
              <a:t>（散列表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Trie</a:t>
            </a:r>
            <a:r>
              <a:rPr lang="zh-CN" altLang="en-US" dirty="0" smtClean="0"/>
              <a:t>树（字典树）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Hash(</a:t>
            </a:r>
            <a:r>
              <a:rPr lang="zh-CN" altLang="en-US" dirty="0"/>
              <a:t>散列表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3" y="1905000"/>
            <a:ext cx="9144000" cy="4267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我们可以设计一个函数：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 hash(char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[])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这个函数实现的功能是将一个字符串传进去，能够返回一个整型数字。保证不同字符串返回的值不同。相同字符串返回的值相同</a:t>
            </a:r>
            <a:endParaRPr lang="en-US" altLang="zh-CN" dirty="0" smtClean="0"/>
          </a:p>
          <a:p>
            <a:r>
              <a:rPr lang="zh-CN" altLang="en-US" dirty="0" smtClean="0"/>
              <a:t>有了这个函数，对于前面这个题来说，我们就可以预先将每个同学的信息利用</a:t>
            </a:r>
            <a:r>
              <a:rPr lang="en-US" altLang="zh-CN" dirty="0" smtClean="0"/>
              <a:t>hash(name)</a:t>
            </a:r>
            <a:r>
              <a:rPr lang="zh-CN" altLang="en-US" dirty="0" smtClean="0"/>
              <a:t>得到的数</a:t>
            </a:r>
            <a:r>
              <a:rPr lang="zh-CN" altLang="en-US" dirty="0"/>
              <a:t>字</a:t>
            </a:r>
            <a:r>
              <a:rPr lang="zh-CN" altLang="en-US" dirty="0" smtClean="0"/>
              <a:t>当作下标，存到一个数组里面。那么查询的时候就能够靠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函数找到该同学对应的信息即可。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015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Hash(</a:t>
            </a:r>
            <a:r>
              <a:rPr lang="zh-CN" altLang="en-US" dirty="0"/>
              <a:t>散列表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9876" y="1700808"/>
            <a:ext cx="4139951" cy="4267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常用的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函数有不少，大家在网上搜一些模板存下来就好了。右边是字符串哈希中一个较为常用的</a:t>
            </a:r>
            <a:r>
              <a:rPr lang="en-US" altLang="zh-CN" dirty="0" smtClean="0"/>
              <a:t>BKDR</a:t>
            </a:r>
            <a:r>
              <a:rPr lang="zh-CN" altLang="en-US" dirty="0" smtClean="0"/>
              <a:t>哈希函数</a:t>
            </a:r>
            <a:endParaRPr lang="en-US" altLang="zh-CN" dirty="0" smtClean="0"/>
          </a:p>
          <a:p>
            <a:r>
              <a:rPr lang="en-US" altLang="zh-CN" dirty="0"/>
              <a:t>http://www.cnblogs.com/uvsjoh/archive/2012/03/27/2420120.html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4413" y="1844824"/>
            <a:ext cx="5760639" cy="3430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9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2625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9728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0876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33172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468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616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BKDRHash</a:t>
            </a:r>
            <a:r>
              <a:rPr lang="en-US" altLang="zh-CN" dirty="0"/>
              <a:t>(char *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    unsigned </a:t>
            </a:r>
            <a:r>
              <a:rPr lang="en-US" altLang="zh-CN" dirty="0" err="1"/>
              <a:t>int</a:t>
            </a:r>
            <a:r>
              <a:rPr lang="en-US" altLang="zh-CN" dirty="0"/>
              <a:t> seed = 131; </a:t>
            </a:r>
            <a:endParaRPr lang="en-US" altLang="zh-CN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 smtClean="0"/>
              <a:t>    // </a:t>
            </a:r>
            <a:r>
              <a:rPr lang="en-US" altLang="zh-CN" dirty="0"/>
              <a:t>31 131 1313 13131 131313 etc..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    unsigned </a:t>
            </a:r>
            <a:r>
              <a:rPr lang="en-US" altLang="zh-CN" dirty="0" err="1"/>
              <a:t>int</a:t>
            </a:r>
            <a:r>
              <a:rPr lang="en-US" altLang="zh-CN" dirty="0"/>
              <a:t> hash = 0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    while (*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        hash = hash * seed + (*</a:t>
            </a:r>
            <a:r>
              <a:rPr lang="en-US" altLang="zh-CN" dirty="0" err="1"/>
              <a:t>str</a:t>
            </a:r>
            <a:r>
              <a:rPr lang="en-US" altLang="zh-CN" dirty="0"/>
              <a:t>++);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    return (hash &amp; 0x7FFFFFFF);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}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831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Hash(</a:t>
            </a:r>
            <a:r>
              <a:rPr lang="zh-CN" altLang="en-US" dirty="0"/>
              <a:t>散列表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3" y="1905000"/>
            <a:ext cx="9144000" cy="426720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Hash</a:t>
            </a:r>
            <a:r>
              <a:rPr lang="zh-CN" altLang="en-US" dirty="0" smtClean="0"/>
              <a:t>的不仅可以运用在字符串中，同样也可以用来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结构体或者别的数据。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341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Trie</a:t>
            </a:r>
            <a:r>
              <a:rPr lang="zh-CN" altLang="en-US" dirty="0" smtClean="0">
                <a:solidFill>
                  <a:srgbClr val="652825"/>
                </a:solidFill>
              </a:rPr>
              <a:t>树（字</a:t>
            </a:r>
            <a:r>
              <a:rPr lang="zh-CN" altLang="en-US" dirty="0" smtClean="0"/>
              <a:t>典树）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字典树，</a:t>
            </a:r>
            <a:r>
              <a:rPr lang="zh-CN" altLang="zh-CN" dirty="0"/>
              <a:t>又称单词查找树，</a:t>
            </a:r>
            <a:r>
              <a:rPr lang="en-US" altLang="zh-CN" dirty="0">
                <a:solidFill>
                  <a:srgbClr val="652825"/>
                </a:solidFill>
              </a:rPr>
              <a:t>Trie树</a:t>
            </a:r>
            <a:r>
              <a:rPr lang="zh-CN" altLang="zh-CN" dirty="0"/>
              <a:t>，是一种树形结构，是一种哈希树的变种。典型应用是用于统计，排序和保存大量的字符串（但不仅限于字符串），所以经常被搜索引擎系统用于文本词频统计。它的优点是：利用字符串的公共前缀来节约存储空间，最大限度地减少无谓的字符串比较，查询效率比哈希表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字典树与字典很相似</a:t>
            </a:r>
            <a:r>
              <a:rPr lang="en-US" altLang="zh-CN" dirty="0"/>
              <a:t>,</a:t>
            </a:r>
            <a:r>
              <a:rPr lang="zh-CN" altLang="zh-CN" dirty="0"/>
              <a:t>当你要查一个单词是不是在字典树中</a:t>
            </a:r>
            <a:r>
              <a:rPr lang="en-US" altLang="zh-CN" dirty="0"/>
              <a:t>,</a:t>
            </a:r>
            <a:r>
              <a:rPr lang="zh-CN" altLang="zh-CN" dirty="0"/>
              <a:t>首先看单词的第一个字母是不是在字典的第一层</a:t>
            </a:r>
            <a:r>
              <a:rPr lang="en-US" altLang="zh-CN" dirty="0"/>
              <a:t>,</a:t>
            </a:r>
            <a:r>
              <a:rPr lang="zh-CN" altLang="zh-CN" dirty="0"/>
              <a:t>如果不在</a:t>
            </a:r>
            <a:r>
              <a:rPr lang="en-US" altLang="zh-CN" dirty="0"/>
              <a:t>,</a:t>
            </a:r>
            <a:r>
              <a:rPr lang="zh-CN" altLang="zh-CN" dirty="0"/>
              <a:t>说明字典树里没有该单词</a:t>
            </a:r>
            <a:r>
              <a:rPr lang="en-US" altLang="zh-CN" dirty="0"/>
              <a:t>,</a:t>
            </a:r>
            <a:r>
              <a:rPr lang="zh-CN" altLang="zh-CN" dirty="0"/>
              <a:t>如果在就在该字母的孩子节点里找是不是有单词的第二个字母</a:t>
            </a:r>
            <a:r>
              <a:rPr lang="en-US" altLang="zh-CN" dirty="0"/>
              <a:t>,</a:t>
            </a:r>
            <a:r>
              <a:rPr lang="zh-CN" altLang="zh-CN" dirty="0"/>
              <a:t>没有说明没有该单词</a:t>
            </a:r>
            <a:r>
              <a:rPr lang="en-US" altLang="zh-CN" dirty="0"/>
              <a:t>,</a:t>
            </a:r>
            <a:r>
              <a:rPr lang="zh-CN" altLang="zh-CN" dirty="0"/>
              <a:t>有的话用同样的方法继续查找</a:t>
            </a:r>
            <a:r>
              <a:rPr lang="en-US" altLang="zh-CN" dirty="0"/>
              <a:t>.</a:t>
            </a:r>
            <a:r>
              <a:rPr lang="zh-CN" altLang="zh-CN" dirty="0"/>
              <a:t>字典树不仅可以用来储存字母</a:t>
            </a:r>
            <a:r>
              <a:rPr lang="en-US" altLang="zh-CN" dirty="0"/>
              <a:t>,</a:t>
            </a:r>
            <a:r>
              <a:rPr lang="zh-CN" altLang="zh-CN" dirty="0"/>
              <a:t>也可以储存数字等其它数据。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Trie</a:t>
            </a:r>
            <a:r>
              <a:rPr lang="zh-CN" altLang="en-US" dirty="0">
                <a:solidFill>
                  <a:srgbClr val="652825"/>
                </a:solidFill>
              </a:rPr>
              <a:t>树（字</a:t>
            </a:r>
            <a:r>
              <a:rPr lang="zh-CN" altLang="en-US" dirty="0"/>
              <a:t>典树）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3" y="1700808"/>
            <a:ext cx="9144000" cy="460851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 err="1"/>
              <a:t>Trie</a:t>
            </a:r>
            <a:r>
              <a:rPr lang="zh-CN" altLang="zh-CN" b="1" dirty="0"/>
              <a:t>的数据结构定义：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#</a:t>
            </a:r>
            <a:r>
              <a:rPr lang="en-US" altLang="zh-CN" dirty="0"/>
              <a:t>define MAX 26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/>
              <a:t> </a:t>
            </a:r>
            <a:r>
              <a:rPr lang="en-US" altLang="zh-CN" dirty="0" smtClean="0"/>
              <a:t>node //</a:t>
            </a:r>
            <a:r>
              <a:rPr lang="zh-CN" altLang="zh-CN" dirty="0"/>
              <a:t>初始</a:t>
            </a:r>
            <a:r>
              <a:rPr lang="en-US" altLang="zh-CN" dirty="0"/>
              <a:t>tire</a:t>
            </a:r>
            <a:r>
              <a:rPr lang="zh-CN" altLang="zh-CN" dirty="0"/>
              <a:t>树</a:t>
            </a: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num</a:t>
            </a:r>
            <a:r>
              <a:rPr lang="en-US" altLang="zh-CN" dirty="0"/>
              <a:t>;//</a:t>
            </a:r>
            <a:r>
              <a:rPr lang="zh-CN" altLang="zh-CN" dirty="0"/>
              <a:t>标记是否为相同前缀最后字符</a:t>
            </a:r>
            <a:r>
              <a:rPr lang="en-US" altLang="zh-CN" dirty="0"/>
              <a:t> 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</a:t>
            </a:r>
            <a:r>
              <a:rPr lang="en-US" altLang="zh-CN" dirty="0"/>
              <a:t> *next[max];//</a:t>
            </a:r>
            <a:r>
              <a:rPr lang="zh-CN" altLang="zh-CN" dirty="0"/>
              <a:t>后继结点</a:t>
            </a: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};</a:t>
            </a:r>
            <a:r>
              <a:rPr lang="en-US" altLang="zh-CN" dirty="0"/>
              <a:t> 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next</a:t>
            </a:r>
            <a:r>
              <a:rPr lang="zh-CN" altLang="zh-CN" dirty="0"/>
              <a:t>是表示每层有多少种类的数，如果只是小写字母，则</a:t>
            </a:r>
            <a:r>
              <a:rPr lang="en-US" altLang="zh-CN" dirty="0"/>
              <a:t>26</a:t>
            </a:r>
            <a:r>
              <a:rPr lang="zh-CN" altLang="zh-CN" dirty="0"/>
              <a:t>即可，若改为大小写字母，则是</a:t>
            </a:r>
            <a:r>
              <a:rPr lang="en-US" altLang="zh-CN" dirty="0"/>
              <a:t>52</a:t>
            </a:r>
            <a:r>
              <a:rPr lang="zh-CN" altLang="zh-CN" dirty="0"/>
              <a:t>，若再加上数字，则是</a:t>
            </a:r>
            <a:r>
              <a:rPr lang="en-US" altLang="zh-CN" dirty="0"/>
              <a:t>62</a:t>
            </a:r>
            <a:r>
              <a:rPr lang="zh-CN" altLang="zh-CN" dirty="0"/>
              <a:t>了，这里根据题意来确定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err="1"/>
              <a:t>n</a:t>
            </a:r>
            <a:r>
              <a:rPr lang="en-US" altLang="zh-CN" dirty="0" err="1" smtClean="0"/>
              <a:t>um</a:t>
            </a:r>
            <a:r>
              <a:rPr lang="zh-CN" altLang="zh-CN" dirty="0"/>
              <a:t>可以表示一个字典树到此有多少相同前缀的数目，这里根据需要应当学会自由变化。</a:t>
            </a:r>
          </a:p>
        </p:txBody>
      </p:sp>
    </p:spTree>
    <p:extLst>
      <p:ext uri="{BB962C8B-B14F-4D97-AF65-F5344CB8AC3E}">
        <p14:creationId xmlns:p14="http://schemas.microsoft.com/office/powerpoint/2010/main" val="41077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Trie</a:t>
            </a:r>
            <a:r>
              <a:rPr lang="zh-CN" altLang="en-US" dirty="0">
                <a:solidFill>
                  <a:srgbClr val="652825"/>
                </a:solidFill>
              </a:rPr>
              <a:t>树（字</a:t>
            </a:r>
            <a:r>
              <a:rPr lang="zh-CN" altLang="en-US" dirty="0"/>
              <a:t>典树）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err="1"/>
              <a:t>Trie</a:t>
            </a:r>
            <a:r>
              <a:rPr lang="zh-CN" altLang="zh-CN" b="1" dirty="0"/>
              <a:t>的查找（最主要的操作）</a:t>
            </a:r>
            <a:r>
              <a:rPr lang="zh-CN" altLang="zh-CN" b="1" dirty="0" smtClean="0"/>
              <a:t>：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(</a:t>
            </a:r>
            <a:r>
              <a:rPr lang="en-US" altLang="zh-CN" dirty="0"/>
              <a:t>1) </a:t>
            </a:r>
            <a:r>
              <a:rPr lang="zh-CN" altLang="zh-CN" dirty="0"/>
              <a:t>每次从根结点开始一次搜索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(</a:t>
            </a:r>
            <a:r>
              <a:rPr lang="en-US" altLang="zh-CN" dirty="0"/>
              <a:t>2) </a:t>
            </a:r>
            <a:r>
              <a:rPr lang="zh-CN" altLang="zh-CN" dirty="0"/>
              <a:t>取得要查找关键词的第一个字母，并根据该字母选择对应的子树并转到该子树继续进行检索； 　　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(</a:t>
            </a:r>
            <a:r>
              <a:rPr lang="en-US" altLang="zh-CN" dirty="0"/>
              <a:t>3) </a:t>
            </a:r>
            <a:r>
              <a:rPr lang="zh-CN" altLang="zh-CN" dirty="0"/>
              <a:t>在相应的子树上，取得要查找关键词的第二个字母</a:t>
            </a:r>
            <a:r>
              <a:rPr lang="en-US" altLang="zh-CN" dirty="0"/>
              <a:t>,</a:t>
            </a:r>
            <a:r>
              <a:rPr lang="zh-CN" altLang="zh-CN" dirty="0"/>
              <a:t>并进一步选择对应的子树进行检索。 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(</a:t>
            </a:r>
            <a:r>
              <a:rPr lang="en-US" altLang="zh-CN" dirty="0"/>
              <a:t>4) </a:t>
            </a:r>
            <a:r>
              <a:rPr lang="zh-CN" altLang="zh-CN" dirty="0"/>
              <a:t>迭代</a:t>
            </a:r>
            <a:r>
              <a:rPr lang="zh-CN" altLang="zh-CN" dirty="0" smtClean="0"/>
              <a:t>过程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(</a:t>
            </a:r>
            <a:r>
              <a:rPr lang="en-US" altLang="zh-CN" dirty="0"/>
              <a:t>5) </a:t>
            </a:r>
            <a:r>
              <a:rPr lang="zh-CN" altLang="zh-CN" dirty="0"/>
              <a:t>在某个结点处，关键词的所有字母已被取出，则读取附在该结点上的信息，即完成查找。</a:t>
            </a:r>
          </a:p>
          <a:p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42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Trie</a:t>
            </a:r>
            <a:r>
              <a:rPr lang="zh-CN" altLang="en-US" dirty="0">
                <a:solidFill>
                  <a:srgbClr val="652825"/>
                </a:solidFill>
              </a:rPr>
              <a:t>树（字</a:t>
            </a:r>
            <a:r>
              <a:rPr lang="zh-CN" altLang="en-US" dirty="0"/>
              <a:t>典树）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9876" y="1412776"/>
            <a:ext cx="9144000" cy="4267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zh-CN" sz="2800" dirty="0" smtClean="0"/>
          </a:p>
          <a:p>
            <a:pPr>
              <a:lnSpc>
                <a:spcPct val="100000"/>
              </a:lnSpc>
            </a:pPr>
            <a:r>
              <a:rPr lang="zh-CN" altLang="zh-CN" sz="2800" dirty="0" smtClean="0"/>
              <a:t>这里</a:t>
            </a:r>
            <a:r>
              <a:rPr lang="zh-CN" altLang="zh-CN" sz="2800" dirty="0"/>
              <a:t>给出生成字典树和查找的</a:t>
            </a:r>
            <a:r>
              <a:rPr lang="zh-CN" altLang="zh-CN" sz="2800" b="1" dirty="0"/>
              <a:t>模</a:t>
            </a:r>
            <a:r>
              <a:rPr lang="zh-CN" altLang="zh-CN" sz="2800" b="1" dirty="0" smtClean="0"/>
              <a:t>版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19753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4145" y="188640"/>
            <a:ext cx="9144000" cy="785599"/>
          </a:xfrm>
        </p:spPr>
        <p:txBody>
          <a:bodyPr/>
          <a:lstStyle/>
          <a:p>
            <a:r>
              <a:rPr lang="zh-CN" altLang="zh-CN" dirty="0"/>
              <a:t>生成字典树</a:t>
            </a:r>
            <a:r>
              <a:rPr lang="zh-CN" altLang="zh-CN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4145" y="1340768"/>
            <a:ext cx="9144000" cy="426720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ts val="300"/>
              </a:lnSpc>
              <a:buNone/>
            </a:pPr>
            <a:r>
              <a:rPr lang="en-US" altLang="zh-CN" sz="5600" dirty="0"/>
              <a:t>void insert(char </a:t>
            </a:r>
            <a:r>
              <a:rPr lang="en-US" altLang="zh-CN" sz="5600" dirty="0" err="1"/>
              <a:t>ss</a:t>
            </a:r>
            <a:r>
              <a:rPr lang="en-US" altLang="zh-CN" sz="5600" dirty="0" smtClean="0"/>
              <a:t>[]) //</a:t>
            </a:r>
            <a:r>
              <a:rPr lang="zh-CN" altLang="zh-CN" sz="5600" dirty="0"/>
              <a:t>插入操作</a:t>
            </a:r>
            <a:r>
              <a:rPr lang="en-US" altLang="zh-CN" sz="5600" dirty="0"/>
              <a:t> </a:t>
            </a:r>
            <a:endParaRPr lang="zh-CN" altLang="zh-CN" sz="5600" dirty="0"/>
          </a:p>
          <a:p>
            <a:pPr marL="0" indent="0">
              <a:lnSpc>
                <a:spcPts val="300"/>
              </a:lnSpc>
              <a:buNone/>
            </a:pPr>
            <a:r>
              <a:rPr lang="en-US" altLang="zh-CN" sz="5600" dirty="0"/>
              <a:t>{</a:t>
            </a:r>
            <a:endParaRPr lang="zh-CN" altLang="zh-CN" sz="5600" dirty="0"/>
          </a:p>
          <a:p>
            <a:pPr marL="0" indent="0">
              <a:lnSpc>
                <a:spcPts val="300"/>
              </a:lnSpc>
              <a:buNone/>
            </a:pPr>
            <a:r>
              <a:rPr lang="en-US" altLang="zh-CN" sz="5600" dirty="0" smtClean="0"/>
              <a:t>	node</a:t>
            </a:r>
            <a:r>
              <a:rPr lang="en-US" altLang="zh-CN" sz="5600" dirty="0"/>
              <a:t> *</a:t>
            </a:r>
            <a:r>
              <a:rPr lang="en-US" altLang="zh-CN" sz="5600" dirty="0" smtClean="0"/>
              <a:t>p=root, *</a:t>
            </a:r>
            <a:r>
              <a:rPr lang="en-US" altLang="zh-CN" sz="5600" dirty="0"/>
              <a:t>t</a:t>
            </a:r>
            <a:r>
              <a:rPr lang="en-US" altLang="zh-CN" sz="5600" dirty="0" smtClean="0"/>
              <a:t>; //</a:t>
            </a:r>
            <a:r>
              <a:rPr lang="en-US" altLang="zh-CN" sz="5600" dirty="0"/>
              <a:t>p</a:t>
            </a:r>
            <a:r>
              <a:rPr lang="zh-CN" altLang="zh-CN" sz="5600" dirty="0"/>
              <a:t>指向当前节点，</a:t>
            </a:r>
            <a:r>
              <a:rPr lang="en-US" altLang="zh-CN" sz="5600" dirty="0"/>
              <a:t>t</a:t>
            </a:r>
            <a:r>
              <a:rPr lang="zh-CN" altLang="zh-CN" sz="5600" dirty="0"/>
              <a:t>用来开辟内存</a:t>
            </a:r>
            <a:r>
              <a:rPr lang="en-US" altLang="zh-CN" sz="5600" dirty="0"/>
              <a:t> </a:t>
            </a:r>
            <a:endParaRPr lang="zh-CN" altLang="zh-CN" sz="5600" dirty="0"/>
          </a:p>
          <a:p>
            <a:pPr marL="0" indent="0">
              <a:lnSpc>
                <a:spcPts val="300"/>
              </a:lnSpc>
              <a:buNone/>
            </a:pPr>
            <a:r>
              <a:rPr lang="en-US" altLang="zh-CN" sz="5600" dirty="0" smtClean="0"/>
              <a:t>	for(</a:t>
            </a:r>
            <a:r>
              <a:rPr lang="en-US" altLang="zh-CN" sz="5600" dirty="0" err="1" smtClean="0"/>
              <a:t>int</a:t>
            </a:r>
            <a:r>
              <a:rPr lang="en-US" altLang="zh-CN" sz="5600" dirty="0"/>
              <a:t> </a:t>
            </a:r>
            <a:r>
              <a:rPr lang="en-US" altLang="zh-CN" sz="5600" dirty="0" err="1"/>
              <a:t>i</a:t>
            </a:r>
            <a:r>
              <a:rPr lang="en-US" altLang="zh-CN" sz="5600" dirty="0"/>
              <a:t>=0</a:t>
            </a:r>
            <a:r>
              <a:rPr lang="en-US" altLang="zh-CN" sz="5600" dirty="0" smtClean="0"/>
              <a:t>; </a:t>
            </a:r>
            <a:r>
              <a:rPr lang="en-US" altLang="zh-CN" sz="5600" dirty="0" err="1" smtClean="0"/>
              <a:t>ss</a:t>
            </a:r>
            <a:r>
              <a:rPr lang="en-US" altLang="zh-CN" sz="5600" dirty="0" smtClean="0"/>
              <a:t>[</a:t>
            </a:r>
            <a:r>
              <a:rPr lang="en-US" altLang="zh-CN" sz="5600" dirty="0" err="1" smtClean="0"/>
              <a:t>i</a:t>
            </a:r>
            <a:r>
              <a:rPr lang="en-US" altLang="zh-CN" sz="5600" dirty="0" smtClean="0"/>
              <a:t>]; </a:t>
            </a:r>
            <a:r>
              <a:rPr lang="en-US" altLang="zh-CN" sz="5600" dirty="0" err="1" smtClean="0"/>
              <a:t>i</a:t>
            </a:r>
            <a:r>
              <a:rPr lang="en-US" altLang="zh-CN" sz="5600" dirty="0" smtClean="0"/>
              <a:t>++) //</a:t>
            </a:r>
            <a:r>
              <a:rPr lang="zh-CN" altLang="zh-CN" sz="5600" dirty="0"/>
              <a:t>将每个字符存起来的过程</a:t>
            </a:r>
            <a:r>
              <a:rPr lang="en-US" altLang="zh-CN" sz="5600" dirty="0"/>
              <a:t> </a:t>
            </a:r>
            <a:endParaRPr lang="zh-CN" altLang="zh-CN" sz="5600" dirty="0"/>
          </a:p>
          <a:p>
            <a:pPr marL="0" indent="0">
              <a:lnSpc>
                <a:spcPts val="300"/>
              </a:lnSpc>
              <a:buNone/>
            </a:pPr>
            <a:r>
              <a:rPr lang="en-US" altLang="zh-CN" sz="5600" dirty="0" smtClean="0"/>
              <a:t>	{</a:t>
            </a:r>
            <a:endParaRPr lang="zh-CN" altLang="zh-CN" sz="5600" dirty="0"/>
          </a:p>
          <a:p>
            <a:pPr marL="0" indent="0">
              <a:lnSpc>
                <a:spcPts val="300"/>
              </a:lnSpc>
              <a:buNone/>
            </a:pPr>
            <a:r>
              <a:rPr lang="en-US" altLang="zh-CN" sz="5600" dirty="0" smtClean="0"/>
              <a:t>		if(p-</a:t>
            </a:r>
            <a:r>
              <a:rPr lang="en-US" altLang="zh-CN" sz="5600" dirty="0"/>
              <a:t>&gt;next[</a:t>
            </a:r>
            <a:r>
              <a:rPr lang="en-US" altLang="zh-CN" sz="5600" dirty="0" err="1"/>
              <a:t>ss</a:t>
            </a:r>
            <a:r>
              <a:rPr lang="en-US" altLang="zh-CN" sz="5600" dirty="0"/>
              <a:t>[</a:t>
            </a:r>
            <a:r>
              <a:rPr lang="en-US" altLang="zh-CN" sz="5600" dirty="0" err="1"/>
              <a:t>i</a:t>
            </a:r>
            <a:r>
              <a:rPr lang="en-US" altLang="zh-CN" sz="5600" dirty="0"/>
              <a:t>]-'a']==NULL</a:t>
            </a:r>
            <a:r>
              <a:rPr lang="en-US" altLang="zh-CN" sz="5600" dirty="0" smtClean="0"/>
              <a:t>) //</a:t>
            </a:r>
            <a:r>
              <a:rPr lang="zh-CN" altLang="zh-CN" sz="5600" dirty="0"/>
              <a:t>当</a:t>
            </a:r>
            <a:r>
              <a:rPr lang="en-US" altLang="zh-CN" sz="5600" dirty="0"/>
              <a:t>p</a:t>
            </a:r>
            <a:r>
              <a:rPr lang="zh-CN" altLang="zh-CN" sz="5600" dirty="0"/>
              <a:t>指向为空的时候，需要开辟新的节点</a:t>
            </a:r>
            <a:r>
              <a:rPr lang="en-US" altLang="zh-CN" sz="5600" dirty="0"/>
              <a:t> </a:t>
            </a:r>
            <a:endParaRPr lang="zh-CN" altLang="zh-CN" sz="5600" dirty="0"/>
          </a:p>
          <a:p>
            <a:pPr marL="0" indent="0">
              <a:lnSpc>
                <a:spcPts val="300"/>
              </a:lnSpc>
              <a:buNone/>
            </a:pPr>
            <a:r>
              <a:rPr lang="en-US" altLang="zh-CN" sz="5600" dirty="0" smtClean="0"/>
              <a:t>		{</a:t>
            </a:r>
            <a:endParaRPr lang="zh-CN" altLang="zh-CN" sz="5600" dirty="0"/>
          </a:p>
          <a:p>
            <a:pPr marL="0" indent="0">
              <a:lnSpc>
                <a:spcPts val="300"/>
              </a:lnSpc>
              <a:buNone/>
            </a:pPr>
            <a:r>
              <a:rPr lang="en-US" altLang="zh-CN" sz="5600" dirty="0" smtClean="0"/>
              <a:t>			t=new</a:t>
            </a:r>
            <a:r>
              <a:rPr lang="en-US" altLang="zh-CN" sz="5600" dirty="0"/>
              <a:t> node;</a:t>
            </a:r>
            <a:endParaRPr lang="zh-CN" altLang="zh-CN" sz="5600" dirty="0"/>
          </a:p>
          <a:p>
            <a:pPr marL="0" indent="0">
              <a:lnSpc>
                <a:spcPts val="300"/>
              </a:lnSpc>
              <a:buNone/>
            </a:pPr>
            <a:r>
              <a:rPr lang="en-US" altLang="zh-CN" sz="5600" dirty="0" smtClean="0"/>
              <a:t>			t-</a:t>
            </a:r>
            <a:r>
              <a:rPr lang="en-US" altLang="zh-CN" sz="5600" dirty="0"/>
              <a:t>&gt;</a:t>
            </a:r>
            <a:r>
              <a:rPr lang="en-US" altLang="zh-CN" sz="5600" dirty="0" err="1"/>
              <a:t>num</a:t>
            </a:r>
            <a:r>
              <a:rPr lang="en-US" altLang="zh-CN" sz="5600" dirty="0"/>
              <a:t>=0;</a:t>
            </a:r>
            <a:endParaRPr lang="zh-CN" altLang="zh-CN" sz="5600" dirty="0"/>
          </a:p>
          <a:p>
            <a:pPr marL="0" indent="0">
              <a:lnSpc>
                <a:spcPts val="300"/>
              </a:lnSpc>
              <a:buNone/>
            </a:pPr>
            <a:r>
              <a:rPr lang="en-US" altLang="zh-CN" sz="5600" dirty="0" smtClean="0"/>
              <a:t>			for(</a:t>
            </a:r>
            <a:r>
              <a:rPr lang="en-US" altLang="zh-CN" sz="5600" dirty="0" err="1" smtClean="0"/>
              <a:t>int</a:t>
            </a:r>
            <a:r>
              <a:rPr lang="en-US" altLang="zh-CN" sz="5600" dirty="0"/>
              <a:t> </a:t>
            </a:r>
            <a:r>
              <a:rPr lang="en-US" altLang="zh-CN" sz="5600" dirty="0" err="1"/>
              <a:t>i</a:t>
            </a:r>
            <a:r>
              <a:rPr lang="en-US" altLang="zh-CN" sz="5600" dirty="0"/>
              <a:t>=0</a:t>
            </a:r>
            <a:r>
              <a:rPr lang="en-US" altLang="zh-CN" sz="5600" dirty="0" smtClean="0"/>
              <a:t>; </a:t>
            </a:r>
            <a:r>
              <a:rPr lang="en-US" altLang="zh-CN" sz="5600" dirty="0" err="1" smtClean="0"/>
              <a:t>i</a:t>
            </a:r>
            <a:r>
              <a:rPr lang="en-US" altLang="zh-CN" sz="5600" dirty="0" smtClean="0"/>
              <a:t>&lt;max; </a:t>
            </a:r>
            <a:r>
              <a:rPr lang="en-US" altLang="zh-CN" sz="5600" dirty="0" err="1" smtClean="0"/>
              <a:t>i</a:t>
            </a:r>
            <a:r>
              <a:rPr lang="en-US" altLang="zh-CN" sz="5600" dirty="0" smtClean="0"/>
              <a:t>++)</a:t>
            </a:r>
          </a:p>
          <a:p>
            <a:pPr marL="0" indent="0">
              <a:lnSpc>
                <a:spcPts val="300"/>
              </a:lnSpc>
              <a:buNone/>
            </a:pPr>
            <a:r>
              <a:rPr lang="en-US" altLang="zh-CN" sz="5600" dirty="0"/>
              <a:t>	</a:t>
            </a:r>
            <a:r>
              <a:rPr lang="en-US" altLang="zh-CN" sz="5600" dirty="0" smtClean="0"/>
              <a:t>		{</a:t>
            </a:r>
            <a:endParaRPr lang="zh-CN" altLang="zh-CN" sz="5600" dirty="0"/>
          </a:p>
          <a:p>
            <a:pPr marL="0" indent="0">
              <a:lnSpc>
                <a:spcPts val="300"/>
              </a:lnSpc>
              <a:buNone/>
            </a:pPr>
            <a:r>
              <a:rPr lang="en-US" altLang="zh-CN" sz="5600" dirty="0" smtClean="0"/>
              <a:t>				t-</a:t>
            </a:r>
            <a:r>
              <a:rPr lang="en-US" altLang="zh-CN" sz="5600" dirty="0"/>
              <a:t>&gt;next[</a:t>
            </a:r>
            <a:r>
              <a:rPr lang="en-US" altLang="zh-CN" sz="5600" dirty="0" err="1"/>
              <a:t>i</a:t>
            </a:r>
            <a:r>
              <a:rPr lang="en-US" altLang="zh-CN" sz="5600" dirty="0"/>
              <a:t>]=NULL;</a:t>
            </a:r>
            <a:endParaRPr lang="zh-CN" altLang="zh-CN" sz="5600" dirty="0"/>
          </a:p>
          <a:p>
            <a:pPr marL="0" indent="0">
              <a:lnSpc>
                <a:spcPts val="300"/>
              </a:lnSpc>
              <a:buNone/>
            </a:pPr>
            <a:r>
              <a:rPr lang="en-US" altLang="zh-CN" sz="5600" dirty="0" smtClean="0"/>
              <a:t>				p-</a:t>
            </a:r>
            <a:r>
              <a:rPr lang="en-US" altLang="zh-CN" sz="5600" dirty="0"/>
              <a:t>&gt;next[</a:t>
            </a:r>
            <a:r>
              <a:rPr lang="en-US" altLang="zh-CN" sz="5600" dirty="0" err="1"/>
              <a:t>ss</a:t>
            </a:r>
            <a:r>
              <a:rPr lang="en-US" altLang="zh-CN" sz="5600" dirty="0"/>
              <a:t>[</a:t>
            </a:r>
            <a:r>
              <a:rPr lang="en-US" altLang="zh-CN" sz="5600" dirty="0" err="1"/>
              <a:t>i</a:t>
            </a:r>
            <a:r>
              <a:rPr lang="en-US" altLang="zh-CN" sz="5600" dirty="0"/>
              <a:t>]-'a']=t</a:t>
            </a:r>
            <a:r>
              <a:rPr lang="en-US" altLang="zh-CN" sz="5600" dirty="0" smtClean="0"/>
              <a:t>; //</a:t>
            </a:r>
            <a:r>
              <a:rPr lang="zh-CN" altLang="zh-CN" sz="5600" dirty="0"/>
              <a:t>接上新的节点</a:t>
            </a:r>
            <a:r>
              <a:rPr lang="en-US" altLang="zh-CN" sz="5600" dirty="0"/>
              <a:t> </a:t>
            </a:r>
            <a:endParaRPr lang="en-US" altLang="zh-CN" sz="5600" dirty="0" smtClean="0"/>
          </a:p>
          <a:p>
            <a:pPr marL="0" indent="0">
              <a:lnSpc>
                <a:spcPts val="300"/>
              </a:lnSpc>
              <a:buNone/>
            </a:pPr>
            <a:r>
              <a:rPr lang="en-US" altLang="zh-CN" sz="5600" dirty="0" smtClean="0"/>
              <a:t>			}</a:t>
            </a:r>
            <a:endParaRPr lang="zh-CN" altLang="zh-CN" sz="5600" dirty="0"/>
          </a:p>
          <a:p>
            <a:pPr marL="0" indent="0">
              <a:lnSpc>
                <a:spcPts val="300"/>
              </a:lnSpc>
              <a:buNone/>
            </a:pPr>
            <a:r>
              <a:rPr lang="en-US" altLang="zh-CN" sz="5600" dirty="0" smtClean="0"/>
              <a:t>		}</a:t>
            </a:r>
            <a:endParaRPr lang="zh-CN" altLang="zh-CN" sz="5600" dirty="0"/>
          </a:p>
          <a:p>
            <a:pPr marL="0" indent="0">
              <a:lnSpc>
                <a:spcPts val="300"/>
              </a:lnSpc>
              <a:buNone/>
            </a:pPr>
            <a:r>
              <a:rPr lang="en-US" altLang="zh-CN" sz="5600" dirty="0" smtClean="0"/>
              <a:t>		p=p-</a:t>
            </a:r>
            <a:r>
              <a:rPr lang="en-US" altLang="zh-CN" sz="5600" dirty="0"/>
              <a:t>&gt;next[</a:t>
            </a:r>
            <a:r>
              <a:rPr lang="en-US" altLang="zh-CN" sz="5600" dirty="0" err="1"/>
              <a:t>ss</a:t>
            </a:r>
            <a:r>
              <a:rPr lang="en-US" altLang="zh-CN" sz="5600" dirty="0"/>
              <a:t>[</a:t>
            </a:r>
            <a:r>
              <a:rPr lang="en-US" altLang="zh-CN" sz="5600" dirty="0" err="1"/>
              <a:t>i</a:t>
            </a:r>
            <a:r>
              <a:rPr lang="en-US" altLang="zh-CN" sz="5600" dirty="0"/>
              <a:t>]-'a</a:t>
            </a:r>
            <a:r>
              <a:rPr lang="en-US" altLang="zh-CN" sz="5600" dirty="0" smtClean="0"/>
              <a:t>']; //</a:t>
            </a:r>
            <a:r>
              <a:rPr lang="en-US" altLang="zh-CN" sz="5600" dirty="0"/>
              <a:t>p</a:t>
            </a:r>
            <a:r>
              <a:rPr lang="zh-CN" altLang="zh-CN" sz="5600" dirty="0"/>
              <a:t>指向下一个节点</a:t>
            </a:r>
            <a:r>
              <a:rPr lang="en-US" altLang="zh-CN" sz="5600" dirty="0"/>
              <a:t> </a:t>
            </a:r>
            <a:endParaRPr lang="zh-CN" altLang="zh-CN" sz="5600" dirty="0"/>
          </a:p>
          <a:p>
            <a:pPr marL="0" indent="0">
              <a:lnSpc>
                <a:spcPts val="300"/>
              </a:lnSpc>
              <a:buNone/>
            </a:pPr>
            <a:r>
              <a:rPr lang="en-US" altLang="zh-CN" sz="5600" dirty="0" smtClean="0"/>
              <a:t>		p-</a:t>
            </a:r>
            <a:r>
              <a:rPr lang="en-US" altLang="zh-CN" sz="5600" dirty="0"/>
              <a:t>&gt;</a:t>
            </a:r>
            <a:r>
              <a:rPr lang="en-US" altLang="zh-CN" sz="5600" dirty="0" err="1"/>
              <a:t>num</a:t>
            </a:r>
            <a:r>
              <a:rPr lang="en-US" altLang="zh-CN" sz="5600" dirty="0" smtClean="0"/>
              <a:t>++; </a:t>
            </a:r>
            <a:endParaRPr lang="zh-CN" altLang="zh-CN" sz="5600" dirty="0"/>
          </a:p>
          <a:p>
            <a:pPr marL="0" indent="0">
              <a:lnSpc>
                <a:spcPts val="300"/>
              </a:lnSpc>
              <a:buNone/>
            </a:pPr>
            <a:r>
              <a:rPr lang="en-US" altLang="zh-CN" sz="5600" dirty="0" smtClean="0"/>
              <a:t>	}</a:t>
            </a:r>
            <a:endParaRPr lang="zh-CN" altLang="zh-CN" sz="5600" dirty="0"/>
          </a:p>
          <a:p>
            <a:pPr marL="0" indent="0">
              <a:lnSpc>
                <a:spcPts val="300"/>
              </a:lnSpc>
              <a:buNone/>
            </a:pPr>
            <a:r>
              <a:rPr lang="en-US" altLang="zh-CN" sz="5600" dirty="0"/>
              <a:t>}</a:t>
            </a:r>
            <a:endParaRPr lang="zh-CN" altLang="zh-CN" sz="5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91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16632"/>
            <a:ext cx="9144000" cy="713591"/>
          </a:xfrm>
        </p:spPr>
        <p:txBody>
          <a:bodyPr/>
          <a:lstStyle/>
          <a:p>
            <a:r>
              <a:rPr lang="zh-CN" altLang="en-US" dirty="0" smtClean="0"/>
              <a:t>查找：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125" y="846038"/>
            <a:ext cx="9144000" cy="4267200"/>
          </a:xfrm>
        </p:spPr>
        <p:txBody>
          <a:bodyPr>
            <a:noAutofit/>
          </a:bodyPr>
          <a:lstStyle/>
          <a:p>
            <a:pPr marL="0" indent="0">
              <a:lnSpc>
                <a:spcPts val="250"/>
              </a:lnSpc>
              <a:buNone/>
            </a:pPr>
            <a:r>
              <a:rPr lang="en-US" altLang="zh-CN" sz="1400" dirty="0"/>
              <a:t>void search(char </a:t>
            </a:r>
            <a:r>
              <a:rPr lang="en-US" altLang="zh-CN" sz="1400" dirty="0" err="1"/>
              <a:t>ss</a:t>
            </a:r>
            <a:r>
              <a:rPr lang="en-US" altLang="zh-CN" sz="1400" dirty="0" smtClean="0"/>
              <a:t>[]) //</a:t>
            </a:r>
            <a:r>
              <a:rPr lang="zh-CN" altLang="zh-CN" sz="1400" dirty="0"/>
              <a:t>查找</a:t>
            </a: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lnSpc>
                <a:spcPts val="250"/>
              </a:lnSpc>
              <a:buNone/>
            </a:pPr>
            <a:r>
              <a:rPr lang="en-US" altLang="zh-CN" sz="1400" dirty="0"/>
              <a:t>{</a:t>
            </a:r>
            <a:endParaRPr lang="zh-CN" altLang="zh-CN" sz="1400" dirty="0"/>
          </a:p>
          <a:p>
            <a:pPr marL="0" indent="0">
              <a:lnSpc>
                <a:spcPts val="250"/>
              </a:lnSpc>
              <a:buNone/>
            </a:pPr>
            <a:r>
              <a:rPr lang="en-US" altLang="zh-CN" sz="1400" dirty="0" smtClean="0"/>
              <a:t>	node</a:t>
            </a:r>
            <a:r>
              <a:rPr lang="en-US" altLang="zh-CN" sz="1400" dirty="0"/>
              <a:t> *p=root</a:t>
            </a:r>
            <a:r>
              <a:rPr lang="en-US" altLang="zh-CN" sz="1400" dirty="0" smtClean="0"/>
              <a:t>; //</a:t>
            </a:r>
            <a:r>
              <a:rPr lang="en-US" altLang="zh-CN" sz="1400" dirty="0"/>
              <a:t>p</a:t>
            </a:r>
            <a:r>
              <a:rPr lang="zh-CN" altLang="zh-CN" sz="1400" dirty="0"/>
              <a:t>指向根节点</a:t>
            </a: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lnSpc>
                <a:spcPts val="250"/>
              </a:lnSpc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/>
              <a:t> t=0;</a:t>
            </a:r>
            <a:endParaRPr lang="zh-CN" altLang="zh-CN" sz="1400" dirty="0"/>
          </a:p>
          <a:p>
            <a:pPr marL="0" indent="0">
              <a:lnSpc>
                <a:spcPts val="250"/>
              </a:lnSpc>
              <a:buNone/>
            </a:pPr>
            <a:r>
              <a:rPr lang="en-US" altLang="zh-CN" sz="1400" dirty="0" smtClean="0"/>
              <a:t>	for(</a:t>
            </a:r>
            <a:r>
              <a:rPr lang="en-US" altLang="zh-CN" sz="1400" dirty="0" err="1" smtClean="0"/>
              <a:t>int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=0;ss[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];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  <a:endParaRPr lang="zh-CN" altLang="zh-CN" sz="1400" dirty="0"/>
          </a:p>
          <a:p>
            <a:pPr marL="0" indent="0">
              <a:lnSpc>
                <a:spcPts val="250"/>
              </a:lnSpc>
              <a:buNone/>
            </a:pPr>
            <a:r>
              <a:rPr lang="en-US" altLang="zh-CN" sz="1400" dirty="0" smtClean="0"/>
              <a:t>	{</a:t>
            </a:r>
            <a:endParaRPr lang="zh-CN" altLang="zh-CN" sz="1400" dirty="0"/>
          </a:p>
          <a:p>
            <a:pPr marL="0" indent="0">
              <a:lnSpc>
                <a:spcPts val="250"/>
              </a:lnSpc>
              <a:buNone/>
            </a:pPr>
            <a:r>
              <a:rPr lang="en-US" altLang="zh-CN" sz="1400" dirty="0" smtClean="0"/>
              <a:t>		p=p-</a:t>
            </a:r>
            <a:r>
              <a:rPr lang="en-US" altLang="zh-CN" sz="1400" dirty="0"/>
              <a:t>&gt;next[</a:t>
            </a:r>
            <a:r>
              <a:rPr lang="en-US" altLang="zh-CN" sz="1400" dirty="0" err="1"/>
              <a:t>ss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]-'a</a:t>
            </a:r>
            <a:r>
              <a:rPr lang="en-US" altLang="zh-CN" sz="1400" dirty="0" smtClean="0"/>
              <a:t>']; //</a:t>
            </a:r>
            <a:r>
              <a:rPr lang="en-US" altLang="zh-CN" sz="1400" dirty="0"/>
              <a:t>p</a:t>
            </a:r>
            <a:r>
              <a:rPr lang="zh-CN" altLang="zh-CN" sz="1400" dirty="0"/>
              <a:t>指向下一结点</a:t>
            </a: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lnSpc>
                <a:spcPts val="250"/>
              </a:lnSpc>
              <a:buNone/>
            </a:pPr>
            <a:r>
              <a:rPr lang="en-US" altLang="zh-CN" sz="1400" dirty="0" smtClean="0"/>
              <a:t>		if(p-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&gt;1)</a:t>
            </a:r>
            <a:endParaRPr lang="zh-CN" altLang="zh-CN" sz="1400" dirty="0"/>
          </a:p>
          <a:p>
            <a:pPr marL="0" indent="0">
              <a:lnSpc>
                <a:spcPts val="250"/>
              </a:lnSpc>
              <a:buNone/>
            </a:pPr>
            <a:r>
              <a:rPr lang="en-US" altLang="zh-CN" sz="1400" dirty="0" smtClean="0"/>
              <a:t>		{</a:t>
            </a:r>
            <a:endParaRPr lang="zh-CN" altLang="zh-CN" sz="1400" dirty="0"/>
          </a:p>
          <a:p>
            <a:pPr marL="0" indent="0">
              <a:lnSpc>
                <a:spcPts val="250"/>
              </a:lnSpc>
              <a:buNone/>
            </a:pPr>
            <a:r>
              <a:rPr lang="en-US" altLang="zh-CN" sz="1400" dirty="0" smtClean="0"/>
              <a:t>			</a:t>
            </a:r>
            <a:r>
              <a:rPr lang="en-US" altLang="zh-CN" sz="1400" dirty="0" err="1" smtClean="0"/>
              <a:t>tt</a:t>
            </a:r>
            <a:r>
              <a:rPr lang="en-US" altLang="zh-CN" sz="1400" dirty="0" smtClean="0"/>
              <a:t>[t</a:t>
            </a:r>
            <a:r>
              <a:rPr lang="en-US" altLang="zh-CN" sz="1400" dirty="0"/>
              <a:t>]=</a:t>
            </a:r>
            <a:r>
              <a:rPr lang="en-US" altLang="zh-CN" sz="1400" dirty="0" err="1"/>
              <a:t>ss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];</a:t>
            </a:r>
            <a:endParaRPr lang="zh-CN" altLang="zh-CN" sz="1400" dirty="0"/>
          </a:p>
          <a:p>
            <a:pPr marL="0" indent="0">
              <a:lnSpc>
                <a:spcPts val="250"/>
              </a:lnSpc>
              <a:buNone/>
            </a:pPr>
            <a:r>
              <a:rPr lang="en-US" altLang="zh-CN" sz="1400" dirty="0" smtClean="0"/>
              <a:t>			t</a:t>
            </a:r>
            <a:r>
              <a:rPr lang="en-US" altLang="zh-CN" sz="1400" dirty="0"/>
              <a:t>++;</a:t>
            </a:r>
            <a:endParaRPr lang="zh-CN" altLang="zh-CN" sz="1400" dirty="0"/>
          </a:p>
          <a:p>
            <a:pPr marL="0" indent="0">
              <a:lnSpc>
                <a:spcPts val="250"/>
              </a:lnSpc>
              <a:buNone/>
            </a:pPr>
            <a:r>
              <a:rPr lang="en-US" altLang="zh-CN" sz="1400" dirty="0" smtClean="0"/>
              <a:t>		}</a:t>
            </a:r>
            <a:endParaRPr lang="zh-CN" altLang="zh-CN" sz="1400" dirty="0"/>
          </a:p>
          <a:p>
            <a:pPr marL="0" indent="0">
              <a:lnSpc>
                <a:spcPts val="250"/>
              </a:lnSpc>
              <a:buNone/>
            </a:pPr>
            <a:r>
              <a:rPr lang="en-US" altLang="zh-CN" sz="1400" dirty="0" smtClean="0"/>
              <a:t>		if(p-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==1)</a:t>
            </a:r>
            <a:endParaRPr lang="zh-CN" altLang="zh-CN" sz="1400" dirty="0"/>
          </a:p>
          <a:p>
            <a:pPr marL="0" indent="0">
              <a:lnSpc>
                <a:spcPts val="250"/>
              </a:lnSpc>
              <a:buNone/>
            </a:pPr>
            <a:r>
              <a:rPr lang="en-US" altLang="zh-CN" sz="1400" dirty="0" smtClean="0"/>
              <a:t>		{</a:t>
            </a:r>
            <a:endParaRPr lang="zh-CN" altLang="zh-CN" sz="1400" dirty="0"/>
          </a:p>
          <a:p>
            <a:pPr marL="0" indent="0">
              <a:lnSpc>
                <a:spcPts val="250"/>
              </a:lnSpc>
              <a:buNone/>
            </a:pPr>
            <a:r>
              <a:rPr lang="en-US" altLang="zh-CN" sz="1400" dirty="0" smtClean="0"/>
              <a:t>			</a:t>
            </a:r>
            <a:r>
              <a:rPr lang="en-US" altLang="zh-CN" sz="1400" dirty="0" err="1" smtClean="0"/>
              <a:t>tt</a:t>
            </a:r>
            <a:r>
              <a:rPr lang="en-US" altLang="zh-CN" sz="1400" dirty="0" smtClean="0"/>
              <a:t>[t</a:t>
            </a:r>
            <a:r>
              <a:rPr lang="en-US" altLang="zh-CN" sz="1400" dirty="0"/>
              <a:t>]=</a:t>
            </a:r>
            <a:r>
              <a:rPr lang="en-US" altLang="zh-CN" sz="1400" dirty="0" err="1"/>
              <a:t>ss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];</a:t>
            </a:r>
            <a:endParaRPr lang="zh-CN" altLang="zh-CN" sz="1400" dirty="0"/>
          </a:p>
          <a:p>
            <a:pPr marL="0" indent="0">
              <a:lnSpc>
                <a:spcPts val="250"/>
              </a:lnSpc>
              <a:buNone/>
            </a:pPr>
            <a:r>
              <a:rPr lang="en-US" altLang="zh-CN" sz="1400" dirty="0" smtClean="0"/>
              <a:t>			</a:t>
            </a:r>
            <a:r>
              <a:rPr lang="en-US" altLang="zh-CN" sz="1400" dirty="0" err="1" smtClean="0"/>
              <a:t>tt</a:t>
            </a:r>
            <a:r>
              <a:rPr lang="en-US" altLang="zh-CN" sz="1400" dirty="0" smtClean="0"/>
              <a:t>[t+1</a:t>
            </a:r>
            <a:r>
              <a:rPr lang="en-US" altLang="zh-CN" sz="1400" dirty="0"/>
              <a:t>]='\0';</a:t>
            </a:r>
            <a:endParaRPr lang="zh-CN" altLang="zh-CN" sz="1400" dirty="0"/>
          </a:p>
          <a:p>
            <a:pPr marL="0" indent="0">
              <a:lnSpc>
                <a:spcPts val="250"/>
              </a:lnSpc>
              <a:buNone/>
            </a:pPr>
            <a:r>
              <a:rPr lang="en-US" altLang="zh-CN" sz="1400" dirty="0" smtClean="0"/>
              <a:t>			return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pPr marL="0" indent="0">
              <a:lnSpc>
                <a:spcPts val="250"/>
              </a:lnSpc>
              <a:buNone/>
            </a:pPr>
            <a:r>
              <a:rPr lang="en-US" altLang="zh-CN" sz="1400" dirty="0" smtClean="0"/>
              <a:t>		}</a:t>
            </a:r>
            <a:endParaRPr lang="zh-CN" altLang="zh-CN" sz="1400" dirty="0"/>
          </a:p>
          <a:p>
            <a:pPr marL="0" indent="0">
              <a:lnSpc>
                <a:spcPts val="250"/>
              </a:lnSpc>
              <a:buNone/>
            </a:pPr>
            <a:r>
              <a:rPr lang="en-US" altLang="zh-CN" sz="1400" dirty="0" smtClean="0"/>
              <a:t>	}</a:t>
            </a:r>
            <a:endParaRPr lang="zh-CN" altLang="zh-CN" sz="1400" dirty="0"/>
          </a:p>
          <a:p>
            <a:pPr marL="0" indent="0">
              <a:lnSpc>
                <a:spcPts val="250"/>
              </a:lnSpc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tt</a:t>
            </a:r>
            <a:r>
              <a:rPr lang="en-US" altLang="zh-CN" sz="1400" dirty="0" smtClean="0"/>
              <a:t>[t</a:t>
            </a:r>
            <a:r>
              <a:rPr lang="en-US" altLang="zh-CN" sz="1400" dirty="0"/>
              <a:t>]='\</a:t>
            </a:r>
            <a:r>
              <a:rPr lang="en-US" altLang="zh-CN" sz="1400" dirty="0" smtClean="0"/>
              <a:t>0‘ ;//</a:t>
            </a:r>
            <a:r>
              <a:rPr lang="zh-CN" altLang="zh-CN" sz="1400" dirty="0"/>
              <a:t>这个是防止上面的</a:t>
            </a:r>
            <a:r>
              <a:rPr lang="en-US" altLang="zh-CN" sz="1400" dirty="0"/>
              <a:t>p-&gt;</a:t>
            </a:r>
            <a:r>
              <a:rPr lang="en-US" altLang="zh-CN" sz="1400" dirty="0" err="1"/>
              <a:t>num</a:t>
            </a:r>
            <a:r>
              <a:rPr lang="zh-CN" altLang="zh-CN" sz="1400" dirty="0"/>
              <a:t>都是大于</a:t>
            </a:r>
            <a:r>
              <a:rPr lang="en-US" altLang="zh-CN" sz="1400" dirty="0"/>
              <a:t>1</a:t>
            </a:r>
            <a:r>
              <a:rPr lang="zh-CN" altLang="zh-CN" sz="1400" dirty="0"/>
              <a:t>的</a:t>
            </a: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lnSpc>
                <a:spcPts val="250"/>
              </a:lnSpc>
              <a:buNone/>
            </a:pPr>
            <a:r>
              <a:rPr lang="en-US" altLang="zh-CN" sz="1400" dirty="0" smtClean="0"/>
              <a:t>	return</a:t>
            </a:r>
            <a:r>
              <a:rPr lang="en-US" altLang="zh-CN" sz="1400" dirty="0"/>
              <a:t> ;</a:t>
            </a:r>
            <a:endParaRPr lang="zh-CN" altLang="zh-CN" sz="1400" dirty="0"/>
          </a:p>
          <a:p>
            <a:pPr marL="0" indent="0">
              <a:lnSpc>
                <a:spcPts val="250"/>
              </a:lnSpc>
              <a:buNone/>
            </a:pPr>
            <a:r>
              <a:rPr lang="en-US" altLang="zh-CN" sz="1400" dirty="0" smtClean="0"/>
              <a:t>}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// </a:t>
            </a:r>
            <a:r>
              <a:rPr lang="en-US" altLang="zh-CN" sz="1400" dirty="0" err="1" smtClean="0"/>
              <a:t>tt</a:t>
            </a:r>
            <a:r>
              <a:rPr lang="en-US" altLang="zh-CN" sz="1400" dirty="0"/>
              <a:t>[]</a:t>
            </a:r>
            <a:r>
              <a:rPr lang="zh-CN" altLang="zh-CN" sz="1400" dirty="0"/>
              <a:t>数组是输出将所有字符串可以区别的前缀</a:t>
            </a:r>
          </a:p>
          <a:p>
            <a:pPr marL="0" indent="0">
              <a:lnSpc>
                <a:spcPts val="250"/>
              </a:lnSpc>
              <a:buNone/>
            </a:pPr>
            <a:endParaRPr lang="zh-CN" altLang="zh-CN" sz="1400" dirty="0"/>
          </a:p>
          <a:p>
            <a:pPr marL="0" indent="0">
              <a:lnSpc>
                <a:spcPts val="250"/>
              </a:lnSpc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192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3" y="1556792"/>
            <a:ext cx="9144000" cy="426720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在字符串中，</a:t>
            </a:r>
            <a:r>
              <a:rPr lang="en-US" altLang="zh-CN" dirty="0" smtClean="0"/>
              <a:t>KMP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Trie</a:t>
            </a:r>
            <a:r>
              <a:rPr lang="zh-CN" altLang="en-US" dirty="0" smtClean="0"/>
              <a:t>树都是比较基础且比较重要的东西。希望大家能够好好掌握。这样才能在学习比较难的算法（</a:t>
            </a:r>
            <a:r>
              <a:rPr lang="en-US" altLang="zh-CN" dirty="0" smtClean="0"/>
              <a:t>LCP</a:t>
            </a:r>
            <a:r>
              <a:rPr lang="zh-CN" altLang="en-US" dirty="0" smtClean="0"/>
              <a:t>，自动机，后缀数组，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）的时候轻松许多。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32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字符串</a:t>
            </a:r>
            <a:r>
              <a:rPr lang="zh-CN" altLang="en-US" dirty="0"/>
              <a:t>匹配算法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3" y="1905000"/>
            <a:ext cx="9324527" cy="42672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有一个文本串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，有一个模式串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，现在要查找</a:t>
            </a:r>
            <a:r>
              <a:rPr lang="en-US" altLang="zh-CN" dirty="0" smtClean="0"/>
              <a:t>P</a:t>
            </a:r>
            <a:r>
              <a:rPr lang="zh-CN" altLang="en-US" dirty="0" smtClean="0"/>
              <a:t>出现在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中的第一个位置下标。应该怎么做呢？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为了方便表达，这里设</a:t>
            </a:r>
            <a:r>
              <a:rPr lang="en-US" altLang="zh-CN" dirty="0" err="1" smtClean="0"/>
              <a:t>slen</a:t>
            </a:r>
            <a:r>
              <a:rPr lang="zh-CN" altLang="en-US" dirty="0" smtClean="0"/>
              <a:t>为文本串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的长度，</a:t>
            </a:r>
            <a:r>
              <a:rPr lang="en-US" altLang="zh-CN" dirty="0" err="1" smtClean="0"/>
              <a:t>plen</a:t>
            </a:r>
            <a:r>
              <a:rPr lang="zh-CN" altLang="en-US" dirty="0" smtClean="0"/>
              <a:t>为模式串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的长度。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637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3" y="3573016"/>
            <a:ext cx="9144000" cy="8759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dirty="0" smtClean="0"/>
              <a:t>谢谢大家！</a:t>
            </a:r>
            <a:endParaRPr lang="en-US" altLang="zh-CN" sz="4400" dirty="0" smtClean="0"/>
          </a:p>
        </p:txBody>
      </p:sp>
    </p:spTree>
    <p:extLst>
      <p:ext uri="{BB962C8B-B14F-4D97-AF65-F5344CB8AC3E}">
        <p14:creationId xmlns:p14="http://schemas.microsoft.com/office/powerpoint/2010/main" val="196064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字符串匹配算法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解法一：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首先我们很容易能想到的就是暴力穷举匹配方法。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即，枚举模式串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的起始下标在在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中的位置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408305" lvl="1" indent="0">
              <a:buNone/>
            </a:pPr>
            <a:r>
              <a:rPr lang="zh-CN" altLang="en-US" dirty="0" smtClean="0"/>
              <a:t>    对于每一次枚举都遍历</a:t>
            </a:r>
            <a:r>
              <a:rPr lang="en-US" altLang="zh-CN" dirty="0" err="1" smtClean="0"/>
              <a:t>i~i+plen</a:t>
            </a:r>
            <a:r>
              <a:rPr lang="zh-CN" altLang="en-US" dirty="0" smtClean="0"/>
              <a:t>位置上的字符是否相同。</a:t>
            </a:r>
            <a:endParaRPr lang="en-US" altLang="zh-CN" dirty="0" smtClean="0"/>
          </a:p>
          <a:p>
            <a:pPr marL="408305" lvl="1" indent="0">
              <a:buNone/>
            </a:pPr>
            <a:r>
              <a:rPr lang="zh-CN" altLang="en-US" dirty="0" smtClean="0"/>
              <a:t>    那么此时枚举的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的范围是</a:t>
            </a:r>
            <a:r>
              <a:rPr lang="en-US" altLang="zh-CN" dirty="0" smtClean="0"/>
              <a:t>[0,slen-plen+1]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最好情形下的复杂度为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plen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最坏情形下的复杂度为</a:t>
            </a:r>
            <a:r>
              <a:rPr lang="en-US" altLang="zh-CN" dirty="0" smtClean="0"/>
              <a:t>O((slen-plen+1)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plen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很明显，当</a:t>
            </a:r>
            <a:r>
              <a:rPr lang="en-US" altLang="zh-CN" dirty="0" err="1" smtClean="0"/>
              <a:t>slen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plen</a:t>
            </a:r>
            <a:r>
              <a:rPr lang="zh-CN" altLang="en-US" dirty="0" smtClean="0"/>
              <a:t>较大的时候（比如</a:t>
            </a:r>
            <a:r>
              <a:rPr lang="en-US" altLang="zh-CN" dirty="0" smtClean="0"/>
              <a:t>10^5</a:t>
            </a:r>
            <a:r>
              <a:rPr lang="zh-CN" altLang="en-US" dirty="0" smtClean="0"/>
              <a:t>以上），该算法已经不能通过最坏的情况了。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以此引出</a:t>
            </a:r>
            <a:r>
              <a:rPr lang="en-US" altLang="zh-CN" dirty="0" smtClean="0"/>
              <a:t>KMP</a:t>
            </a:r>
            <a:r>
              <a:rPr lang="zh-CN" altLang="en-US" dirty="0" smtClean="0"/>
              <a:t>算法。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5086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字符串匹配算法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Knuth-Morris-Pratt </a:t>
            </a:r>
            <a:r>
              <a:rPr lang="zh-CN" altLang="en-US" dirty="0"/>
              <a:t>字符串查找算法，简称为 “</a:t>
            </a:r>
            <a:r>
              <a:rPr lang="en-US" altLang="zh-CN" dirty="0"/>
              <a:t>KMP</a:t>
            </a:r>
            <a:r>
              <a:rPr lang="zh-CN" altLang="en-US" dirty="0"/>
              <a:t>算法”，常用于在一个文本串</a:t>
            </a:r>
            <a:r>
              <a:rPr lang="en-US" altLang="zh-CN" dirty="0"/>
              <a:t>S</a:t>
            </a:r>
            <a:r>
              <a:rPr lang="zh-CN" altLang="en-US" dirty="0"/>
              <a:t>内查找一个模式串</a:t>
            </a:r>
            <a:r>
              <a:rPr lang="en-US" altLang="zh-CN" dirty="0"/>
              <a:t>P </a:t>
            </a:r>
            <a:r>
              <a:rPr lang="zh-CN" altLang="en-US" dirty="0"/>
              <a:t>的出现位置，这个算法由</a:t>
            </a:r>
            <a:r>
              <a:rPr lang="en-US" altLang="zh-CN" dirty="0"/>
              <a:t>Donald Knuth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James </a:t>
            </a:r>
            <a:r>
              <a:rPr lang="en-US" altLang="zh-CN" dirty="0"/>
              <a:t>H. </a:t>
            </a:r>
            <a:r>
              <a:rPr lang="en-US" altLang="zh-CN" dirty="0" smtClean="0"/>
              <a:t>Morris</a:t>
            </a:r>
            <a:r>
              <a:rPr lang="en-US" altLang="zh-CN" dirty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Vaughan Pratt</a:t>
            </a:r>
            <a:r>
              <a:rPr lang="zh-CN" altLang="en-US" dirty="0" smtClean="0"/>
              <a:t>三</a:t>
            </a:r>
            <a:r>
              <a:rPr lang="zh-CN" altLang="en-US" dirty="0"/>
              <a:t>人于</a:t>
            </a:r>
            <a:r>
              <a:rPr lang="en-US" altLang="zh-CN" dirty="0"/>
              <a:t>1977</a:t>
            </a:r>
            <a:r>
              <a:rPr lang="zh-CN" altLang="en-US" dirty="0"/>
              <a:t>年联合发表，故取这</a:t>
            </a:r>
            <a:r>
              <a:rPr lang="en-US" altLang="zh-CN" dirty="0"/>
              <a:t>3</a:t>
            </a:r>
            <a:r>
              <a:rPr lang="zh-CN" altLang="en-US" dirty="0"/>
              <a:t>人的姓氏命名此算法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该算法能够在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 的复杂度下解决字符串匹配问题，在实际生活中也有广泛运用。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6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字符串</a:t>
            </a:r>
            <a:r>
              <a:rPr lang="zh-CN" altLang="en-US" dirty="0"/>
              <a:t>匹配算法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2" y="1334279"/>
            <a:ext cx="9324527" cy="4837921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sz="2800" dirty="0" smtClean="0"/>
              <a:t>大体思想：</a:t>
            </a:r>
            <a:endParaRPr lang="en-US" altLang="zh-CN" sz="2800" dirty="0" smtClean="0"/>
          </a:p>
          <a:p>
            <a:pPr lvl="1">
              <a:lnSpc>
                <a:spcPct val="110000"/>
              </a:lnSpc>
            </a:pPr>
            <a:r>
              <a:rPr lang="zh-CN" altLang="en-US" sz="2400" dirty="0" smtClean="0"/>
              <a:t>首先通过对模式串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做预处理得到一个</a:t>
            </a:r>
            <a:r>
              <a:rPr lang="en-US" altLang="zh-CN" sz="2400" dirty="0" smtClean="0"/>
              <a:t>next</a:t>
            </a:r>
            <a:r>
              <a:rPr lang="zh-CN" altLang="en-US" sz="2400" dirty="0" smtClean="0"/>
              <a:t>数组。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400" dirty="0" smtClean="0"/>
              <a:t>设匹配过程中文本串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的下标为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，模式串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的下标为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10000"/>
              </a:lnSpc>
            </a:pPr>
            <a:r>
              <a:rPr lang="zh-CN" altLang="en-US" sz="2400" dirty="0" smtClean="0"/>
              <a:t>在前面所说的暴力解法中，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j </a:t>
            </a:r>
            <a:r>
              <a:rPr lang="zh-CN" altLang="en-US" sz="2400" dirty="0" smtClean="0"/>
              <a:t>在每一次部分字符串匹配成功之后的匹配失败都有一个“</a:t>
            </a:r>
            <a:r>
              <a:rPr lang="zh-CN" altLang="en-US" sz="2400" dirty="0"/>
              <a:t>回跳</a:t>
            </a:r>
            <a:r>
              <a:rPr lang="zh-CN" altLang="en-US" sz="2400" dirty="0" smtClean="0"/>
              <a:t>”的过程</a:t>
            </a:r>
            <a:r>
              <a:rPr lang="en-US" altLang="zh-CN" sz="2400" dirty="0" smtClean="0"/>
              <a:t>( </a:t>
            </a:r>
            <a:r>
              <a:rPr lang="en-US" altLang="zh-CN" sz="2400" dirty="0" err="1" smtClean="0"/>
              <a:t>i</a:t>
            </a:r>
            <a:r>
              <a:rPr lang="en-US" altLang="zh-CN" sz="2400" dirty="0"/>
              <a:t> = </a:t>
            </a:r>
            <a:r>
              <a:rPr lang="en-US" altLang="zh-CN" sz="2400" dirty="0" err="1"/>
              <a:t>i</a:t>
            </a:r>
            <a:r>
              <a:rPr lang="en-US" altLang="zh-CN" sz="2400" dirty="0"/>
              <a:t> - j + </a:t>
            </a:r>
            <a:r>
              <a:rPr lang="en-US" altLang="zh-CN" sz="2400" dirty="0" smtClean="0"/>
              <a:t>1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j</a:t>
            </a:r>
            <a:r>
              <a:rPr lang="en-US" altLang="zh-CN" sz="2400" dirty="0"/>
              <a:t> = </a:t>
            </a:r>
            <a:r>
              <a:rPr lang="en-US" altLang="zh-CN" sz="2400" dirty="0" smtClean="0"/>
              <a:t>0 )</a:t>
            </a:r>
            <a:r>
              <a:rPr lang="zh-CN" altLang="en-US" sz="2400" dirty="0" smtClean="0"/>
              <a:t>。而在</a:t>
            </a:r>
            <a:r>
              <a:rPr lang="en-US" altLang="zh-CN" sz="2400" dirty="0" smtClean="0"/>
              <a:t>KMP</a:t>
            </a:r>
            <a:r>
              <a:rPr lang="zh-CN" altLang="en-US" sz="2400" dirty="0" smtClean="0"/>
              <a:t>算法中，失配时只有 </a:t>
            </a:r>
            <a:r>
              <a:rPr lang="en-US" altLang="zh-CN" sz="2400" dirty="0" smtClean="0"/>
              <a:t>j </a:t>
            </a:r>
            <a:r>
              <a:rPr lang="zh-CN" altLang="en-US" sz="2400" dirty="0" smtClean="0"/>
              <a:t>会做“回跳”操作</a:t>
            </a:r>
            <a:r>
              <a:rPr lang="en-US" altLang="zh-CN" sz="2400" dirty="0" smtClean="0"/>
              <a:t>(j = next[j])</a:t>
            </a:r>
            <a:r>
              <a:rPr lang="zh-CN" altLang="en-US" sz="2400" dirty="0" smtClean="0"/>
              <a:t>，而 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不回跳</a:t>
            </a:r>
            <a:r>
              <a:rPr lang="zh-CN" altLang="en-US" sz="2400" dirty="0" smtClean="0"/>
              <a:t>。即</a:t>
            </a:r>
            <a:r>
              <a:rPr lang="zh-CN" altLang="en-US" sz="2400" dirty="0"/>
              <a:t>主串</a:t>
            </a:r>
            <a:r>
              <a:rPr lang="zh-CN" altLang="en-US" sz="2400" dirty="0" smtClean="0"/>
              <a:t>的下标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只增不减。这样就简化了大量操作。使得算法的时间复杂度降低为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slen+plen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dirty="0" smtClean="0"/>
          </a:p>
          <a:p>
            <a:pPr marL="408305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09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字符串匹配算法</a:t>
            </a:r>
            <a:endParaRPr lang="zh-CN" dirty="0"/>
          </a:p>
        </p:txBody>
      </p:sp>
      <p:sp>
        <p:nvSpPr>
          <p:cNvPr id="9" name="文本占位符 2"/>
          <p:cNvSpPr>
            <a:spLocks noGrp="1"/>
          </p:cNvSpPr>
          <p:nvPr>
            <p:ph type="body" sz="half" idx="2"/>
          </p:nvPr>
        </p:nvSpPr>
        <p:spPr>
          <a:xfrm>
            <a:off x="1522413" y="2132856"/>
            <a:ext cx="9175478" cy="24482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next</a:t>
            </a:r>
            <a:r>
              <a:rPr lang="zh-CN" altLang="en-US" dirty="0" smtClean="0"/>
              <a:t>数组是</a:t>
            </a:r>
            <a:r>
              <a:rPr lang="en-US" altLang="zh-CN" dirty="0" smtClean="0"/>
              <a:t>KMP</a:t>
            </a:r>
            <a:r>
              <a:rPr lang="zh-CN" altLang="en-US" dirty="0" smtClean="0"/>
              <a:t>算法的核心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next[</a:t>
            </a:r>
            <a:r>
              <a:rPr lang="en-US" altLang="zh-CN" dirty="0"/>
              <a:t>j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的用处：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匹配过程中，若在</a:t>
            </a:r>
            <a:r>
              <a:rPr lang="en-US" altLang="zh-CN" dirty="0" smtClean="0"/>
              <a:t>j</a:t>
            </a:r>
            <a:r>
              <a:rPr lang="zh-CN" altLang="en-US" dirty="0" smtClean="0"/>
              <a:t>位置失配，那么</a:t>
            </a:r>
            <a:r>
              <a:rPr lang="en-US" altLang="zh-CN" dirty="0" smtClean="0"/>
              <a:t>j</a:t>
            </a:r>
            <a:r>
              <a:rPr lang="zh-CN" altLang="en-US" dirty="0" smtClean="0"/>
              <a:t>应该回跳到下标为</a:t>
            </a:r>
            <a:r>
              <a:rPr lang="en-US" altLang="zh-CN" dirty="0" smtClean="0"/>
              <a:t>next[j]</a:t>
            </a:r>
            <a:r>
              <a:rPr lang="zh-CN" altLang="en-US" dirty="0" smtClean="0"/>
              <a:t>的位置（</a:t>
            </a:r>
            <a:r>
              <a:rPr lang="en-US" altLang="zh-CN" dirty="0" smtClean="0"/>
              <a:t>j = next[j]</a:t>
            </a:r>
            <a:r>
              <a:rPr lang="zh-CN" altLang="en-US" dirty="0" smtClean="0"/>
              <a:t>）继续进行匹配，此时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不变，结果不受影响。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816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字符串匹配算法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1484784"/>
            <a:ext cx="9144000" cy="4687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"</a:t>
            </a:r>
            <a:r>
              <a:rPr lang="zh-CN" altLang="en-US" dirty="0"/>
              <a:t>前缀</a:t>
            </a:r>
            <a:r>
              <a:rPr lang="en-US" altLang="zh-CN" dirty="0"/>
              <a:t>"</a:t>
            </a:r>
            <a:r>
              <a:rPr lang="zh-CN" altLang="en-US" dirty="0"/>
              <a:t>指除了最后一个字符以外，一个字符串的全部头部组合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"</a:t>
            </a:r>
            <a:r>
              <a:rPr lang="zh-CN" altLang="en-US" dirty="0"/>
              <a:t>后缀</a:t>
            </a:r>
            <a:r>
              <a:rPr lang="en-US" altLang="zh-CN" dirty="0"/>
              <a:t>"</a:t>
            </a:r>
            <a:r>
              <a:rPr lang="zh-CN" altLang="en-US" dirty="0"/>
              <a:t>指除了第一个字符以外，一个字符串的全部尾部组合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/>
              <a:t>next[j]</a:t>
            </a:r>
            <a:r>
              <a:rPr lang="zh-CN" altLang="en-US" dirty="0"/>
              <a:t>的含义：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实际上，</a:t>
            </a:r>
            <a:r>
              <a:rPr lang="en-US" altLang="zh-CN" dirty="0"/>
              <a:t>next[j]</a:t>
            </a:r>
            <a:r>
              <a:rPr lang="zh-CN" altLang="en-US" dirty="0"/>
              <a:t>的值为字符串</a:t>
            </a:r>
            <a:r>
              <a:rPr lang="en-US" altLang="zh-CN" dirty="0"/>
              <a:t>P</a:t>
            </a:r>
            <a:r>
              <a:rPr lang="zh-CN" altLang="en-US" dirty="0"/>
              <a:t>的子串</a:t>
            </a:r>
            <a:r>
              <a:rPr lang="en-US" altLang="zh-CN" dirty="0"/>
              <a:t>P(0~j-1)</a:t>
            </a:r>
            <a:r>
              <a:rPr lang="zh-CN" altLang="en-US" dirty="0"/>
              <a:t>的前缀后缀最大相等长度。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举例：字符串</a:t>
            </a:r>
            <a:r>
              <a:rPr lang="en-US" altLang="zh-CN" dirty="0" smtClean="0"/>
              <a:t>P = ABCDABD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68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字符串匹配算法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1334279"/>
            <a:ext cx="9144000" cy="483792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"A"</a:t>
            </a:r>
            <a:r>
              <a:rPr lang="zh-CN" altLang="en-US" dirty="0"/>
              <a:t>的前缀和后缀都为空集，共有元素的长度为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"</a:t>
            </a:r>
            <a:r>
              <a:rPr lang="en-US" altLang="zh-CN" dirty="0"/>
              <a:t>AB"</a:t>
            </a:r>
            <a:r>
              <a:rPr lang="zh-CN" altLang="en-US" dirty="0"/>
              <a:t>的前缀为</a:t>
            </a:r>
            <a:r>
              <a:rPr lang="en-US" altLang="zh-CN" dirty="0"/>
              <a:t>[A]</a:t>
            </a:r>
            <a:r>
              <a:rPr lang="zh-CN" altLang="en-US" dirty="0"/>
              <a:t>，后缀为</a:t>
            </a:r>
            <a:r>
              <a:rPr lang="en-US" altLang="zh-CN" dirty="0"/>
              <a:t>[B]</a:t>
            </a:r>
            <a:r>
              <a:rPr lang="zh-CN" altLang="en-US" dirty="0"/>
              <a:t>，共有元素的长度为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"</a:t>
            </a:r>
            <a:r>
              <a:rPr lang="en-US" altLang="zh-CN" dirty="0"/>
              <a:t>ABC"</a:t>
            </a:r>
            <a:r>
              <a:rPr lang="zh-CN" altLang="en-US" dirty="0"/>
              <a:t>的前缀为</a:t>
            </a:r>
            <a:r>
              <a:rPr lang="en-US" altLang="zh-CN" dirty="0"/>
              <a:t>[A, AB]</a:t>
            </a:r>
            <a:r>
              <a:rPr lang="zh-CN" altLang="en-US" dirty="0"/>
              <a:t>，后缀为</a:t>
            </a:r>
            <a:r>
              <a:rPr lang="en-US" altLang="zh-CN" dirty="0"/>
              <a:t>[BC, C]</a:t>
            </a:r>
            <a:r>
              <a:rPr lang="zh-CN" altLang="en-US" dirty="0"/>
              <a:t>，共有元素的长度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"</a:t>
            </a:r>
            <a:r>
              <a:rPr lang="en-US" altLang="zh-CN" dirty="0"/>
              <a:t>ABCD"</a:t>
            </a:r>
            <a:r>
              <a:rPr lang="zh-CN" altLang="en-US" dirty="0"/>
              <a:t>的前缀为</a:t>
            </a:r>
            <a:r>
              <a:rPr lang="en-US" altLang="zh-CN" dirty="0"/>
              <a:t>[A, AB, ABC]</a:t>
            </a:r>
            <a:r>
              <a:rPr lang="zh-CN" altLang="en-US" dirty="0"/>
              <a:t>，后缀为</a:t>
            </a:r>
            <a:r>
              <a:rPr lang="en-US" altLang="zh-CN" dirty="0"/>
              <a:t>[BCD, CD, D]</a:t>
            </a:r>
            <a:r>
              <a:rPr lang="zh-CN" altLang="en-US" dirty="0"/>
              <a:t>，共有元素的长度为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"</a:t>
            </a:r>
            <a:r>
              <a:rPr lang="en-US" altLang="zh-CN" dirty="0"/>
              <a:t>ABCDA"</a:t>
            </a:r>
            <a:r>
              <a:rPr lang="zh-CN" altLang="en-US" dirty="0"/>
              <a:t>的前缀为</a:t>
            </a:r>
            <a:r>
              <a:rPr lang="en-US" altLang="zh-CN" dirty="0"/>
              <a:t>[A, AB, ABC, ABCD]</a:t>
            </a:r>
            <a:r>
              <a:rPr lang="zh-CN" altLang="en-US" dirty="0"/>
              <a:t>，后缀为</a:t>
            </a:r>
            <a:r>
              <a:rPr lang="en-US" altLang="zh-CN" dirty="0"/>
              <a:t>[BCDA, CDA, DA, A]</a:t>
            </a:r>
            <a:r>
              <a:rPr lang="zh-CN" altLang="en-US" dirty="0"/>
              <a:t>，共有元素为</a:t>
            </a:r>
            <a:r>
              <a:rPr lang="en-US" altLang="zh-CN" dirty="0"/>
              <a:t>"A"</a:t>
            </a:r>
            <a:r>
              <a:rPr lang="zh-CN" altLang="en-US" dirty="0"/>
              <a:t>，长度为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"</a:t>
            </a:r>
            <a:r>
              <a:rPr lang="en-US" altLang="zh-CN" dirty="0"/>
              <a:t>ABCDAB"</a:t>
            </a:r>
            <a:r>
              <a:rPr lang="zh-CN" altLang="en-US" dirty="0"/>
              <a:t>的前缀为</a:t>
            </a:r>
            <a:r>
              <a:rPr lang="en-US" altLang="zh-CN" dirty="0"/>
              <a:t>[A, AB, ABC, ABCD, ABCDA]</a:t>
            </a:r>
            <a:r>
              <a:rPr lang="zh-CN" altLang="en-US" dirty="0"/>
              <a:t>，后缀为</a:t>
            </a:r>
            <a:r>
              <a:rPr lang="en-US" altLang="zh-CN" dirty="0"/>
              <a:t>[BCDAB, CDAB, DAB, AB, B]</a:t>
            </a:r>
            <a:r>
              <a:rPr lang="zh-CN" altLang="en-US" dirty="0"/>
              <a:t>，共有元素为</a:t>
            </a:r>
            <a:r>
              <a:rPr lang="en-US" altLang="zh-CN" dirty="0"/>
              <a:t>"AB"</a:t>
            </a:r>
            <a:r>
              <a:rPr lang="zh-CN" altLang="en-US" dirty="0"/>
              <a:t>，长度为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"</a:t>
            </a:r>
            <a:r>
              <a:rPr lang="en-US" altLang="zh-CN" dirty="0"/>
              <a:t>ABCDABD"</a:t>
            </a:r>
            <a:r>
              <a:rPr lang="zh-CN" altLang="en-US" dirty="0"/>
              <a:t>的前缀为</a:t>
            </a:r>
            <a:r>
              <a:rPr lang="en-US" altLang="zh-CN" dirty="0"/>
              <a:t>[A, AB, ABC, ABCD, ABCDA, ABCDAB]</a:t>
            </a:r>
            <a:r>
              <a:rPr lang="zh-CN" altLang="en-US" dirty="0"/>
              <a:t>，后缀为</a:t>
            </a:r>
            <a:r>
              <a:rPr lang="en-US" altLang="zh-CN" dirty="0"/>
              <a:t>[BCDABD, CDABD, DABD, ABD, BD, D]</a:t>
            </a:r>
            <a:r>
              <a:rPr lang="zh-CN" altLang="en-US" dirty="0"/>
              <a:t>，共有元素的长度为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7325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_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474F266-AF08-4D6C-B0BD-5B0F2A685A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泥土色调演示文稿（宽屏）</Template>
  <TotalTime>0</TotalTime>
  <Words>1883</Words>
  <Application>Microsoft Office PowerPoint</Application>
  <PresentationFormat>自定义</PresentationFormat>
  <Paragraphs>221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华文楷体</vt:lpstr>
      <vt:lpstr>隶书</vt:lpstr>
      <vt:lpstr>微软雅黑</vt:lpstr>
      <vt:lpstr>Corbel</vt:lpstr>
      <vt:lpstr>Wingdings</vt:lpstr>
      <vt:lpstr>Earthtones_16x9</vt:lpstr>
      <vt:lpstr>简单字符串算法讲解</vt:lpstr>
      <vt:lpstr>简单字符串算法：</vt:lpstr>
      <vt:lpstr>KMP字符串匹配算法</vt:lpstr>
      <vt:lpstr>KMP字符串匹配算法</vt:lpstr>
      <vt:lpstr>KMP字符串匹配算法</vt:lpstr>
      <vt:lpstr>KMP字符串匹配算法</vt:lpstr>
      <vt:lpstr>KMP字符串匹配算法</vt:lpstr>
      <vt:lpstr>KMP字符串匹配算法</vt:lpstr>
      <vt:lpstr>KMP字符串匹配算法</vt:lpstr>
      <vt:lpstr>KMP字符串匹配算法</vt:lpstr>
      <vt:lpstr>KMP字符串匹配算法</vt:lpstr>
      <vt:lpstr>KMP字符串匹配算法</vt:lpstr>
      <vt:lpstr>KMP字符串匹配算法</vt:lpstr>
      <vt:lpstr>KMP字符串匹配算法</vt:lpstr>
      <vt:lpstr>KMP字符串匹配算法</vt:lpstr>
      <vt:lpstr>KMP字符串匹配算法</vt:lpstr>
      <vt:lpstr>Hash(散列表)</vt:lpstr>
      <vt:lpstr>Hash(散列表)</vt:lpstr>
      <vt:lpstr>Hash(散列表)</vt:lpstr>
      <vt:lpstr>Hash(散列表)</vt:lpstr>
      <vt:lpstr>Hash(散列表)</vt:lpstr>
      <vt:lpstr>Hash(散列表)</vt:lpstr>
      <vt:lpstr>Trie树（字典树）</vt:lpstr>
      <vt:lpstr>Trie树（字典树）</vt:lpstr>
      <vt:lpstr>Trie树（字典树）</vt:lpstr>
      <vt:lpstr>Trie树（字典树）</vt:lpstr>
      <vt:lpstr>生成字典树：</vt:lpstr>
      <vt:lpstr>查找：</vt:lpstr>
      <vt:lpstr>总结</vt:lpstr>
      <vt:lpstr>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2015-06-12T05:10:11Z</dcterms:created>
  <dcterms:modified xsi:type="dcterms:W3CDTF">2016-06-10T19:11:46Z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TC028010659991</vt:lpwstr>
  </property>
</Properties>
</file>