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3" r:id="rId7"/>
    <p:sldId id="264" r:id="rId8"/>
    <p:sldId id="268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80" r:id="rId19"/>
    <p:sldId id="275" r:id="rId20"/>
    <p:sldId id="277" r:id="rId21"/>
    <p:sldId id="279" r:id="rId22"/>
    <p:sldId id="278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2" autoAdjust="0"/>
    <p:restoredTop sz="97174" autoAdjust="0"/>
  </p:normalViewPr>
  <p:slideViewPr>
    <p:cSldViewPr>
      <p:cViewPr varScale="1">
        <p:scale>
          <a:sx n="84" d="100"/>
          <a:sy n="84" d="100"/>
        </p:scale>
        <p:origin x="-1373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7E80-4A37-488C-B284-5CF4AB3BDFDC}" type="datetimeFigureOut">
              <a:rPr lang="zh-CN" altLang="en-US" smtClean="0"/>
              <a:pPr/>
              <a:t>2015/12/19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FA57-6D3A-40D8-8B48-545CFCC60A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7E80-4A37-488C-B284-5CF4AB3BDFDC}" type="datetimeFigureOut">
              <a:rPr lang="zh-CN" altLang="en-US" smtClean="0"/>
              <a:pPr/>
              <a:t>2015/12/19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FA57-6D3A-40D8-8B48-545CFCC60A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7E80-4A37-488C-B284-5CF4AB3BDFDC}" type="datetimeFigureOut">
              <a:rPr lang="zh-CN" altLang="en-US" smtClean="0"/>
              <a:pPr/>
              <a:t>2015/12/19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FA57-6D3A-40D8-8B48-545CFCC60A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7E80-4A37-488C-B284-5CF4AB3BDFDC}" type="datetimeFigureOut">
              <a:rPr lang="zh-CN" altLang="en-US" smtClean="0"/>
              <a:pPr/>
              <a:t>2015/12/19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FA57-6D3A-40D8-8B48-545CFCC60A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7E80-4A37-488C-B284-5CF4AB3BDFDC}" type="datetimeFigureOut">
              <a:rPr lang="zh-CN" altLang="en-US" smtClean="0"/>
              <a:pPr/>
              <a:t>2015/12/19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FA57-6D3A-40D8-8B48-545CFCC60A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7E80-4A37-488C-B284-5CF4AB3BDFDC}" type="datetimeFigureOut">
              <a:rPr lang="zh-CN" altLang="en-US" smtClean="0"/>
              <a:pPr/>
              <a:t>2015/12/19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FA57-6D3A-40D8-8B48-545CFCC60A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7E80-4A37-488C-B284-5CF4AB3BDFDC}" type="datetimeFigureOut">
              <a:rPr lang="zh-CN" altLang="en-US" smtClean="0"/>
              <a:pPr/>
              <a:t>2015/12/19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FA57-6D3A-40D8-8B48-545CFCC60A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7E80-4A37-488C-B284-5CF4AB3BDFDC}" type="datetimeFigureOut">
              <a:rPr lang="zh-CN" altLang="en-US" smtClean="0"/>
              <a:pPr/>
              <a:t>2015/12/19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FA57-6D3A-40D8-8B48-545CFCC60A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7E80-4A37-488C-B284-5CF4AB3BDFDC}" type="datetimeFigureOut">
              <a:rPr lang="zh-CN" altLang="en-US" smtClean="0"/>
              <a:pPr/>
              <a:t>2015/12/19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FA57-6D3A-40D8-8B48-545CFCC60A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7E80-4A37-488C-B284-5CF4AB3BDFDC}" type="datetimeFigureOut">
              <a:rPr lang="zh-CN" altLang="en-US" smtClean="0"/>
              <a:pPr/>
              <a:t>2015/12/19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FA57-6D3A-40D8-8B48-545CFCC60A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7E80-4A37-488C-B284-5CF4AB3BDFDC}" type="datetimeFigureOut">
              <a:rPr lang="zh-CN" altLang="en-US" smtClean="0"/>
              <a:pPr/>
              <a:t>2015/12/19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FA57-6D3A-40D8-8B48-545CFCC60A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F7E80-4A37-488C-B284-5CF4AB3BDFDC}" type="datetimeFigureOut">
              <a:rPr lang="zh-CN" altLang="en-US" smtClean="0"/>
              <a:pPr/>
              <a:t>2015/12/19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9FA57-6D3A-40D8-8B48-545CFCC60A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数学和博弈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err="1"/>
              <a:t>birdstorm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博弈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对博弈中两个囚徒来说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他们各自从自身利益最大化出发选择的行为，却是既没有实现两人总体的最大利益，也没有真正实现自身的个体最大利益。</a:t>
            </a:r>
            <a:endParaRPr lang="en-US" altLang="zh-CN" dirty="0" smtClean="0"/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1719250" y="2257420"/>
            <a:ext cx="541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endParaRPr lang="zh-CN" altLang="zh-CN">
              <a:latin typeface="Arial" charset="0"/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1033450" y="279082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zh-CN">
              <a:latin typeface="Arial" charset="0"/>
            </a:endParaRP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3167050" y="332422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zh-CN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博弈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游戏</a:t>
            </a:r>
            <a:r>
              <a:rPr lang="zh-CN" altLang="en-US" dirty="0" smtClean="0">
                <a:sym typeface="Wingdings" pitchFamily="2" charset="2"/>
              </a:rPr>
              <a:t></a:t>
            </a:r>
            <a:endParaRPr lang="en-US" altLang="zh-CN" dirty="0" smtClean="0"/>
          </a:p>
          <a:p>
            <a:r>
              <a:rPr lang="zh-CN" altLang="en-US" dirty="0" smtClean="0"/>
              <a:t>三</a:t>
            </a:r>
            <a:r>
              <a:rPr lang="zh-CN" altLang="en-US" dirty="0"/>
              <a:t>种</a:t>
            </a:r>
            <a:r>
              <a:rPr lang="zh-CN" altLang="en-US" dirty="0" smtClean="0"/>
              <a:t>颜色的棋子</a:t>
            </a:r>
            <a:endParaRPr lang="en-US" altLang="zh-CN" dirty="0" smtClean="0"/>
          </a:p>
          <a:p>
            <a:r>
              <a:rPr lang="zh-CN" altLang="en-US" dirty="0" smtClean="0"/>
              <a:t>红色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zh-CN" altLang="en-US" dirty="0" smtClean="0"/>
              <a:t>，</a:t>
            </a:r>
            <a:r>
              <a:rPr lang="zh-CN" altLang="en-US" dirty="0" smtClean="0"/>
              <a:t>绿色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zh-CN" altLang="en-US" dirty="0" smtClean="0"/>
              <a:t>，</a:t>
            </a:r>
            <a:r>
              <a:rPr lang="zh-CN" altLang="en-US" dirty="0" smtClean="0"/>
              <a:t>蓝色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 smtClean="0"/>
              <a:t>轮流进行：每人每次拿走同颜色的棋子（任意多个，至少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个）</a:t>
            </a:r>
            <a:endParaRPr lang="en-US" altLang="zh-CN" dirty="0" smtClean="0"/>
          </a:p>
          <a:p>
            <a:r>
              <a:rPr lang="zh-CN" altLang="en-US" dirty="0"/>
              <a:t>不能</a:t>
            </a:r>
            <a:r>
              <a:rPr lang="zh-CN" altLang="en-US" dirty="0" smtClean="0"/>
              <a:t>拿的人为负</a:t>
            </a:r>
            <a:endParaRPr lang="en-US" altLang="zh-CN" dirty="0" smtClean="0"/>
          </a:p>
          <a:p>
            <a:r>
              <a:rPr lang="zh-CN" altLang="en-US" dirty="0" smtClean="0"/>
              <a:t>有没有必胜策略？谁必胜？</a:t>
            </a:r>
            <a:endParaRPr lang="en-US" altLang="zh-CN" dirty="0" smtClean="0"/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1719250" y="2257420"/>
            <a:ext cx="541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endParaRPr lang="zh-CN" altLang="zh-CN">
              <a:latin typeface="Arial" charset="0"/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1033450" y="279082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zh-CN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博弈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单人博弈</a:t>
            </a:r>
          </a:p>
          <a:p>
            <a:r>
              <a:rPr lang="zh-CN" altLang="en-US" dirty="0" smtClean="0"/>
              <a:t>    单人博弈即只有一个博弈方的博弈。严格地讲，单人博弈已经退化为一般的最优化问题，因此不属于博弈论研究的目标对象。不过讨论单人博弈还是有价值的，因为包括单人博弈可以使博弈理论的结构更加完整，如同集合里面的完整，它使集合理论的结构更完整。  </a:t>
            </a: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1719250" y="2257420"/>
            <a:ext cx="541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endParaRPr lang="zh-CN" altLang="zh-CN">
              <a:latin typeface="Arial" charset="0"/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1033450" y="279082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zh-CN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博弈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双人博弈</a:t>
            </a:r>
          </a:p>
          <a:p>
            <a:r>
              <a:rPr lang="zh-CN" altLang="en-US" dirty="0" smtClean="0"/>
              <a:t>    双人博弈就是两个各自独立决策，但策略和利益具有相互依存关系的博弈方的决策问题。双人博弈是博弈问题中最常见，也是研究得最多的博弈类型。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多人博弈</a:t>
            </a:r>
          </a:p>
          <a:p>
            <a:r>
              <a:rPr lang="zh-CN" altLang="en-US" dirty="0" smtClean="0"/>
              <a:t>   有三个或三个以上博弈方参加的博弈称为“多人博弈”。</a:t>
            </a: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1719250" y="2257420"/>
            <a:ext cx="541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endParaRPr lang="zh-CN" altLang="zh-CN">
              <a:latin typeface="Arial" charset="0"/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1033450" y="279082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zh-CN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博弈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博弈中的策略</a:t>
            </a:r>
          </a:p>
          <a:p>
            <a:r>
              <a:rPr lang="zh-CN" altLang="en-US" dirty="0" smtClean="0"/>
              <a:t>   博弈中各博弈方的决策内容称为“策略”（</a:t>
            </a:r>
            <a:r>
              <a:rPr lang="en-US" altLang="zh-CN" dirty="0" smtClean="0"/>
              <a:t>Strategies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   如果一个博弈中每个博弈方的策略数都是有限的，则称为“有限博弈（</a:t>
            </a:r>
            <a:r>
              <a:rPr lang="en-US" altLang="zh-CN" dirty="0" smtClean="0"/>
              <a:t>Finite Games</a:t>
            </a:r>
            <a:r>
              <a:rPr lang="zh-CN" altLang="en-US" dirty="0" smtClean="0"/>
              <a:t>）”</a:t>
            </a:r>
          </a:p>
          <a:p>
            <a:r>
              <a:rPr lang="zh-CN" altLang="en-US" dirty="0" smtClean="0"/>
              <a:t>   如果一个博弈中至少有某些博弈方的策略无限多个，则称为“无限博弈”（</a:t>
            </a:r>
            <a:r>
              <a:rPr lang="en-US" altLang="zh-CN" dirty="0" smtClean="0"/>
              <a:t>Infinite Games</a:t>
            </a:r>
            <a:r>
              <a:rPr lang="zh-CN" altLang="en-US" dirty="0" smtClean="0"/>
              <a:t>）  </a:t>
            </a: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1719250" y="2257420"/>
            <a:ext cx="541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endParaRPr lang="zh-CN" altLang="zh-CN">
              <a:latin typeface="Arial" charset="0"/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1033450" y="279082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zh-CN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博弈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博弈中最重要的信息之一是关于得益的信息</a:t>
            </a:r>
          </a:p>
          <a:p>
            <a:r>
              <a:rPr lang="zh-CN" altLang="en-US" dirty="0" smtClean="0"/>
              <a:t>   一般地，我们将各博弈方都完全了解所有博弈方各种情况下得益的博弈称为“完全信息（</a:t>
            </a:r>
            <a:r>
              <a:rPr lang="en-US" altLang="zh-CN" dirty="0" smtClean="0"/>
              <a:t>Complete Information</a:t>
            </a:r>
            <a:r>
              <a:rPr lang="zh-CN" altLang="en-US" dirty="0" smtClean="0"/>
              <a:t>）博弈”，     将至少部分博弈方不完全了解其他博弈方得益情况的博弈称为“不完全信息（</a:t>
            </a:r>
            <a:r>
              <a:rPr lang="en-US" altLang="zh-CN" dirty="0" smtClean="0"/>
              <a:t>Incomplete Information</a:t>
            </a:r>
            <a:r>
              <a:rPr lang="zh-CN" altLang="en-US" dirty="0" smtClean="0"/>
              <a:t>）博弈”。</a:t>
            </a: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1719250" y="2257420"/>
            <a:ext cx="541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endParaRPr lang="zh-CN" altLang="zh-CN">
              <a:latin typeface="Arial" charset="0"/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1033450" y="279082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zh-CN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博弈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Nim</a:t>
            </a:r>
            <a:r>
              <a:rPr lang="en-US" altLang="zh-CN" dirty="0" smtClean="0"/>
              <a:t> </a:t>
            </a:r>
            <a:r>
              <a:rPr lang="zh-CN" altLang="en-US" dirty="0" smtClean="0"/>
              <a:t>游戏</a:t>
            </a:r>
            <a:endParaRPr lang="en-US" altLang="zh-CN" dirty="0"/>
          </a:p>
          <a:p>
            <a:r>
              <a:rPr lang="en-US" altLang="zh-CN" b="1" dirty="0" err="1"/>
              <a:t>Nim</a:t>
            </a:r>
            <a:r>
              <a:rPr lang="zh-CN" altLang="en-US" b="1" dirty="0"/>
              <a:t>游戏的数学理论论述</a:t>
            </a:r>
            <a:r>
              <a:rPr lang="zh-CN" altLang="en-US" b="1" dirty="0" smtClean="0"/>
              <a:t>：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err="1"/>
              <a:t>Nim</a:t>
            </a:r>
            <a:r>
              <a:rPr lang="zh-CN" altLang="en-US" dirty="0"/>
              <a:t>游戏是组合游戏</a:t>
            </a:r>
            <a:r>
              <a:rPr lang="en-US" altLang="zh-CN" dirty="0"/>
              <a:t>(Combinatorial Games)</a:t>
            </a:r>
            <a:r>
              <a:rPr lang="zh-CN" altLang="en-US" dirty="0"/>
              <a:t>的一种，准确来说，属于“</a:t>
            </a:r>
            <a:r>
              <a:rPr lang="en-US" altLang="zh-CN" dirty="0"/>
              <a:t>Impartial Combinatorial Games”</a:t>
            </a:r>
            <a:r>
              <a:rPr lang="zh-CN" altLang="en-US" dirty="0"/>
              <a:t>（以下简称</a:t>
            </a:r>
            <a:r>
              <a:rPr lang="en-US" altLang="zh-CN" dirty="0"/>
              <a:t>ICG</a:t>
            </a:r>
            <a:r>
              <a:rPr lang="zh-CN" altLang="en-US" dirty="0"/>
              <a:t>）。满足以下条件的游戏是</a:t>
            </a:r>
            <a:r>
              <a:rPr lang="en-US" altLang="zh-CN" dirty="0" smtClean="0"/>
              <a:t>ICG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1719250" y="2257420"/>
            <a:ext cx="541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endParaRPr lang="zh-CN" altLang="zh-CN">
              <a:latin typeface="Arial" charset="0"/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1033450" y="279082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zh-CN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博弈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、有两名选手；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、两名选手交替对游戏进行移动</a:t>
            </a:r>
            <a:r>
              <a:rPr lang="en-US" altLang="zh-CN" dirty="0" smtClean="0"/>
              <a:t>(move)</a:t>
            </a:r>
            <a:r>
              <a:rPr lang="zh-CN" altLang="en-US" dirty="0" smtClean="0"/>
              <a:t>，每次一步，选手可以在（一般而言）有限的合法移动集合中任选一种进行移动；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、对于游戏的任何一种可能的局面，合法的移动集合只取决于这个局面本身，不取决于轮到哪名选手操作、以前的任何操作、骰子的点数或者其它什么因素；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、如果轮到某名选手移动，且这个局面的合法的移动集合为空（也就是说此时无法进行移动），则这名选手负。根据这个定义，很多日常的游戏并非</a:t>
            </a:r>
            <a:r>
              <a:rPr lang="en-US" altLang="zh-CN" dirty="0" smtClean="0"/>
              <a:t>ICG</a:t>
            </a:r>
            <a:r>
              <a:rPr lang="zh-CN" altLang="en-US" dirty="0" smtClean="0"/>
              <a:t>。例如象棋就不满足条件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，因为红方只能移动红子，黑方只能移动黑子，合法的移动集合取决于轮到哪名选手操作。</a:t>
            </a:r>
          </a:p>
          <a:p>
            <a:endParaRPr lang="en-US" altLang="zh-CN" dirty="0" smtClean="0"/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1719250" y="2257420"/>
            <a:ext cx="541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endParaRPr lang="zh-CN" altLang="zh-CN">
              <a:latin typeface="Arial" charset="0"/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1033450" y="279082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zh-CN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博弈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定义</a:t>
            </a:r>
            <a:r>
              <a:rPr lang="en-US" dirty="0"/>
              <a:t>P-position</a:t>
            </a:r>
            <a:r>
              <a:rPr lang="zh-CN" altLang="en-US" dirty="0"/>
              <a:t>和</a:t>
            </a:r>
            <a:r>
              <a:rPr lang="en-US" dirty="0"/>
              <a:t>N-position，</a:t>
            </a:r>
            <a:r>
              <a:rPr lang="zh-CN" altLang="en-US" dirty="0"/>
              <a:t>其中</a:t>
            </a:r>
            <a:r>
              <a:rPr lang="en-US" dirty="0"/>
              <a:t>P</a:t>
            </a:r>
            <a:r>
              <a:rPr lang="zh-CN" altLang="en-US" dirty="0"/>
              <a:t>代表</a:t>
            </a:r>
            <a:r>
              <a:rPr lang="en-US" dirty="0" err="1"/>
              <a:t>Previous，N</a:t>
            </a:r>
            <a:r>
              <a:rPr lang="zh-CN" altLang="en-US" dirty="0"/>
              <a:t>代表</a:t>
            </a:r>
            <a:r>
              <a:rPr lang="en-US" dirty="0"/>
              <a:t>Next。</a:t>
            </a:r>
            <a:r>
              <a:rPr lang="zh-CN" altLang="en-US" dirty="0"/>
              <a:t>直观的说，上一次</a:t>
            </a:r>
            <a:r>
              <a:rPr lang="en-US" dirty="0"/>
              <a:t>move</a:t>
            </a:r>
            <a:r>
              <a:rPr lang="zh-CN" altLang="en-US" dirty="0"/>
              <a:t>的人有必胜策略的局面是</a:t>
            </a:r>
            <a:r>
              <a:rPr lang="en-US" dirty="0"/>
              <a:t>P-position，</a:t>
            </a:r>
            <a:r>
              <a:rPr lang="zh-CN" altLang="en-US" dirty="0"/>
              <a:t>也就是“后手可保证必胜”或者“先手必败”，现在轮到</a:t>
            </a:r>
            <a:r>
              <a:rPr lang="en-US" dirty="0"/>
              <a:t>move</a:t>
            </a:r>
            <a:r>
              <a:rPr lang="zh-CN" altLang="en-US" dirty="0"/>
              <a:t>的人有必胜策略的局面是</a:t>
            </a:r>
            <a:r>
              <a:rPr lang="en-US" dirty="0"/>
              <a:t>N-position，</a:t>
            </a:r>
            <a:r>
              <a:rPr lang="zh-CN" altLang="en-US" dirty="0"/>
              <a:t>也就是“先手可保证必胜”。更严谨的定义是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无法进行任何移动的局面（也就是</a:t>
            </a:r>
            <a:r>
              <a:rPr lang="en-US" dirty="0"/>
              <a:t>terminal position）</a:t>
            </a:r>
            <a:r>
              <a:rPr lang="zh-CN" altLang="en-US" dirty="0"/>
              <a:t>是</a:t>
            </a:r>
            <a:r>
              <a:rPr lang="en-US" dirty="0"/>
              <a:t>P-position</a:t>
            </a:r>
            <a:r>
              <a:rPr lang="en-US" dirty="0" smtClean="0"/>
              <a:t>；</a:t>
            </a:r>
          </a:p>
          <a:p>
            <a:r>
              <a:rPr lang="en-US" dirty="0" smtClean="0"/>
              <a:t>2</a:t>
            </a:r>
            <a:r>
              <a:rPr lang="en-US" dirty="0"/>
              <a:t>.</a:t>
            </a:r>
            <a:r>
              <a:rPr lang="zh-CN" altLang="en-US" dirty="0"/>
              <a:t>可以移动到</a:t>
            </a:r>
            <a:r>
              <a:rPr lang="en-US" dirty="0"/>
              <a:t>P-position</a:t>
            </a:r>
            <a:r>
              <a:rPr lang="zh-CN" altLang="en-US" dirty="0"/>
              <a:t>的局面是</a:t>
            </a:r>
            <a:r>
              <a:rPr lang="en-US" dirty="0"/>
              <a:t>N-position</a:t>
            </a:r>
            <a:r>
              <a:rPr lang="en-US" dirty="0" smtClean="0"/>
              <a:t>；</a:t>
            </a:r>
          </a:p>
          <a:p>
            <a:r>
              <a:rPr lang="en-US" dirty="0" smtClean="0"/>
              <a:t>3</a:t>
            </a:r>
            <a:r>
              <a:rPr lang="en-US" dirty="0"/>
              <a:t>.</a:t>
            </a:r>
            <a:r>
              <a:rPr lang="zh-CN" altLang="en-US" dirty="0"/>
              <a:t>所有移动都导致</a:t>
            </a:r>
            <a:r>
              <a:rPr lang="en-US" dirty="0"/>
              <a:t>N-position</a:t>
            </a:r>
            <a:r>
              <a:rPr lang="zh-CN" altLang="en-US" dirty="0"/>
              <a:t>的局面是</a:t>
            </a:r>
            <a:r>
              <a:rPr lang="en-US" dirty="0"/>
              <a:t>P-position。</a:t>
            </a:r>
            <a:endParaRPr lang="en-US" altLang="zh-CN" dirty="0" smtClean="0"/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1719250" y="2257420"/>
            <a:ext cx="541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endParaRPr lang="zh-CN" altLang="zh-CN">
              <a:latin typeface="Arial" charset="0"/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1033450" y="279082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zh-CN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博弈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通常的</a:t>
            </a:r>
            <a:r>
              <a:rPr lang="en-US" altLang="zh-CN" b="1" dirty="0" err="1"/>
              <a:t>Nim</a:t>
            </a:r>
            <a:r>
              <a:rPr lang="zh-CN" altLang="en-US" b="1" dirty="0"/>
              <a:t>游戏的定义</a:t>
            </a:r>
            <a:r>
              <a:rPr lang="zh-CN" altLang="en-US" dirty="0"/>
              <a:t>是这样的：</a:t>
            </a:r>
            <a:r>
              <a:rPr lang="zh-CN" altLang="en-US" b="1" dirty="0"/>
              <a:t>有若干堆石子，每堆石子的数量都是有限的，合法的移动是“选择一堆石子并拿走若干颗（不能不拿）”，如果轮到某个人时所有的石子堆都已经被拿空了，则判负（因为他此刻没有任何合法的移动）</a:t>
            </a:r>
            <a:r>
              <a:rPr lang="zh-CN" altLang="en-US" b="1" dirty="0" smtClean="0"/>
              <a:t>。</a:t>
            </a:r>
            <a:endParaRPr lang="en-US" altLang="zh-CN" b="1" dirty="0"/>
          </a:p>
          <a:p>
            <a:r>
              <a:rPr lang="zh-CN" altLang="en-US" dirty="0" smtClean="0"/>
              <a:t>这</a:t>
            </a:r>
            <a:r>
              <a:rPr lang="zh-CN" altLang="en-US" dirty="0"/>
              <a:t>游戏看上去有点复杂，先从简单情况开始研究吧。如果轮到你的时候，只剩下一堆石子，那么此时的必胜策略肯定是把这堆石子全部拿完一颗也不给对手剩，然后对手就输了。如果剩下两堆不相等的石子，必胜策略是通过取多的一堆的石子将两堆石子变得相等，以后如果对手在某一堆里拿若干颗，你就可以在另一堆中拿同样多的颗数，直至胜利。如果你面对的是两堆相等的石子，那么此时你是没有任何必胜策略的，反而对手可以遵循上面的策略保证必胜。如果是三堆石子</a:t>
            </a:r>
            <a:r>
              <a:rPr lang="en-US" altLang="zh-CN" dirty="0"/>
              <a:t>……</a:t>
            </a:r>
            <a:r>
              <a:rPr lang="zh-CN" altLang="en-US" dirty="0"/>
              <a:t>好像已经很难分析了，看来我们必须要借助一些其它好用的（最好是程式化的）分析方法了，或者说，我们最好能够设计出一种在有必胜策略时就能找到必胜策略的算法。</a:t>
            </a:r>
            <a:endParaRPr lang="en-US" altLang="zh-CN" dirty="0" smtClean="0"/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1719250" y="2257420"/>
            <a:ext cx="541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endParaRPr lang="zh-CN" altLang="zh-CN">
              <a:latin typeface="Arial" charset="0"/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1033450" y="279082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zh-CN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一些简单的数学知识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整除</a:t>
            </a:r>
            <a:endParaRPr lang="en-US" altLang="zh-CN" dirty="0"/>
          </a:p>
          <a:p>
            <a:r>
              <a:rPr lang="zh-CN" altLang="en-US" dirty="0" smtClean="0"/>
              <a:t>对于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∈</a:t>
            </a:r>
            <a:r>
              <a:rPr lang="en-US" altLang="zh-CN" dirty="0" smtClean="0"/>
              <a:t>Z </a:t>
            </a:r>
            <a:r>
              <a:rPr lang="zh-CN" altLang="en-US" dirty="0"/>
              <a:t>若</a:t>
            </a:r>
            <a:r>
              <a:rPr lang="en-US" altLang="zh-CN" dirty="0" smtClean="0"/>
              <a:t>a</a:t>
            </a:r>
            <a:r>
              <a:rPr lang="zh-CN" altLang="en-US" dirty="0" smtClean="0"/>
              <a:t>≠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时存在</a:t>
            </a:r>
            <a:r>
              <a:rPr lang="en-US" altLang="zh-CN" dirty="0" smtClean="0"/>
              <a:t>q</a:t>
            </a:r>
            <a:r>
              <a:rPr lang="zh-CN" altLang="en-US" dirty="0" smtClean="0"/>
              <a:t>∈</a:t>
            </a:r>
            <a:r>
              <a:rPr lang="en-US" altLang="zh-CN" dirty="0" smtClean="0"/>
              <a:t>Z </a:t>
            </a:r>
            <a:r>
              <a:rPr lang="zh-CN" altLang="en-US" dirty="0" smtClean="0"/>
              <a:t>使得</a:t>
            </a:r>
            <a:r>
              <a:rPr lang="en-US" altLang="zh-CN" dirty="0" smtClean="0"/>
              <a:t>b=</a:t>
            </a:r>
            <a:r>
              <a:rPr lang="en-US" altLang="zh-CN" dirty="0" err="1" smtClean="0"/>
              <a:t>aq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b</a:t>
            </a:r>
            <a:r>
              <a:rPr lang="zh-CN" altLang="en-US" dirty="0" smtClean="0"/>
              <a:t>可被</a:t>
            </a:r>
            <a:r>
              <a:rPr lang="en-US" altLang="zh-CN" dirty="0" smtClean="0"/>
              <a:t>a</a:t>
            </a:r>
            <a:r>
              <a:rPr lang="zh-CN" altLang="en-US" dirty="0" smtClean="0"/>
              <a:t>整除 记作</a:t>
            </a:r>
            <a:r>
              <a:rPr lang="en-US" altLang="zh-CN" dirty="0" smtClean="0"/>
              <a:t>a | b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博弈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14974"/>
          </a:xfrm>
        </p:spPr>
        <p:txBody>
          <a:bodyPr>
            <a:normAutofit lnSpcReduction="10000"/>
          </a:bodyPr>
          <a:lstStyle/>
          <a:p>
            <a:r>
              <a:rPr lang="en-US" i="1" dirty="0" err="1" smtClean="0"/>
              <a:t>Bouton's</a:t>
            </a:r>
            <a:r>
              <a:rPr lang="en-US" i="1" dirty="0" smtClean="0"/>
              <a:t> Theorem</a:t>
            </a:r>
            <a:endParaRPr lang="en-US" b="1" dirty="0" smtClean="0"/>
          </a:p>
          <a:p>
            <a:r>
              <a:rPr lang="zh-CN" altLang="en-US" b="1" dirty="0" smtClean="0"/>
              <a:t>对于</a:t>
            </a:r>
            <a:r>
              <a:rPr lang="zh-CN" altLang="en-US" b="1" dirty="0"/>
              <a:t>一个</a:t>
            </a:r>
            <a:r>
              <a:rPr lang="en-US" b="1" dirty="0" err="1"/>
              <a:t>Nim</a:t>
            </a:r>
            <a:r>
              <a:rPr lang="zh-CN" altLang="en-US" b="1" dirty="0"/>
              <a:t>游戏的局面</a:t>
            </a:r>
            <a:r>
              <a:rPr lang="en-US" altLang="zh-CN" b="1" dirty="0"/>
              <a:t>(</a:t>
            </a:r>
            <a:r>
              <a:rPr lang="en-US" b="1" dirty="0"/>
              <a:t>a1,a2,...,an)，</a:t>
            </a:r>
            <a:r>
              <a:rPr lang="zh-CN" altLang="en-US" b="1" dirty="0"/>
              <a:t>它是</a:t>
            </a:r>
            <a:r>
              <a:rPr lang="en-US" b="1" dirty="0"/>
              <a:t>P-position</a:t>
            </a:r>
            <a:r>
              <a:rPr lang="zh-CN" altLang="en-US" b="1" dirty="0"/>
              <a:t>当且仅当</a:t>
            </a:r>
            <a:r>
              <a:rPr lang="en-US" b="1" dirty="0"/>
              <a:t>a1^a2^...^an=0，</a:t>
            </a:r>
            <a:r>
              <a:rPr lang="zh-CN" altLang="en-US" b="1" dirty="0"/>
              <a:t>其中</a:t>
            </a:r>
            <a:r>
              <a:rPr lang="en-US" altLang="zh-CN" b="1" dirty="0"/>
              <a:t>^</a:t>
            </a:r>
            <a:r>
              <a:rPr lang="zh-CN" altLang="en-US" b="1" dirty="0"/>
              <a:t>表示异或</a:t>
            </a:r>
            <a:r>
              <a:rPr lang="en-US" altLang="zh-CN" b="1" dirty="0"/>
              <a:t>(</a:t>
            </a:r>
            <a:r>
              <a:rPr lang="en-US" b="1" dirty="0" err="1"/>
              <a:t>xor</a:t>
            </a:r>
            <a:r>
              <a:rPr lang="en-US" b="1" dirty="0"/>
              <a:t>)</a:t>
            </a:r>
            <a:r>
              <a:rPr lang="zh-CN" altLang="en-US" b="1" dirty="0"/>
              <a:t>运算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dirty="0" smtClean="0"/>
              <a:t>异或？</a:t>
            </a:r>
            <a:endParaRPr lang="en-US" altLang="zh-CN" dirty="0" smtClean="0"/>
          </a:p>
          <a:p>
            <a:r>
              <a:rPr lang="zh-CN" altLang="en-US" dirty="0" smtClean="0"/>
              <a:t>二进制 </a:t>
            </a:r>
            <a:r>
              <a:rPr lang="en-US" altLang="zh-CN" dirty="0" smtClean="0"/>
              <a:t>(5)10 = (101)2</a:t>
            </a:r>
          </a:p>
          <a:p>
            <a:r>
              <a:rPr lang="en-US" altLang="zh-CN" dirty="0"/>
              <a:t>(</a:t>
            </a:r>
            <a:r>
              <a:rPr lang="en-US" altLang="zh-CN" dirty="0" smtClean="0"/>
              <a:t>5)10 ^ (7)10 = (101)2 ^ (111)2 = (010)2</a:t>
            </a:r>
          </a:p>
          <a:p>
            <a:r>
              <a:rPr lang="en-US" altLang="zh-CN" dirty="0" smtClean="0"/>
              <a:t>101</a:t>
            </a:r>
          </a:p>
          <a:p>
            <a:r>
              <a:rPr lang="en-US" altLang="zh-CN" dirty="0" smtClean="0"/>
              <a:t>111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010</a:t>
            </a: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1719250" y="2257420"/>
            <a:ext cx="541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endParaRPr lang="zh-CN" altLang="zh-CN">
              <a:latin typeface="Arial" charset="0"/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1033450" y="279082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zh-CN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博弈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14974"/>
          </a:xfrm>
        </p:spPr>
        <p:txBody>
          <a:bodyPr>
            <a:norm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n</a:t>
            </a:r>
            <a:r>
              <a:rPr lang="zh-CN" altLang="en-US" dirty="0"/>
              <a:t>堆石子数目异或结果为</a:t>
            </a:r>
            <a:r>
              <a:rPr lang="en-US" altLang="zh-CN" dirty="0"/>
              <a:t>k</a:t>
            </a:r>
            <a:r>
              <a:rPr lang="zh-CN" altLang="en-US" dirty="0"/>
              <a:t>时，先手只需要从</a:t>
            </a:r>
            <a:r>
              <a:rPr lang="en-US" altLang="zh-CN" dirty="0"/>
              <a:t>n</a:t>
            </a:r>
            <a:r>
              <a:rPr lang="zh-CN" altLang="en-US" dirty="0"/>
              <a:t>堆中选择</a:t>
            </a:r>
            <a:r>
              <a:rPr lang="en-US" altLang="zh-CN" dirty="0"/>
              <a:t>k</a:t>
            </a:r>
            <a:r>
              <a:rPr lang="zh-CN" altLang="en-US" dirty="0"/>
              <a:t>的最高位对应的那位为</a:t>
            </a:r>
            <a:r>
              <a:rPr lang="en-US" altLang="zh-CN" dirty="0"/>
              <a:t>1</a:t>
            </a:r>
            <a:r>
              <a:rPr lang="zh-CN" altLang="en-US" dirty="0"/>
              <a:t>的那堆石子，不妨设为</a:t>
            </a:r>
            <a:r>
              <a:rPr lang="en-US" altLang="zh-CN" dirty="0" err="1"/>
              <a:t>ai</a:t>
            </a:r>
            <a:r>
              <a:rPr lang="zh-CN" altLang="en-US" dirty="0"/>
              <a:t>，然后将</a:t>
            </a:r>
            <a:r>
              <a:rPr lang="en-US" altLang="zh-CN" dirty="0" err="1"/>
              <a:t>ai</a:t>
            </a:r>
            <a:r>
              <a:rPr lang="zh-CN" altLang="en-US" dirty="0"/>
              <a:t>变成</a:t>
            </a:r>
            <a:r>
              <a:rPr lang="en-US" altLang="zh-CN" dirty="0" err="1"/>
              <a:t>ai^k</a:t>
            </a:r>
            <a:r>
              <a:rPr lang="zh-CN" altLang="en-US" dirty="0"/>
              <a:t>，也就是拿走</a:t>
            </a:r>
            <a:r>
              <a:rPr lang="en-US" altLang="zh-CN" dirty="0"/>
              <a:t>(</a:t>
            </a:r>
            <a:r>
              <a:rPr lang="en-US" altLang="zh-CN" dirty="0" err="1"/>
              <a:t>ai</a:t>
            </a:r>
            <a:r>
              <a:rPr lang="en-US" altLang="zh-CN" dirty="0"/>
              <a:t> - (</a:t>
            </a:r>
            <a:r>
              <a:rPr lang="en-US" altLang="zh-CN" dirty="0" err="1"/>
              <a:t>ai^k</a:t>
            </a:r>
            <a:r>
              <a:rPr lang="en-US" altLang="zh-CN" dirty="0"/>
              <a:t>))</a:t>
            </a:r>
            <a:r>
              <a:rPr lang="zh-CN" altLang="en-US" dirty="0"/>
              <a:t>个石子就可以了。</a:t>
            </a:r>
          </a:p>
          <a:p>
            <a:r>
              <a:rPr lang="zh-CN" altLang="en-US" dirty="0"/>
              <a:t>这里</a:t>
            </a:r>
            <a:r>
              <a:rPr lang="en-US" altLang="zh-CN" dirty="0" err="1"/>
              <a:t>ai</a:t>
            </a:r>
            <a:r>
              <a:rPr lang="zh-CN" altLang="en-US" dirty="0"/>
              <a:t>是肯定至少存在一个的，因为不然的话异或结果</a:t>
            </a:r>
            <a:r>
              <a:rPr lang="en-US" altLang="zh-CN" dirty="0"/>
              <a:t>k</a:t>
            </a:r>
            <a:r>
              <a:rPr lang="zh-CN" altLang="en-US" dirty="0"/>
              <a:t>的这位不可能成为</a:t>
            </a:r>
            <a:r>
              <a:rPr lang="en-US" altLang="zh-CN" dirty="0"/>
              <a:t>1</a:t>
            </a:r>
            <a:r>
              <a:rPr lang="zh-CN" altLang="en-US" dirty="0"/>
              <a:t>。当然可能会存在多个满足这样条件的</a:t>
            </a:r>
            <a:r>
              <a:rPr lang="en-US" altLang="zh-CN" dirty="0" err="1"/>
              <a:t>ai</a:t>
            </a:r>
            <a:r>
              <a:rPr lang="zh-CN" altLang="en-US" dirty="0"/>
              <a:t>，我们只需要随便选择一个即可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1719250" y="2257420"/>
            <a:ext cx="541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endParaRPr lang="zh-CN" altLang="zh-CN">
              <a:latin typeface="Arial" charset="0"/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1033450" y="279082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zh-CN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1719250" y="2257420"/>
            <a:ext cx="541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endParaRPr lang="zh-CN" altLang="zh-CN">
              <a:latin typeface="Arial" charset="0"/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1033450" y="279082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zh-CN">
              <a:latin typeface="Arial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一些简单的数学知识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素数 质数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17…</a:t>
            </a:r>
          </a:p>
          <a:p>
            <a:r>
              <a:rPr lang="en-US" altLang="zh-CN" dirty="0" smtClean="0"/>
              <a:t>0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-1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/>
              <a:t>p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一些简单的数学知识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最大公约数和最小公倍数</a:t>
            </a:r>
            <a:endParaRPr lang="en-US" altLang="zh-CN" dirty="0" smtClean="0"/>
          </a:p>
          <a:p>
            <a:r>
              <a:rPr lang="en-US" altLang="zh-CN" dirty="0" err="1" smtClean="0"/>
              <a:t>Gcd</a:t>
            </a:r>
            <a:r>
              <a:rPr lang="en-US" altLang="zh-CN" dirty="0" smtClean="0"/>
              <a:t>  and Lcm</a:t>
            </a:r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and [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既约</a:t>
            </a:r>
            <a:r>
              <a:rPr lang="en-US" altLang="zh-CN" dirty="0" smtClean="0"/>
              <a:t>/</a:t>
            </a:r>
            <a:r>
              <a:rPr lang="zh-CN" altLang="en-US" dirty="0" smtClean="0"/>
              <a:t>互素</a:t>
            </a:r>
            <a:endParaRPr lang="en-US" altLang="zh-CN" dirty="0" smtClean="0"/>
          </a:p>
          <a:p>
            <a:r>
              <a:rPr lang="en-US" altLang="zh-CN" dirty="0" smtClean="0"/>
              <a:t>(a, b) = 1</a:t>
            </a:r>
          </a:p>
          <a:p>
            <a:r>
              <a:rPr lang="zh-CN" altLang="en-US" dirty="0" smtClean="0"/>
              <a:t>如何求</a:t>
            </a:r>
            <a:r>
              <a:rPr lang="en-US" altLang="zh-CN" dirty="0" err="1" smtClean="0"/>
              <a:t>gcd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一些简单的数学知识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取模</a:t>
            </a:r>
            <a:endParaRPr lang="en-US" altLang="zh-CN" dirty="0" smtClean="0"/>
          </a:p>
          <a:p>
            <a:r>
              <a:rPr lang="en-US" altLang="zh-CN" dirty="0" smtClean="0"/>
              <a:t>5 mod 2 = 1 </a:t>
            </a:r>
          </a:p>
          <a:p>
            <a:r>
              <a:rPr lang="en-US" altLang="zh-CN" dirty="0" smtClean="0"/>
              <a:t>7 mod 4 = 3</a:t>
            </a:r>
          </a:p>
          <a:p>
            <a:r>
              <a:rPr lang="en-US" altLang="zh-CN" dirty="0" smtClean="0"/>
              <a:t>10 mod 2 = 0</a:t>
            </a:r>
          </a:p>
          <a:p>
            <a:r>
              <a:rPr lang="en-US" altLang="zh-CN" dirty="0" smtClean="0"/>
              <a:t>-1 mod 2 = ?</a:t>
            </a:r>
          </a:p>
          <a:p>
            <a:r>
              <a:rPr lang="zh-CN" altLang="en-US" dirty="0" smtClean="0"/>
              <a:t>同余 ≡</a:t>
            </a:r>
            <a:endParaRPr lang="en-US" altLang="zh-CN" dirty="0" smtClean="0"/>
          </a:p>
          <a:p>
            <a:r>
              <a:rPr lang="en-US" altLang="zh-CN" dirty="0" smtClean="0"/>
              <a:t>M | a – b </a:t>
            </a:r>
          </a:p>
          <a:p>
            <a:r>
              <a:rPr lang="en-US" altLang="zh-CN" dirty="0" smtClean="0"/>
              <a:t>10 </a:t>
            </a:r>
            <a:r>
              <a:rPr lang="zh-CN" altLang="en-US" dirty="0" smtClean="0"/>
              <a:t>≡</a:t>
            </a:r>
            <a:r>
              <a:rPr lang="en-US" altLang="zh-CN" dirty="0" smtClean="0"/>
              <a:t> 0 (mod 2) </a:t>
            </a:r>
            <a:r>
              <a:rPr lang="zh-CN" altLang="en-US" dirty="0" smtClean="0"/>
              <a:t>（整除）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一些简单的数学知识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同余类（剩余类）</a:t>
            </a:r>
            <a:endParaRPr lang="en-US" altLang="zh-CN" dirty="0" smtClean="0"/>
          </a:p>
          <a:p>
            <a:r>
              <a:rPr lang="zh-CN" altLang="en-US" dirty="0" smtClean="0"/>
              <a:t>在任意给定的</a:t>
            </a:r>
            <a:r>
              <a:rPr lang="en-US" altLang="zh-CN" dirty="0" smtClean="0"/>
              <a:t>m+1</a:t>
            </a:r>
            <a:r>
              <a:rPr lang="zh-CN" altLang="en-US" dirty="0" smtClean="0"/>
              <a:t>个整数中，必有两个与</a:t>
            </a:r>
            <a:r>
              <a:rPr lang="en-US" altLang="zh-CN" dirty="0" smtClean="0"/>
              <a:t>m</a:t>
            </a:r>
            <a:r>
              <a:rPr lang="zh-CN" altLang="en-US" dirty="0" smtClean="0"/>
              <a:t>同余</a:t>
            </a:r>
            <a:endParaRPr lang="en-US" altLang="zh-CN" dirty="0" smtClean="0"/>
          </a:p>
          <a:p>
            <a:r>
              <a:rPr lang="zh-CN" altLang="en-US" dirty="0" smtClean="0"/>
              <a:t>存在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个数两两对模</a:t>
            </a:r>
            <a:r>
              <a:rPr lang="en-US" altLang="zh-CN" dirty="0" smtClean="0"/>
              <a:t>m</a:t>
            </a:r>
            <a:r>
              <a:rPr lang="zh-CN" altLang="en-US" dirty="0" smtClean="0"/>
              <a:t>不同余</a:t>
            </a:r>
            <a:endParaRPr lang="en-US" altLang="zh-CN" dirty="0" smtClean="0"/>
          </a:p>
          <a:p>
            <a:r>
              <a:rPr lang="zh-CN" altLang="en-US" dirty="0" smtClean="0"/>
              <a:t>完全剩余系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一些简单的数学知识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既约同余类</a:t>
            </a:r>
            <a:endParaRPr lang="en-US" altLang="zh-CN" dirty="0" smtClean="0"/>
          </a:p>
          <a:p>
            <a:r>
              <a:rPr lang="en-US" altLang="zh-CN" dirty="0" smtClean="0"/>
              <a:t>X </a:t>
            </a:r>
            <a:r>
              <a:rPr lang="zh-CN" altLang="en-US" dirty="0" smtClean="0"/>
              <a:t>≡</a:t>
            </a:r>
            <a:r>
              <a:rPr lang="en-US" altLang="zh-CN" dirty="0" smtClean="0"/>
              <a:t> r (mod m) </a:t>
            </a:r>
          </a:p>
          <a:p>
            <a:r>
              <a:rPr lang="en-US" altLang="zh-CN" dirty="0" smtClean="0"/>
              <a:t>(r, m) </a:t>
            </a:r>
            <a:r>
              <a:rPr lang="en-US" altLang="zh-CN" smtClean="0"/>
              <a:t>= 1</a:t>
            </a:r>
            <a:endParaRPr lang="en-US" altLang="zh-CN" dirty="0" smtClean="0"/>
          </a:p>
          <a:p>
            <a:r>
              <a:rPr lang="zh-CN" altLang="en-US" dirty="0" smtClean="0"/>
              <a:t>既约剩余系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l-GR" altLang="zh-CN" dirty="0" smtClean="0"/>
              <a:t>Φ</a:t>
            </a:r>
            <a:r>
              <a:rPr lang="en-US" altLang="zh-CN" dirty="0" smtClean="0"/>
              <a:t>(m) </a:t>
            </a:r>
            <a:r>
              <a:rPr lang="zh-CN" altLang="en-US" dirty="0" smtClean="0"/>
              <a:t>欧拉函数</a:t>
            </a:r>
            <a:endParaRPr lang="en-US" altLang="zh-CN" dirty="0" smtClean="0"/>
          </a:p>
          <a:p>
            <a:r>
              <a:rPr lang="el-GR" altLang="zh-CN" dirty="0" smtClean="0"/>
              <a:t>Φ</a:t>
            </a:r>
            <a:r>
              <a:rPr lang="en-US" altLang="zh-CN" dirty="0" smtClean="0"/>
              <a:t>(p) = p-1</a:t>
            </a:r>
          </a:p>
          <a:p>
            <a:r>
              <a:rPr lang="en-US" altLang="zh-CN" dirty="0" smtClean="0"/>
              <a:t>m = p1^a1*p2^a2*…*</a:t>
            </a:r>
            <a:r>
              <a:rPr lang="en-US" altLang="zh-CN" dirty="0" err="1" smtClean="0"/>
              <a:t>pr^ar</a:t>
            </a:r>
            <a:r>
              <a:rPr lang="en-US" altLang="zh-CN" dirty="0" smtClean="0"/>
              <a:t> = π(</a:t>
            </a:r>
            <a:r>
              <a:rPr lang="en-US" altLang="zh-CN" dirty="0" err="1" smtClean="0"/>
              <a:t>pi^ai</a:t>
            </a:r>
            <a:r>
              <a:rPr lang="en-US" altLang="zh-CN" dirty="0" smtClean="0"/>
              <a:t>)</a:t>
            </a:r>
          </a:p>
          <a:p>
            <a:r>
              <a:rPr lang="el-GR" altLang="zh-CN" dirty="0" smtClean="0"/>
              <a:t>Φ</a:t>
            </a:r>
            <a:r>
              <a:rPr lang="en-US" altLang="zh-CN" dirty="0" smtClean="0"/>
              <a:t>(m) = π(pi-1) * π(pi^(ai-1))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一些简单的数学知识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Fermat-Euler</a:t>
            </a:r>
            <a:r>
              <a:rPr lang="zh-CN" altLang="en-US" dirty="0" smtClean="0"/>
              <a:t>定理</a:t>
            </a:r>
            <a:endParaRPr lang="en-US" altLang="zh-CN" dirty="0" smtClean="0"/>
          </a:p>
          <a:p>
            <a:r>
              <a:rPr lang="en-US" altLang="zh-CN" dirty="0" smtClean="0"/>
              <a:t>a^(φ(m)) </a:t>
            </a:r>
            <a:r>
              <a:rPr lang="zh-CN" altLang="en-US" dirty="0" smtClean="0"/>
              <a:t>≡</a:t>
            </a:r>
            <a:r>
              <a:rPr lang="en-US" altLang="zh-CN" dirty="0" smtClean="0"/>
              <a:t> 1 (mod m)</a:t>
            </a:r>
          </a:p>
          <a:p>
            <a:r>
              <a:rPr lang="zh-CN" altLang="en-US" dirty="0"/>
              <a:t>乘法</a:t>
            </a:r>
            <a:r>
              <a:rPr lang="zh-CN" altLang="en-US" dirty="0" smtClean="0"/>
              <a:t>逆元？</a:t>
            </a:r>
            <a:endParaRPr lang="en-US" altLang="zh-CN" dirty="0" smtClean="0"/>
          </a:p>
          <a:p>
            <a:r>
              <a:rPr lang="en-US" altLang="zh-CN" dirty="0" smtClean="0"/>
              <a:t>X * Y </a:t>
            </a:r>
            <a:r>
              <a:rPr lang="zh-CN" altLang="en-US" dirty="0" smtClean="0"/>
              <a:t>≡</a:t>
            </a:r>
            <a:r>
              <a:rPr lang="en-US" altLang="zh-CN" dirty="0" smtClean="0"/>
              <a:t> 1 (mod m)</a:t>
            </a:r>
          </a:p>
          <a:p>
            <a:r>
              <a:rPr lang="en-US" altLang="zh-CN" dirty="0" smtClean="0"/>
              <a:t>Y </a:t>
            </a:r>
            <a:r>
              <a:rPr lang="zh-CN" altLang="en-US" dirty="0" smtClean="0"/>
              <a:t>≡</a:t>
            </a:r>
            <a:r>
              <a:rPr lang="en-US" altLang="zh-CN" dirty="0" smtClean="0"/>
              <a:t> X^(-1) (mod m)</a:t>
            </a:r>
          </a:p>
          <a:p>
            <a:r>
              <a:rPr lang="en-US" altLang="zh-CN" dirty="0"/>
              <a:t>a</a:t>
            </a:r>
            <a:r>
              <a:rPr lang="en-US" altLang="zh-CN" dirty="0" smtClean="0"/>
              <a:t>^(-1) </a:t>
            </a:r>
            <a:r>
              <a:rPr lang="zh-CN" altLang="en-US" dirty="0" smtClean="0"/>
              <a:t>≡</a:t>
            </a:r>
            <a:r>
              <a:rPr lang="en-US" altLang="zh-CN" dirty="0" smtClean="0"/>
              <a:t> ? (mod p)</a:t>
            </a:r>
          </a:p>
          <a:p>
            <a:r>
              <a:rPr lang="en-US" altLang="zh-CN" dirty="0" smtClean="0"/>
              <a:t>a^(p-1) </a:t>
            </a:r>
            <a:r>
              <a:rPr lang="zh-CN" altLang="en-US" dirty="0" smtClean="0"/>
              <a:t>≡</a:t>
            </a:r>
            <a:r>
              <a:rPr lang="en-US" altLang="zh-CN" dirty="0" smtClean="0"/>
              <a:t> 1 (mod p)</a:t>
            </a:r>
          </a:p>
          <a:p>
            <a:r>
              <a:rPr lang="en-US" altLang="zh-CN" dirty="0" smtClean="0"/>
              <a:t>a^(p-2) </a:t>
            </a:r>
            <a:r>
              <a:rPr lang="zh-CN" altLang="en-US" dirty="0" smtClean="0"/>
              <a:t>≡</a:t>
            </a:r>
            <a:r>
              <a:rPr lang="en-US" altLang="zh-CN" dirty="0" smtClean="0"/>
              <a:t> a^(-1) (mod p)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博弈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囚徒困境问题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2786050" y="2714620"/>
            <a:ext cx="5562600" cy="3352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4"/>
          <p:cNvSpPr>
            <a:spLocks noChangeShapeType="1"/>
          </p:cNvSpPr>
          <p:nvPr/>
        </p:nvSpPr>
        <p:spPr bwMode="auto">
          <a:xfrm>
            <a:off x="5453050" y="271462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4" name="Line 5"/>
          <p:cNvSpPr>
            <a:spLocks noChangeShapeType="1"/>
          </p:cNvSpPr>
          <p:nvPr/>
        </p:nvSpPr>
        <p:spPr bwMode="auto">
          <a:xfrm>
            <a:off x="2786050" y="431482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1719250" y="2257420"/>
            <a:ext cx="541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endParaRPr lang="zh-CN" altLang="zh-CN">
              <a:latin typeface="Arial" charset="0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2938450" y="2257420"/>
            <a:ext cx="510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charset="0"/>
                <a:ea typeface="宋体" charset="-122"/>
              </a:rPr>
              <a:t>       Confess		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Don’t Confess</a:t>
            </a: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1033450" y="279082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zh-CN">
              <a:latin typeface="Arial" charset="0"/>
            </a:endParaRPr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957250" y="248602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Conductor</a:t>
            </a: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3167050" y="332422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zh-CN">
              <a:latin typeface="Arial" charset="0"/>
            </a:endParaRPr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1185850" y="347662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charset="0"/>
                <a:ea typeface="宋体" charset="-122"/>
              </a:rPr>
              <a:t>Confess</a:t>
            </a:r>
          </a:p>
        </p:txBody>
      </p:sp>
      <p:sp>
        <p:nvSpPr>
          <p:cNvPr id="41" name="Text Box 14"/>
          <p:cNvSpPr txBox="1">
            <a:spLocks noChangeArrowheads="1"/>
          </p:cNvSpPr>
          <p:nvPr/>
        </p:nvSpPr>
        <p:spPr bwMode="auto">
          <a:xfrm>
            <a:off x="3243250" y="332422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charset="0"/>
                <a:ea typeface="宋体" charset="-122"/>
              </a:rPr>
              <a:t>(  -8,    -8)</a:t>
            </a:r>
          </a:p>
        </p:txBody>
      </p:sp>
      <p:sp>
        <p:nvSpPr>
          <p:cNvPr id="42" name="Text Box 15"/>
          <p:cNvSpPr txBox="1">
            <a:spLocks noChangeArrowheads="1"/>
          </p:cNvSpPr>
          <p:nvPr/>
        </p:nvSpPr>
        <p:spPr bwMode="auto">
          <a:xfrm>
            <a:off x="3167050" y="500062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charset="0"/>
                <a:ea typeface="宋体" charset="-122"/>
              </a:rPr>
              <a:t>(   -15,   0)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5986450" y="332422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charset="0"/>
                <a:ea typeface="宋体" charset="-122"/>
              </a:rPr>
              <a:t>(   0,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-15)</a:t>
            </a: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5834050" y="5076820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(   -1,   -1)</a:t>
            </a:r>
          </a:p>
        </p:txBody>
      </p:sp>
      <p:sp>
        <p:nvSpPr>
          <p:cNvPr id="45" name="Line 19"/>
          <p:cNvSpPr>
            <a:spLocks noChangeShapeType="1"/>
          </p:cNvSpPr>
          <p:nvPr/>
        </p:nvSpPr>
        <p:spPr bwMode="auto">
          <a:xfrm>
            <a:off x="1185850" y="553402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1438</Words>
  <Application>Microsoft Office PowerPoint</Application>
  <PresentationFormat>全屏显示(4:3)</PresentationFormat>
  <Paragraphs>114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数学和博弈</vt:lpstr>
      <vt:lpstr>一些简单的数学知识</vt:lpstr>
      <vt:lpstr>一些简单的数学知识</vt:lpstr>
      <vt:lpstr>一些简单的数学知识</vt:lpstr>
      <vt:lpstr>一些简单的数学知识</vt:lpstr>
      <vt:lpstr>一些简单的数学知识</vt:lpstr>
      <vt:lpstr>一些简单的数学知识</vt:lpstr>
      <vt:lpstr>一些简单的数学知识</vt:lpstr>
      <vt:lpstr>博弈</vt:lpstr>
      <vt:lpstr>博弈</vt:lpstr>
      <vt:lpstr>博弈</vt:lpstr>
      <vt:lpstr>博弈</vt:lpstr>
      <vt:lpstr>博弈</vt:lpstr>
      <vt:lpstr>博弈</vt:lpstr>
      <vt:lpstr>博弈</vt:lpstr>
      <vt:lpstr>博弈</vt:lpstr>
      <vt:lpstr>博弈</vt:lpstr>
      <vt:lpstr>博弈</vt:lpstr>
      <vt:lpstr>博弈</vt:lpstr>
      <vt:lpstr>博弈</vt:lpstr>
      <vt:lpstr>博弈</vt:lpstr>
      <vt:lpstr>谢谢大家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数学和博弈</dc:title>
  <dc:creator>hp-pc</dc:creator>
  <cp:lastModifiedBy>hp-pc</cp:lastModifiedBy>
  <cp:revision>59</cp:revision>
  <dcterms:created xsi:type="dcterms:W3CDTF">2015-12-16T06:21:34Z</dcterms:created>
  <dcterms:modified xsi:type="dcterms:W3CDTF">2015-12-19T15:13:47Z</dcterms:modified>
</cp:coreProperties>
</file>