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7" r:id="rId13"/>
    <p:sldId id="266" r:id="rId14"/>
    <p:sldId id="268" r:id="rId15"/>
    <p:sldId id="278" r:id="rId16"/>
    <p:sldId id="269" r:id="rId17"/>
    <p:sldId id="279" r:id="rId18"/>
    <p:sldId id="272" r:id="rId19"/>
    <p:sldId id="274" r:id="rId20"/>
    <p:sldId id="281" r:id="rId21"/>
    <p:sldId id="275" r:id="rId22"/>
    <p:sldId id="280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8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5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1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2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9D8E-8839-418D-9B72-873986CDB152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1253-7B88-49BB-8148-60DC8D6D2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2422"/>
            <a:ext cx="9144000" cy="1185052"/>
          </a:xfrm>
        </p:spPr>
        <p:txBody>
          <a:bodyPr/>
          <a:lstStyle/>
          <a:p>
            <a:pPr algn="r"/>
            <a:r>
              <a:rPr lang="zh-CN" altLang="en-US" dirty="0" smtClean="0"/>
              <a:t>计算几何初步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84587" y="2889115"/>
            <a:ext cx="4283413" cy="452336"/>
          </a:xfrm>
        </p:spPr>
        <p:txBody>
          <a:bodyPr/>
          <a:lstStyle/>
          <a:p>
            <a:r>
              <a:rPr lang="en-US" altLang="zh-CN" dirty="0" smtClean="0"/>
              <a:t>BY   </a:t>
            </a:r>
            <a:r>
              <a:rPr lang="zh-CN" altLang="en-US" dirty="0" smtClean="0"/>
              <a:t>刘科孟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1949"/>
          </a:xfrm>
        </p:spPr>
        <p:txBody>
          <a:bodyPr/>
          <a:lstStyle/>
          <a:p>
            <a:r>
              <a:rPr lang="zh-CN" altLang="en-US" dirty="0" smtClean="0"/>
              <a:t>点、直线、线段相关的操作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80" y="1001949"/>
            <a:ext cx="10786353" cy="55350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两直线的交点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这个问题非常简单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。用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参数式表示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直线上一点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和一平行于直线的向量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v)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直线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L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 </a:t>
            </a:r>
            <a:r>
              <a:rPr lang="en-US" altLang="zh-CN" sz="2000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p+tv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(t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为实数变量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，也可以用两个点来表示；只要能够唯一确定这条直线。高中我们学过参数方程，实际上</a:t>
            </a:r>
            <a:r>
              <a:rPr lang="en-US" altLang="zh-CN" sz="2000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p+tv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就是一个参数方程表示的直线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设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p(x1,y1), v(x2,y2),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则直线的参数方程为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	x = x1 + tx2;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	y = y1 + ty2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；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所以我们就可以通过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联立两条直线的参数方程得到交点所对应的参数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假设两条直线的参数方程分别为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	x = x1 + t1*vx1 		x = x2 + t2*vx2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	y = y1 + t1*vy1		y = y2 + t2*vy2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则可得</a:t>
            </a: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	t2 = (vy1(x1-x2)-vx1(y1-y2))/(vx2vy1 – vx1vy2);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正好是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((p1-p2)×v1)/(v2×v1)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；</a:t>
            </a: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同样可以的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t1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，我们只需要一个就可以得到点的坐标为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p1+t1v1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或者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p2+t2v2</a:t>
            </a:r>
            <a:r>
              <a:rPr lang="en-US" altLang="zh-CN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当然，这里还要注意直线是否会是平行（重合）的情况。</a:t>
            </a:r>
            <a:endParaRPr lang="en-US" altLang="zh-CN" sz="20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此外还有线段和线段相交，线段和直线相交的问题，就不一一细讲了。（主要都是和叉积有关）</a:t>
            </a: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281" y="35674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线段规范相交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: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先给出线段规范相交的定义，就是两线段恰好有一个公共点，且不在任何一条线段的端点。就是交叉的线段才是规范相交。那么两条线段的规范相交的充要条件是：每条线段的两个端点都在另外一条线段的两端。这又怎么判断呢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？用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叉积！！！</a:t>
            </a:r>
            <a:endParaRPr lang="zh-CN" altLang="en-US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sz="3200" dirty="0"/>
          </a:p>
        </p:txBody>
      </p:sp>
      <p:pic>
        <p:nvPicPr>
          <p:cNvPr id="1028" name="Picture 4" descr="http://pic002.cnblogs.com/images/2012/441300/2012092520424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9" y="2769952"/>
            <a:ext cx="3000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002.cnblogs.com/images/2012/441300/20120925204140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69" y="2769952"/>
            <a:ext cx="52101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ic002.cnblogs.com/images/2012/441300/201209252042078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468" y="3798652"/>
            <a:ext cx="5210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272" y="164592"/>
            <a:ext cx="10515600" cy="73056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：</a:t>
            </a:r>
            <a:r>
              <a:rPr lang="en-US" altLang="zh-CN" sz="3200" dirty="0">
                <a:latin typeface="Trebuchet MS" panose="020B0603020202020204"/>
                <a:ea typeface="华文新魏" panose="02010800040101010101" pitchFamily="2" charset="-122"/>
                <a:cs typeface="+mn-cs"/>
              </a:rPr>
              <a:t>poj1556</a:t>
            </a:r>
            <a:r>
              <a:rPr lang="zh-CN" altLang="en-US" sz="3200" dirty="0">
                <a:latin typeface="Trebuchet MS" panose="020B0603020202020204"/>
                <a:ea typeface="华文新魏" panose="02010800040101010101" pitchFamily="2" charset="-122"/>
                <a:cs typeface="+mn-cs"/>
              </a:rPr>
              <a:t>线段相交</a:t>
            </a:r>
            <a:r>
              <a:rPr lang="en-US" altLang="zh-CN" sz="3200" dirty="0">
                <a:latin typeface="Trebuchet MS" panose="020B0603020202020204"/>
                <a:ea typeface="华文新魏" panose="02010800040101010101" pitchFamily="2" charset="-122"/>
                <a:cs typeface="+mn-cs"/>
              </a:rPr>
              <a:t>+</a:t>
            </a:r>
            <a:r>
              <a:rPr lang="zh-CN" altLang="en-US" sz="3200" dirty="0">
                <a:latin typeface="Trebuchet MS" panose="020B0603020202020204"/>
                <a:ea typeface="华文新魏" panose="02010800040101010101" pitchFamily="2" charset="-122"/>
                <a:cs typeface="+mn-cs"/>
              </a:rPr>
              <a:t>最短</a:t>
            </a:r>
            <a:r>
              <a:rPr lang="zh-CN" altLang="en-US" sz="3200" dirty="0" smtClean="0">
                <a:latin typeface="Trebuchet MS" panose="020B0603020202020204"/>
                <a:ea typeface="华文新魏" panose="02010800040101010101" pitchFamily="2" charset="-122"/>
                <a:cs typeface="+mn-cs"/>
              </a:rPr>
              <a:t>路径（模板题）</a:t>
            </a:r>
            <a:endParaRPr lang="zh-CN" altLang="en-US" sz="3200" dirty="0"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895160"/>
            <a:ext cx="8296656" cy="141827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题意：有一个</a:t>
            </a:r>
            <a:r>
              <a:rPr lang="en-US" altLang="zh-CN" sz="2400" dirty="0" smtClean="0">
                <a:latin typeface="Trebuchet MS" panose="020B0603020202020204"/>
                <a:ea typeface="华文新魏" panose="02010800040101010101" pitchFamily="2" charset="-122"/>
              </a:rPr>
              <a:t>10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*</a:t>
            </a:r>
            <a:r>
              <a:rPr lang="en-US" altLang="zh-CN" sz="2400" dirty="0" smtClean="0">
                <a:latin typeface="Trebuchet MS" panose="020B0603020202020204"/>
                <a:ea typeface="华文新魏" panose="02010800040101010101" pitchFamily="2" charset="-122"/>
              </a:rPr>
              <a:t>10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的</a:t>
            </a:r>
            <a:r>
              <a:rPr lang="zh-CN" altLang="en-US" sz="2400" dirty="0">
                <a:latin typeface="Trebuchet MS" panose="020B0603020202020204"/>
                <a:ea typeface="华文新魏" panose="02010800040101010101" pitchFamily="2" charset="-122"/>
              </a:rPr>
              <a:t>正方形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区域，区域内会给定几面墙（平行于</a:t>
            </a:r>
            <a:r>
              <a:rPr lang="en-US" altLang="zh-CN" sz="2400" dirty="0" smtClean="0">
                <a:latin typeface="Trebuchet MS" panose="020B0603020202020204"/>
                <a:ea typeface="华文新魏" panose="02010800040101010101" pitchFamily="2" charset="-122"/>
              </a:rPr>
              <a:t>y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轴），墙的中间有一定宽度的门，问从（</a:t>
            </a:r>
            <a:r>
              <a:rPr lang="en-US" altLang="zh-CN" sz="2400" dirty="0" smtClean="0">
                <a:latin typeface="Trebuchet MS" panose="020B0603020202020204"/>
                <a:ea typeface="华文新魏" panose="02010800040101010101" pitchFamily="2" charset="-122"/>
              </a:rPr>
              <a:t>0,5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）到（</a:t>
            </a:r>
            <a:r>
              <a:rPr lang="en-US" altLang="zh-CN" sz="2400" dirty="0" smtClean="0">
                <a:latin typeface="Trebuchet MS" panose="020B0603020202020204"/>
                <a:ea typeface="华文新魏" panose="02010800040101010101" pitchFamily="2" charset="-122"/>
              </a:rPr>
              <a:t>10,5</a:t>
            </a:r>
            <a:r>
              <a:rPr lang="zh-CN" altLang="en-US" sz="2400" dirty="0" smtClean="0">
                <a:latin typeface="Trebuchet MS" panose="020B0603020202020204"/>
                <a:ea typeface="华文新魏" panose="02010800040101010101" pitchFamily="2" charset="-122"/>
              </a:rPr>
              <a:t>）的最短路径长。</a:t>
            </a:r>
            <a:endParaRPr lang="en-US" altLang="zh-CN" sz="2400" dirty="0" smtClean="0">
              <a:latin typeface="Trebuchet MS" panose="020B0603020202020204"/>
              <a:ea typeface="华文新魏" panose="02010800040101010101" pitchFamily="2" charset="-122"/>
            </a:endParaRPr>
          </a:p>
        </p:txBody>
      </p:sp>
      <p:pic>
        <p:nvPicPr>
          <p:cNvPr id="2050" name="Picture 2" descr="http://poj.org/images/1556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56" y="895160"/>
            <a:ext cx="25622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4048" y="2569464"/>
            <a:ext cx="8293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rebuchet MS" panose="020B0603020202020204"/>
                <a:ea typeface="华文新魏" panose="02010800040101010101" pitchFamily="2" charset="-122"/>
              </a:rPr>
              <a:t>题解：关于这道题就是一个简单的求线段是否相交，结合求最短路的问题。我们可以把每一面墙看做一段线段，判断其是否和（</a:t>
            </a:r>
            <a:r>
              <a:rPr lang="en-US" altLang="zh-CN" sz="2400" dirty="0">
                <a:latin typeface="Trebuchet MS" panose="020B0603020202020204"/>
                <a:ea typeface="华文新魏" panose="02010800040101010101" pitchFamily="2" charset="-122"/>
              </a:rPr>
              <a:t>0,5</a:t>
            </a:r>
            <a:r>
              <a:rPr lang="zh-CN" altLang="en-US" sz="2400" dirty="0">
                <a:latin typeface="Trebuchet MS" panose="020B0603020202020204"/>
                <a:ea typeface="华文新魏" panose="02010800040101010101" pitchFamily="2" charset="-122"/>
              </a:rPr>
              <a:t>）（</a:t>
            </a:r>
            <a:r>
              <a:rPr lang="en-US" altLang="zh-CN" sz="2400" dirty="0">
                <a:latin typeface="Trebuchet MS" panose="020B0603020202020204"/>
                <a:ea typeface="华文新魏" panose="02010800040101010101" pitchFamily="2" charset="-122"/>
              </a:rPr>
              <a:t>10,5</a:t>
            </a:r>
            <a:r>
              <a:rPr lang="zh-CN" altLang="en-US" sz="2400" dirty="0">
                <a:latin typeface="Trebuchet MS" panose="020B0603020202020204"/>
                <a:ea typeface="华文新魏" panose="02010800040101010101" pitchFamily="2" charset="-122"/>
              </a:rPr>
              <a:t>）这条线段是否相交，如果不相交，最短路径就是</a:t>
            </a:r>
            <a:r>
              <a:rPr lang="en-US" altLang="zh-CN" sz="2400" dirty="0">
                <a:latin typeface="Trebuchet MS" panose="020B0603020202020204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latin typeface="Trebuchet MS" panose="020B0603020202020204"/>
                <a:ea typeface="华文新魏" panose="02010800040101010101" pitchFamily="2" charset="-122"/>
              </a:rPr>
              <a:t>；如果有相交的情况就可以转化成求最短路即可。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00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2" y="0"/>
            <a:ext cx="1788268" cy="7438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点和线：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718" y="743828"/>
            <a:ext cx="11817486" cy="499549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点到直线的</a:t>
            </a:r>
            <a:r>
              <a:rPr lang="zh-CN" altLang="en-US" sz="32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距离</a:t>
            </a:r>
            <a:r>
              <a:rPr lang="zh-CN" altLang="en-US" sz="20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用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叉积求非常简单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就是求三角形的高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，直线上任意两点间的线段作为底，利用叉积求面积，然后再求高即距离。</a:t>
            </a:r>
            <a:endParaRPr lang="en-US" altLang="zh-CN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点到线段的</a:t>
            </a:r>
            <a:r>
              <a:rPr lang="zh-CN" altLang="en-US" sz="32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距离</a:t>
            </a:r>
            <a:r>
              <a:rPr lang="zh-CN" altLang="en-US" sz="20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如果投影点在线段内部则是到投影点的距离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也就是点到直线的距离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，否则就是到两端点中较近的一点的距离。</a:t>
            </a:r>
            <a:endParaRPr lang="en-US" altLang="zh-CN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点到直线的投影点</a:t>
            </a:r>
            <a:r>
              <a:rPr lang="en-US" altLang="zh-CN" sz="20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: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利用先前提到的点积，</a:t>
            </a:r>
            <a:r>
              <a:rPr lang="en-US" altLang="zh-CN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a·b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= |a||</a:t>
            </a:r>
            <a:r>
              <a:rPr lang="en-US" altLang="zh-CN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b|cos</a:t>
            </a:r>
            <a:r>
              <a:rPr lang="en-US" altLang="zh-CN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&lt;</a:t>
            </a:r>
            <a:r>
              <a:rPr lang="en-US" altLang="zh-CN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a,b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&gt;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zh-CN" altLang="en-US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en-US" altLang="zh-CN" sz="32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判断点是否在线段内</a:t>
            </a:r>
            <a:r>
              <a:rPr lang="en-US" altLang="zh-CN" sz="18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:</a:t>
            </a:r>
            <a:r>
              <a:rPr lang="en-US" altLang="zh-CN" sz="18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利用叉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积判断是否在线段所在直线上，再通过端点坐标比较，确定是否在线段上。</a:t>
            </a:r>
            <a:endParaRPr lang="en-US" altLang="zh-CN" sz="24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/>
              <a:t>r</a:t>
            </a:r>
            <a:r>
              <a:rPr lang="en-US" altLang="zh-CN" sz="2200" dirty="0" smtClean="0"/>
              <a:t>eturn (S-P)^(</a:t>
            </a:r>
            <a:r>
              <a:rPr lang="en-US" altLang="zh-CN" sz="2200" dirty="0"/>
              <a:t>E</a:t>
            </a:r>
            <a:r>
              <a:rPr lang="en-US" altLang="zh-CN" sz="2200" dirty="0" smtClean="0"/>
              <a:t>-P) == 0 &amp;&amp;(</a:t>
            </a:r>
            <a:r>
              <a:rPr lang="en-US" altLang="zh-CN" sz="2200" dirty="0" err="1" smtClean="0"/>
              <a:t>P.x</a:t>
            </a:r>
            <a:r>
              <a:rPr lang="en-US" altLang="zh-CN" sz="2200" dirty="0" smtClean="0"/>
              <a:t> - </a:t>
            </a:r>
            <a:r>
              <a:rPr lang="en-US" altLang="zh-CN" sz="2200" dirty="0" err="1"/>
              <a:t>S</a:t>
            </a:r>
            <a:r>
              <a:rPr lang="en-US" altLang="zh-CN" sz="2200" dirty="0" err="1" smtClean="0"/>
              <a:t>.x</a:t>
            </a:r>
            <a:r>
              <a:rPr lang="en-US" altLang="zh-CN" sz="2200" dirty="0" smtClean="0"/>
              <a:t>) * (</a:t>
            </a:r>
            <a:r>
              <a:rPr lang="en-US" altLang="zh-CN" sz="2200" dirty="0" err="1" smtClean="0"/>
              <a:t>P.x</a:t>
            </a:r>
            <a:r>
              <a:rPr lang="en-US" altLang="zh-CN" sz="2200" dirty="0" smtClean="0"/>
              <a:t> - </a:t>
            </a:r>
            <a:r>
              <a:rPr lang="en-US" altLang="zh-CN" sz="2200" dirty="0" err="1"/>
              <a:t>E</a:t>
            </a:r>
            <a:r>
              <a:rPr lang="en-US" altLang="zh-CN" sz="2200" dirty="0" err="1" smtClean="0"/>
              <a:t>.x</a:t>
            </a:r>
            <a:r>
              <a:rPr lang="en-US" altLang="zh-CN" sz="2200" dirty="0" smtClean="0"/>
              <a:t>) &lt;= 0 &amp;&amp;(</a:t>
            </a:r>
            <a:r>
              <a:rPr lang="en-US" altLang="zh-CN" sz="2200" dirty="0" err="1" smtClean="0"/>
              <a:t>P.y</a:t>
            </a:r>
            <a:r>
              <a:rPr lang="en-US" altLang="zh-CN" sz="2200" dirty="0" smtClean="0"/>
              <a:t> - </a:t>
            </a:r>
            <a:r>
              <a:rPr lang="en-US" altLang="zh-CN" sz="2200" dirty="0" err="1"/>
              <a:t>S</a:t>
            </a:r>
            <a:r>
              <a:rPr lang="en-US" altLang="zh-CN" sz="2200" dirty="0" err="1" smtClean="0"/>
              <a:t>.y</a:t>
            </a:r>
            <a:r>
              <a:rPr lang="en-US" altLang="zh-CN" sz="2200" dirty="0" smtClean="0"/>
              <a:t>) * (</a:t>
            </a:r>
            <a:r>
              <a:rPr lang="en-US" altLang="zh-CN" sz="2200" dirty="0" err="1" smtClean="0"/>
              <a:t>P.y</a:t>
            </a:r>
            <a:r>
              <a:rPr lang="en-US" altLang="zh-CN" sz="2200" dirty="0" smtClean="0"/>
              <a:t> - </a:t>
            </a:r>
            <a:r>
              <a:rPr lang="en-US" altLang="zh-CN" sz="2200" dirty="0" err="1"/>
              <a:t>E</a:t>
            </a:r>
            <a:r>
              <a:rPr lang="en-US" altLang="zh-CN" sz="2200" dirty="0" err="1" smtClean="0"/>
              <a:t>.y</a:t>
            </a:r>
            <a:r>
              <a:rPr lang="en-US" altLang="zh-CN" sz="2200" dirty="0" smtClean="0"/>
              <a:t>)) &lt;= 0;//S,E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是线段的端点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9650" y="5924145"/>
            <a:ext cx="11342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PS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：上面与点和线相关的一部分操作，更多的是在一些几何题目或者非几何题目中打个辅助，很少会单独作为一道题目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出现。</a:t>
            </a:r>
            <a:endParaRPr lang="zh-CN" altLang="en-US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07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085" y="911225"/>
            <a:ext cx="10515600" cy="942181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多边形的</a:t>
            </a:r>
            <a:r>
              <a:rPr lang="zh-CN" altLang="en-US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面积</a:t>
            </a:r>
            <a:r>
              <a:rPr lang="zh-CN" altLang="en-US" sz="18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利用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三角形面积相加求和得到，对于凸多边形，这个自然没有问题；对于凹多边形，只要这个面积是有向面积，依然是成立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的。如图：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731" y="145915"/>
            <a:ext cx="4270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叉积之美</a:t>
            </a:r>
          </a:p>
        </p:txBody>
      </p:sp>
      <p:pic>
        <p:nvPicPr>
          <p:cNvPr id="2050" name="Picture 2" descr="http://pic002.cnblogs.com/images/2012/441300/2012092520355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6" y="1853406"/>
            <a:ext cx="2675173" cy="27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c002.cnblogs.com/images/2012/441300/20120925203754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45" y="1853406"/>
            <a:ext cx="2616808" cy="275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552" y="1853406"/>
            <a:ext cx="4825831" cy="2465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9923" y="4776281"/>
            <a:ext cx="1126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这里的点需要先以某个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点（一般原点即可）为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基准进行一次极角排序，极角排序又是利用叉积。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545" y="4643394"/>
            <a:ext cx="8210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7302" y="336542"/>
            <a:ext cx="5475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POJ1654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（更水的模板题）</a:t>
            </a:r>
            <a:endParaRPr lang="zh-CN" altLang="en-US" sz="2400" dirty="0"/>
          </a:p>
        </p:txBody>
      </p:sp>
      <p:pic>
        <p:nvPicPr>
          <p:cNvPr id="3074" name="Picture 2" descr="http://poj.org/images/165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" y="1120457"/>
            <a:ext cx="2609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02152" y="2272601"/>
            <a:ext cx="7397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题目：从原点出发，每次往一个方向穿过一格，求回到原点后的多边形面积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2152" y="3662109"/>
            <a:ext cx="694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题解：记录点的位置，利用前面讲的求多边形面积的方式就可以求得结果了。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97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173494" cy="724373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点在多边形内的判断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118" y="969006"/>
            <a:ext cx="10515600" cy="49156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直观地讲，一个多边形就是二维平面上被一系列首尾相接、闭合的折线段围成的区域，在程序中一般用顶点数组表示，其中各个顶点按照逆时针顺序排列。</a:t>
            </a: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给定一个点和一个多边形，如何判断该点在多边形内？有两种方法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endParaRPr lang="en-US" altLang="zh-CN" sz="20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①射线法：从需要判定的点出发，任意引一条射线，判断它和边界相交的次数，如果为奇数，说明点在多边形内，否则在多边形外；不过需要注意一点，如果该射线与多边形在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某个顶点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处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相交，就要注意可能会被算两次的情况，或者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正好穿过多边形的一条完整的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边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，就忽略这种情况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②转角法：简单来说，就是看多边形相对于需要判定的点转了多少度，如果是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360°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，说明在多边形内；如果是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0°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，则说明在多边形外；如果是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180°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，则说明在多边形的边上；按照这个方法来的话，我们看到，需要用到角度，角度是根据反三角函数算出来的，得到的是弧度，如果直接利用角度的话，很显然反三角函数计算会导致速度比较慢而且产生精度误差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PS:</a:t>
            </a:r>
            <a:r>
              <a:rPr lang="zh-CN" altLang="en-US" sz="20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如果是凸多边形会更加简单，只要判断点是否都在边的</a:t>
            </a:r>
            <a:r>
              <a:rPr lang="zh-CN" altLang="en-US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左侧，就是叉积</a:t>
            </a:r>
            <a:r>
              <a:rPr lang="en-US" altLang="zh-CN" sz="20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endParaRPr lang="zh-CN" altLang="en-US" sz="20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6552" y="173058"/>
            <a:ext cx="1070457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例</a:t>
            </a:r>
            <a:r>
              <a:rPr lang="en-US" altLang="zh-CN" sz="28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Toy </a:t>
            </a:r>
            <a:r>
              <a:rPr lang="en-US" altLang="zh-CN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Storage(POJ 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2398)</a:t>
            </a:r>
          </a:p>
          <a:p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       </a:t>
            </a:r>
            <a:endParaRPr lang="en-US" altLang="zh-CN" sz="24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题目：给定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如上一个矩形区域，用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个线段将其分成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n+1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个小区域，给定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m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个点的坐标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都在矩形区域内且不在边界上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，每个小区域里面有多少个点，输出装有</a:t>
            </a:r>
            <a:r>
              <a:rPr lang="en-US" altLang="zh-CN" sz="2400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个玩具的区域的个数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n,m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&lt;=1000)</a:t>
            </a:r>
            <a:endParaRPr lang="zh-CN" altLang="en-US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552" y="2595092"/>
            <a:ext cx="10567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题解：可以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看成是求点是否在多边形内部，只不过那样做有些麻烦，我们注意到，这里面的多边形都是凸四边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三角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形，所以记得前面说过的吧，如果是凸多边形，就判断给定的点是否在凸多边形的内部，很显然，这个点肯定在矩形区域的内部，所以肯定在某一个区域内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所以，我们只需要先给所有线段按照从左到右的顺序排一个序，然后找到第一个在所给点的右侧的线段左侧的那个区域是哪个，就能确定给的点所在的区域了，求出所有点的区域就能得到结果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lvl="0"/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时间复杂度</a:t>
            </a:r>
            <a:r>
              <a:rPr lang="en-US" altLang="zh-CN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O(nm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endParaRPr lang="zh-CN" altLang="en-US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18" y="184932"/>
            <a:ext cx="5657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44367" y="2797042"/>
            <a:ext cx="6819088" cy="928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第四部分</a:t>
            </a:r>
            <a:r>
              <a:rPr lang="en-US" altLang="zh-CN" dirty="0" smtClean="0"/>
              <a:t>      </a:t>
            </a:r>
            <a:r>
              <a:rPr lang="zh-CN" altLang="en-US" dirty="0"/>
              <a:t>凸包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88" y="1322705"/>
            <a:ext cx="11012424" cy="17953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基于极角排序的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Graham-Scan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算法：</a:t>
            </a:r>
            <a:endParaRPr lang="en-US" altLang="zh-CN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这个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算法呢，先是对所有点以最左下点为基准进行极角排序（参考前面的极角排序的代码），然后利用叉积判断（类似判断凸多边形）。</a:t>
            </a:r>
            <a:endParaRPr lang="zh-CN" altLang="en-US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pic>
        <p:nvPicPr>
          <p:cNvPr id="1026" name="Picture 2" descr="http://pic002.cnblogs.com/images/2011/139826/20110310180856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2761576"/>
            <a:ext cx="3660016" cy="28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002.cnblogs.com/images/2011/139826/2011031018193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43" y="2770720"/>
            <a:ext cx="3610670" cy="28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ic002.cnblogs.com/images/2011/139826/20110310182300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40" y="2770720"/>
            <a:ext cx="3808830" cy="28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9288" y="5797296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时间复杂度是</a:t>
            </a:r>
            <a:r>
              <a:rPr lang="en-US" altLang="zh-CN" sz="28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O(</a:t>
            </a:r>
            <a:r>
              <a:rPr lang="en-US" altLang="zh-CN" sz="2800" dirty="0" err="1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NlogN</a:t>
            </a:r>
            <a:r>
              <a:rPr lang="en-US" altLang="zh-CN" sz="28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6532" y="200533"/>
            <a:ext cx="10805160" cy="1052195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凸包：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简单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的说就是在平面中有很多个点，而你要做的事就是找到这些点最外围的点，使它们连接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形成一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个</a:t>
            </a:r>
            <a:r>
              <a:rPr lang="zh-CN" altLang="en-US" sz="2400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cs typeface="+mn-cs"/>
              </a:rPr>
              <a:t>凸多边形将其他所有的点包含在多边形的内部。</a:t>
            </a:r>
            <a:endParaRPr lang="zh-CN" altLang="en-US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0463" y="2797042"/>
            <a:ext cx="5883613" cy="9286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第一部分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凸包的算法有很多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，除了上面基于极角排序的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Graham-Scan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算法外还有卷包裹法，基于字典序（水平序）的</a:t>
            </a:r>
            <a:r>
              <a:rPr lang="en-US" altLang="zh-CN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Graham-Scan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算法</a:t>
            </a:r>
            <a:r>
              <a:rPr lang="zh-CN" altLang="en-US" dirty="0" smtClean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等，这里就不细讲了。</a:t>
            </a:r>
            <a:endParaRPr lang="en-US" altLang="zh-CN" dirty="0" smtClean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白书</a:t>
            </a:r>
            <a:r>
              <a:rPr lang="en-US" altLang="zh-CN" dirty="0" smtClean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  <a:sym typeface="Wingdings" panose="05000000000000000000" pitchFamily="2" charset="2"/>
              </a:rPr>
              <a:t>P260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05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" y="33147"/>
            <a:ext cx="6010275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30" y="33147"/>
            <a:ext cx="5884926" cy="6212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30" y="6164199"/>
            <a:ext cx="5884926" cy="657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9456" y="3337560"/>
            <a:ext cx="552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rebuchet MS" panose="020B0603020202020204"/>
                <a:ea typeface="华文新魏" panose="02010800040101010101" pitchFamily="2" charset="-122"/>
              </a:rPr>
              <a:t>上模板！！！</a:t>
            </a:r>
            <a:endParaRPr lang="zh-CN" altLang="en-US" sz="2800" dirty="0">
              <a:solidFill>
                <a:srgbClr val="FF0000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3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328" y="210312"/>
            <a:ext cx="75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POJ2187  Beauty 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Contest</a:t>
            </a:r>
            <a:endParaRPr lang="zh-CN" altLang="en-US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328" y="932688"/>
            <a:ext cx="9308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题目：给出平面上的一些散点集，求出这些点集中最远两点距离的平方值。</a:t>
            </a:r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题解：求出凸包，</a:t>
            </a:r>
            <a:r>
              <a:rPr lang="en-US" altLang="zh-CN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O(n^2)</a:t>
            </a:r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枚举凸包上的点可过。毕竟数据比较水。</a:t>
            </a:r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endParaRPr lang="en-US" altLang="zh-CN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rebuchet MS" panose="020B0603020202020204"/>
                <a:ea typeface="华文新魏" panose="02010800040101010101" pitchFamily="2" charset="-122"/>
              </a:rPr>
              <a:t>这道题还是旋转卡壳的模板题，有兴趣的同学可以去看看。这里就不讲了。</a:t>
            </a:r>
            <a:endParaRPr lang="zh-CN" altLang="en-US" sz="2400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2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896" y="1380109"/>
            <a:ext cx="10515600" cy="401485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关于计算几何的内容肯定不止这么一点，今天主要是给大家讲一些比较简单常用的东西，其他一些东西大家可以有空的时候再去看看。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723376" y="5394960"/>
            <a:ext cx="270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谢谢大家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727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关于精度控制，</a:t>
            </a:r>
            <a:r>
              <a:rPr lang="en-US" altLang="zh-CN" dirty="0" smtClean="0"/>
              <a:t>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80" y="1325562"/>
            <a:ext cx="10515600" cy="158300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精度控制不光是在计算几何里，在很多涉及到浮点数运算的地方都是一个很微妙的东西，大家都知道浮点数在计算机里的储存是非常不精确的，在一些特殊情况下需要我们进行精度控制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这个精度控制需要你们自己做题去感悟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，那么，精度控制怎么实现的呢？通过下面一个函数就可以实现</a:t>
            </a:r>
            <a:r>
              <a:rPr lang="en-US" altLang="zh-CN" sz="2400" dirty="0" smtClean="0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80" y="2854202"/>
            <a:ext cx="6149749" cy="2099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563" y="3229583"/>
            <a:ext cx="451363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eps</a:t>
            </a:r>
            <a:r>
              <a:rPr lang="zh-CN" altLang="en-US" sz="2200" dirty="0" smtClean="0"/>
              <a:t>就是我们要控制的精度，根据实际情况和题目要求进行选择，返回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代表大于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-1</a:t>
            </a:r>
            <a:r>
              <a:rPr lang="zh-CN" altLang="en-US" sz="2200" dirty="0" smtClean="0"/>
              <a:t>代表小于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代</a:t>
            </a:r>
            <a:endParaRPr lang="en-US" altLang="zh-CN" sz="2200" dirty="0" smtClean="0"/>
          </a:p>
          <a:p>
            <a:r>
              <a:rPr lang="zh-CN" altLang="en-US" sz="2200" dirty="0" smtClean="0"/>
              <a:t>表等于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；比较两个浮点数的大小可以用</a:t>
            </a:r>
            <a:r>
              <a:rPr lang="en-US" altLang="zh-CN" sz="2200" dirty="0" err="1" smtClean="0"/>
              <a:t>dcmp</a:t>
            </a:r>
            <a:r>
              <a:rPr lang="en-US" altLang="zh-CN" sz="2200" dirty="0" smtClean="0"/>
              <a:t>(a-b)</a:t>
            </a:r>
            <a:r>
              <a:rPr lang="zh-CN" altLang="en-US" sz="2200" dirty="0" smtClean="0"/>
              <a:t>的返回值来判断</a:t>
            </a:r>
            <a:endParaRPr lang="en-US" altLang="zh-CN" sz="22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1328" y="5466944"/>
            <a:ext cx="99611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有一些时候，也可以使用扩大数据法来确保精度，在数据经过对应的扩大可以变成整数，比如整点之间的距离大小比较可以变成距离平方的大小比较。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81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9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float,double,long</a:t>
            </a:r>
            <a:r>
              <a:rPr lang="en-US" altLang="zh-CN" dirty="0" smtClean="0"/>
              <a:t> double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3319"/>
            <a:ext cx="10515600" cy="30447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关于这些数的输入输出问题，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不用说，</a:t>
            </a:r>
            <a:r>
              <a:rPr lang="en-US" altLang="zh-CN" dirty="0" smtClean="0"/>
              <a:t>%f</a:t>
            </a:r>
            <a:r>
              <a:rPr lang="zh-CN" altLang="en-US" dirty="0" smtClean="0"/>
              <a:t>读入</a:t>
            </a:r>
            <a:r>
              <a:rPr lang="en-US" altLang="zh-CN" dirty="0" smtClean="0"/>
              <a:t>%f</a:t>
            </a:r>
            <a:r>
              <a:rPr lang="zh-CN" altLang="en-US" dirty="0" smtClean="0"/>
              <a:t>输出，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%lf</a:t>
            </a:r>
            <a:r>
              <a:rPr lang="zh-CN" altLang="en-US" dirty="0" smtClean="0"/>
              <a:t>读入</a:t>
            </a:r>
            <a:r>
              <a:rPr lang="en-US" altLang="zh-CN" dirty="0" smtClean="0">
                <a:solidFill>
                  <a:srgbClr val="FF0000"/>
                </a:solidFill>
              </a:rPr>
              <a:t>%f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最后</a:t>
            </a:r>
            <a:r>
              <a:rPr lang="en-US" altLang="zh-CN" dirty="0" smtClean="0">
                <a:solidFill>
                  <a:schemeClr val="tx1"/>
                </a:solidFill>
              </a:rPr>
              <a:t>long double, %Lf</a:t>
            </a:r>
            <a:r>
              <a:rPr lang="zh-CN" altLang="en-US" dirty="0" smtClean="0">
                <a:solidFill>
                  <a:schemeClr val="tx1"/>
                </a:solidFill>
              </a:rPr>
              <a:t>读入</a:t>
            </a:r>
            <a:r>
              <a:rPr lang="en-US" altLang="zh-CN" dirty="0" smtClean="0">
                <a:solidFill>
                  <a:schemeClr val="tx1"/>
                </a:solidFill>
              </a:rPr>
              <a:t>%Lf</a:t>
            </a:r>
            <a:r>
              <a:rPr lang="zh-CN" altLang="en-US" dirty="0" smtClean="0">
                <a:solidFill>
                  <a:schemeClr val="tx1"/>
                </a:solidFill>
              </a:rPr>
              <a:t>输出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由于</a:t>
            </a:r>
            <a:r>
              <a:rPr lang="en-US" altLang="zh-CN" dirty="0" smtClean="0">
                <a:solidFill>
                  <a:schemeClr val="tx1"/>
                </a:solidFill>
              </a:rPr>
              <a:t>long double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C99</a:t>
            </a:r>
            <a:r>
              <a:rPr lang="zh-CN" altLang="en-US" dirty="0" smtClean="0">
                <a:solidFill>
                  <a:schemeClr val="tx1"/>
                </a:solidFill>
              </a:rPr>
              <a:t>标准提出的，所以有些编译器不能支持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en-US" altLang="zh-CN" dirty="0" smtClean="0">
                <a:solidFill>
                  <a:schemeClr val="tx1"/>
                </a:solidFill>
              </a:rPr>
              <a:t>ong double</a:t>
            </a:r>
            <a:r>
              <a:rPr lang="zh-CN" altLang="en-US" dirty="0" smtClean="0"/>
              <a:t>一般不常用，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精度往往足够了，如果使用了，</a:t>
            </a:r>
            <a:r>
              <a:rPr lang="zh-CN" altLang="en-US" dirty="0" smtClean="0">
                <a:solidFill>
                  <a:schemeClr val="tx1"/>
                </a:solidFill>
              </a:rPr>
              <a:t>还是用</a:t>
            </a:r>
            <a:r>
              <a:rPr lang="en-US" altLang="zh-CN" dirty="0" err="1" smtClean="0">
                <a:solidFill>
                  <a:schemeClr val="tx1"/>
                </a:solidFill>
              </a:rPr>
              <a:t>cout</a:t>
            </a:r>
            <a:r>
              <a:rPr lang="zh-CN" altLang="en-US" dirty="0" smtClean="0">
                <a:solidFill>
                  <a:schemeClr val="tx1"/>
                </a:solidFill>
              </a:rPr>
              <a:t>来输出比较好，如果要求位数的话，用</a:t>
            </a:r>
            <a:r>
              <a:rPr lang="en-US" altLang="zh-CN" dirty="0" err="1" smtClean="0">
                <a:solidFill>
                  <a:schemeClr val="tx1"/>
                </a:solidFill>
              </a:rPr>
              <a:t>cout</a:t>
            </a:r>
            <a:r>
              <a:rPr lang="en-US" altLang="zh-CN" dirty="0" smtClean="0">
                <a:solidFill>
                  <a:schemeClr val="tx1"/>
                </a:solidFill>
              </a:rPr>
              <a:t>&lt;&lt;fixed&lt;&lt;</a:t>
            </a:r>
            <a:r>
              <a:rPr lang="en-US" altLang="zh-CN" dirty="0" err="1" smtClean="0">
                <a:solidFill>
                  <a:schemeClr val="tx1"/>
                </a:solidFill>
              </a:rPr>
              <a:t>setprecision</a:t>
            </a:r>
            <a:r>
              <a:rPr lang="en-US" altLang="zh-CN" dirty="0" smtClean="0">
                <a:solidFill>
                  <a:schemeClr val="tx1"/>
                </a:solidFill>
              </a:rPr>
              <a:t>(x)&lt;&lt;d;</a:t>
            </a:r>
            <a:r>
              <a:rPr lang="zh-CN" altLang="en-US" dirty="0" smtClean="0">
                <a:solidFill>
                  <a:schemeClr val="tx1"/>
                </a:solidFill>
              </a:rPr>
              <a:t>，其中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</a:rPr>
              <a:t>是要输出的数据，需要包含头文件</a:t>
            </a:r>
            <a:r>
              <a:rPr lang="en-US" altLang="zh-CN" dirty="0" smtClean="0">
                <a:solidFill>
                  <a:schemeClr val="tx1"/>
                </a:solidFill>
              </a:rPr>
              <a:t>#include &lt;</a:t>
            </a:r>
            <a:r>
              <a:rPr lang="en-US" altLang="zh-CN" dirty="0" err="1" smtClean="0">
                <a:solidFill>
                  <a:schemeClr val="tx1"/>
                </a:solidFill>
              </a:rPr>
              <a:t>iomanip</a:t>
            </a:r>
            <a:r>
              <a:rPr lang="en-US" altLang="zh-CN" dirty="0" smtClean="0">
                <a:solidFill>
                  <a:schemeClr val="tx1"/>
                </a:solidFill>
              </a:rPr>
              <a:t>&gt;);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4" y="1116132"/>
            <a:ext cx="11537652" cy="19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4367" y="2797042"/>
            <a:ext cx="6819088" cy="92865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第二部分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还是基础知识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92" y="141390"/>
            <a:ext cx="10515600" cy="870288"/>
          </a:xfrm>
        </p:spPr>
        <p:txBody>
          <a:bodyPr/>
          <a:lstStyle/>
          <a:p>
            <a:r>
              <a:rPr lang="zh-CN" altLang="en-US" dirty="0" smtClean="0"/>
              <a:t>先来普及一些向量相关的知识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91" y="1348970"/>
            <a:ext cx="11292191" cy="45946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向量：指具有大小和方向的几何对象。</a:t>
            </a:r>
            <a:endParaRPr lang="en-US" altLang="zh-CN" dirty="0" smtClean="0"/>
          </a:p>
          <a:p>
            <a:r>
              <a:rPr lang="zh-CN" altLang="en-US" dirty="0" smtClean="0"/>
              <a:t>向量加法：满足平行四边形法则；如右图所示</a:t>
            </a:r>
            <a:endParaRPr lang="en-US" altLang="zh-CN" dirty="0" smtClean="0"/>
          </a:p>
          <a:p>
            <a:r>
              <a:rPr lang="zh-CN" altLang="en-US" dirty="0" smtClean="0"/>
              <a:t>向量的数量积：也叫点积，内积，向量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和向量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的点积记作</a:t>
            </a:r>
            <a:r>
              <a:rPr lang="en-US" altLang="zh-CN" dirty="0" err="1" smtClean="0"/>
              <a:t>a·b</a:t>
            </a:r>
            <a:r>
              <a:rPr lang="en-US" altLang="zh-CN" dirty="0" smtClean="0"/>
              <a:t> = |a||</a:t>
            </a:r>
            <a:r>
              <a:rPr lang="en-US" altLang="zh-CN" dirty="0" err="1" smtClean="0"/>
              <a:t>b|cos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，其结果是一个数值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向量的向量积：也叫叉积，外积，向量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和向量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的叉积记作</a:t>
            </a:r>
            <a:r>
              <a:rPr lang="en-US" altLang="zh-CN" dirty="0" err="1" smtClean="0"/>
              <a:t>a×b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其结果是一个向量，方向遵循右手螺旋定则，大小是</a:t>
            </a:r>
            <a:r>
              <a:rPr lang="en-US" altLang="zh-CN" dirty="0" smtClean="0"/>
              <a:t>|a||</a:t>
            </a:r>
            <a:r>
              <a:rPr lang="en-US" altLang="zh-CN" dirty="0" err="1" smtClean="0"/>
              <a:t>b|sin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（实际上就是平行四边形的面积，有向面积）</a:t>
            </a:r>
            <a:r>
              <a:rPr lang="en-US" altLang="zh-CN" dirty="0" smtClean="0"/>
              <a:t>;</a:t>
            </a:r>
            <a:r>
              <a:rPr lang="zh-CN" altLang="en-US" dirty="0" smtClean="0">
                <a:solidFill>
                  <a:srgbClr val="FF0000"/>
                </a:solidFill>
              </a:rPr>
              <a:t>（向量的叉积非常好用，后面的凸包和一些其他的都会用上）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在平面直角坐标系下，向量和点的表示方法一样，都是一个二元组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只不过意义不同，点指的是一个位置，而向量指的是起点到终点的位移，大家不要把点和向量的概念搞混了，点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点</a:t>
            </a:r>
            <a:r>
              <a:rPr lang="en-US" altLang="zh-CN" dirty="0" smtClean="0"/>
              <a:t>=</a:t>
            </a:r>
            <a:r>
              <a:rPr lang="zh-CN" altLang="en-US" dirty="0" smtClean="0"/>
              <a:t>向量，向量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向量，点</a:t>
            </a:r>
            <a:r>
              <a:rPr lang="en-US" altLang="zh-CN" dirty="0" smtClean="0"/>
              <a:t>+</a:t>
            </a:r>
            <a:r>
              <a:rPr lang="zh-CN" altLang="en-US" dirty="0" smtClean="0"/>
              <a:t>向量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点；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15" y="856035"/>
            <a:ext cx="2953877" cy="1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67319"/>
          </a:xfrm>
        </p:spPr>
        <p:txBody>
          <a:bodyPr/>
          <a:lstStyle/>
          <a:p>
            <a:r>
              <a:rPr lang="zh-CN" altLang="en-US" dirty="0" smtClean="0"/>
              <a:t>一些三角函数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544" y="1167318"/>
            <a:ext cx="10515600" cy="464982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三角函数在</a:t>
            </a:r>
            <a:r>
              <a:rPr lang="en-US" altLang="zh-CN" dirty="0" smtClean="0"/>
              <a:t>C++(C)</a:t>
            </a:r>
            <a:r>
              <a:rPr lang="zh-CN" altLang="en-US" dirty="0" smtClean="0"/>
              <a:t>语言中都包含在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)</a:t>
            </a:r>
            <a:r>
              <a:rPr lang="zh-CN" altLang="en-US" dirty="0" smtClean="0"/>
              <a:t>头文件里面，原型如下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sin(</a:t>
            </a:r>
            <a:r>
              <a:rPr lang="en-US" altLang="zh-CN" dirty="0" err="1" smtClean="0"/>
              <a:t>ang</a:t>
            </a:r>
            <a:r>
              <a:rPr lang="en-US" altLang="zh-CN" dirty="0" smtClean="0"/>
              <a:t>),cos(</a:t>
            </a:r>
            <a:r>
              <a:rPr lang="en-US" altLang="zh-CN" dirty="0" err="1" smtClean="0"/>
              <a:t>ang</a:t>
            </a:r>
            <a:r>
              <a:rPr lang="en-US" altLang="zh-CN" dirty="0" smtClean="0"/>
              <a:t>),tan(</a:t>
            </a:r>
            <a:r>
              <a:rPr lang="en-US" altLang="zh-CN" dirty="0" err="1" smtClean="0"/>
              <a:t>ang</a:t>
            </a:r>
            <a:r>
              <a:rPr lang="en-US" altLang="zh-CN" dirty="0" smtClean="0"/>
              <a:t>):</a:t>
            </a:r>
            <a:r>
              <a:rPr lang="zh-CN" altLang="en-US" dirty="0" smtClean="0"/>
              <a:t>三角函数，返回三角函数值；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ang</a:t>
            </a:r>
            <a:r>
              <a:rPr lang="zh-CN" altLang="en-US" dirty="0" smtClean="0">
                <a:sym typeface="Wingdings" panose="05000000000000000000" pitchFamily="2" charset="2"/>
              </a:rPr>
              <a:t>是</a:t>
            </a:r>
            <a:r>
              <a:rPr lang="en-US" altLang="zh-CN" dirty="0" smtClean="0">
                <a:sym typeface="Wingdings" panose="05000000000000000000" pitchFamily="2" charset="2"/>
              </a:rPr>
              <a:t>double</a:t>
            </a:r>
            <a:r>
              <a:rPr lang="zh-CN" altLang="en-US" dirty="0" smtClean="0">
                <a:sym typeface="Wingdings" panose="05000000000000000000" pitchFamily="2" charset="2"/>
              </a:rPr>
              <a:t>型，代表角的弧度；</a:t>
            </a:r>
            <a:r>
              <a:rPr lang="en-US" altLang="zh-CN" dirty="0" smtClean="0">
                <a:sym typeface="Wingdings" panose="05000000000000000000" pitchFamily="2" charset="2"/>
              </a:rPr>
              <a:t>);</a:t>
            </a:r>
            <a:endParaRPr lang="en-US" altLang="zh-CN" dirty="0" smtClean="0"/>
          </a:p>
          <a:p>
            <a:r>
              <a:rPr lang="en-US" altLang="zh-CN" dirty="0" err="1" smtClean="0"/>
              <a:t>asin</a:t>
            </a:r>
            <a:r>
              <a:rPr lang="en-US" altLang="zh-CN" dirty="0" smtClean="0"/>
              <a:t>(double d)</a:t>
            </a:r>
            <a:r>
              <a:rPr lang="zh-CN" altLang="en-US" dirty="0" smtClean="0"/>
              <a:t>：反正弦，返回值为角度，范围</a:t>
            </a:r>
            <a:r>
              <a:rPr lang="en-US" altLang="zh-CN" dirty="0" smtClean="0"/>
              <a:t>[-PI/2, PI/2];</a:t>
            </a:r>
          </a:p>
          <a:p>
            <a:r>
              <a:rPr lang="en-US" altLang="zh-CN" dirty="0" err="1" smtClean="0"/>
              <a:t>acos</a:t>
            </a:r>
            <a:r>
              <a:rPr lang="en-US" altLang="zh-CN" dirty="0" smtClean="0"/>
              <a:t>(double d)</a:t>
            </a:r>
            <a:r>
              <a:rPr lang="zh-CN" altLang="en-US" dirty="0" smtClean="0"/>
              <a:t>：范围</a:t>
            </a:r>
            <a:r>
              <a:rPr lang="en-US" altLang="zh-CN" dirty="0" smtClean="0"/>
              <a:t>[0,PI];</a:t>
            </a:r>
          </a:p>
          <a:p>
            <a:r>
              <a:rPr lang="en-US" altLang="zh-CN" dirty="0" err="1" smtClean="0"/>
              <a:t>atan</a:t>
            </a:r>
            <a:r>
              <a:rPr lang="en-US" altLang="zh-CN" dirty="0" smtClean="0"/>
              <a:t>(double d)</a:t>
            </a:r>
            <a:r>
              <a:rPr lang="zh-CN" altLang="en-US" dirty="0" smtClean="0"/>
              <a:t>：范围</a:t>
            </a:r>
            <a:r>
              <a:rPr lang="en-US" altLang="zh-CN" dirty="0" smtClean="0"/>
              <a:t>[-PI/2,PI/2];</a:t>
            </a:r>
          </a:p>
          <a:p>
            <a:r>
              <a:rPr lang="en-US" altLang="zh-CN" dirty="0" smtClean="0"/>
              <a:t>atan2(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：返回向量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的极角，也就是与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轴正方向的夹角，范围是</a:t>
            </a:r>
            <a:r>
              <a:rPr lang="en-US" altLang="zh-CN" dirty="0" smtClean="0"/>
              <a:t>[-PI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PI];</a:t>
            </a:r>
          </a:p>
          <a:p>
            <a:r>
              <a:rPr lang="en-US" altLang="zh-CN" dirty="0" smtClean="0"/>
              <a:t>PI</a:t>
            </a:r>
            <a:r>
              <a:rPr lang="zh-CN" altLang="en-US" dirty="0" smtClean="0"/>
              <a:t>的表示：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double PI =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(-1.0);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44367" y="2797042"/>
            <a:ext cx="6819088" cy="928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第三部分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简单叉积应用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0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接下来，先上一点点模板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56" y="1125231"/>
            <a:ext cx="4871937" cy="56549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1769" y="1306780"/>
            <a:ext cx="5291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这是一个点类（也是向量类）的定义，其中重载了“</a:t>
            </a:r>
            <a:r>
              <a:rPr lang="en-US" altLang="zh-CN" sz="2200" dirty="0"/>
              <a:t>-</a:t>
            </a:r>
            <a:r>
              <a:rPr lang="zh-CN" altLang="en-US" sz="2200" dirty="0" smtClean="0"/>
              <a:t>”，“</a:t>
            </a:r>
            <a:r>
              <a:rPr lang="en-US" altLang="zh-CN" sz="2200" dirty="0"/>
              <a:t>^</a:t>
            </a:r>
            <a:r>
              <a:rPr lang="zh-CN" altLang="en-US" sz="2200" dirty="0" smtClean="0"/>
              <a:t>”，“*”三个运算符，分别是定义了向量，向量的叉积，向量的点积。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最后一个函数是求点（向量）绕原点旋转后得到的点的坐标。</a:t>
            </a:r>
            <a:endParaRPr lang="en-US" altLang="zh-CN" sz="2200" dirty="0" smtClean="0"/>
          </a:p>
          <a:p>
            <a:endParaRPr lang="en-US" altLang="zh-CN" sz="2200" dirty="0"/>
          </a:p>
          <a:p>
            <a:r>
              <a:rPr lang="zh-CN" altLang="en-US" sz="2200" dirty="0" smtClean="0"/>
              <a:t>旋转：一个向量或者点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x,y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围绕原点逆时针旋转</a:t>
            </a:r>
            <a:r>
              <a:rPr lang="en-US" altLang="zh-CN" sz="2200" dirty="0" smtClean="0"/>
              <a:t>rad</a:t>
            </a:r>
            <a:r>
              <a:rPr lang="zh-CN" altLang="en-US" sz="2200" dirty="0" smtClean="0"/>
              <a:t>弧度角，得到的点是</a:t>
            </a:r>
            <a:r>
              <a:rPr lang="en-US" altLang="zh-CN" sz="2200" dirty="0" smtClean="0"/>
              <a:t>(x*cos(rad)-y*sin(rad), x*sin(rad)+y*cos(rad))(</a:t>
            </a:r>
            <a:r>
              <a:rPr lang="zh-CN" altLang="en-US" sz="2200" dirty="0" smtClean="0"/>
              <a:t>转化极坐标去推导</a:t>
            </a:r>
            <a:r>
              <a:rPr lang="en-US" altLang="zh-CN" sz="2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02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2149</Words>
  <Application>Microsoft Office PowerPoint</Application>
  <PresentationFormat>宽屏</PresentationFormat>
  <Paragraphs>98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华文新魏</vt:lpstr>
      <vt:lpstr>宋体</vt:lpstr>
      <vt:lpstr>Arial</vt:lpstr>
      <vt:lpstr>Calibri</vt:lpstr>
      <vt:lpstr>Calibri Light</vt:lpstr>
      <vt:lpstr>Trebuchet MS</vt:lpstr>
      <vt:lpstr>Wingdings</vt:lpstr>
      <vt:lpstr>Office 主题</vt:lpstr>
      <vt:lpstr>计算几何初步</vt:lpstr>
      <vt:lpstr>第一部分      基础知识</vt:lpstr>
      <vt:lpstr>关于精度控制，eps</vt:lpstr>
      <vt:lpstr>有关float,double,long double的问题</vt:lpstr>
      <vt:lpstr>第二部分      还是基础知识</vt:lpstr>
      <vt:lpstr>先来普及一些向量相关的知识</vt:lpstr>
      <vt:lpstr>一些三角函数</vt:lpstr>
      <vt:lpstr>PowerPoint 演示文稿</vt:lpstr>
      <vt:lpstr>接下来，先上一点点模板</vt:lpstr>
      <vt:lpstr>点、直线、线段相关的操作</vt:lpstr>
      <vt:lpstr>PowerPoint 演示文稿</vt:lpstr>
      <vt:lpstr>例1：poj1556线段相交+最短路径（模板题）</vt:lpstr>
      <vt:lpstr>点和线：</vt:lpstr>
      <vt:lpstr>PowerPoint 演示文稿</vt:lpstr>
      <vt:lpstr>PowerPoint 演示文稿</vt:lpstr>
      <vt:lpstr>点在多边形内的判断</vt:lpstr>
      <vt:lpstr>PowerPoint 演示文稿</vt:lpstr>
      <vt:lpstr>PowerPoint 演示文稿</vt:lpstr>
      <vt:lpstr>凸包：简单的说就是在平面中有很多个点，而你要做的事就是找到这些点最外围的点，使它们连接形成一个凸多边形将其他所有的点包含在多边形的内部。</vt:lpstr>
      <vt:lpstr>PowerPoint 演示文稿</vt:lpstr>
      <vt:lpstr>PowerPoint 演示文稿</vt:lpstr>
      <vt:lpstr>PowerPoint 演示文稿</vt:lpstr>
      <vt:lpstr>关于计算几何的内容肯定不止这么一点，今天主要是给大家讲一些比较简单常用的东西，其他一些东西大家可以有空的时候再去看看。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计算几何初步</dc:title>
  <dc:creator>刘科孟</dc:creator>
  <cp:lastModifiedBy>刘科孟</cp:lastModifiedBy>
  <cp:revision>38</cp:revision>
  <dcterms:created xsi:type="dcterms:W3CDTF">2016-06-02T12:46:08Z</dcterms:created>
  <dcterms:modified xsi:type="dcterms:W3CDTF">2016-06-03T16:03:48Z</dcterms:modified>
</cp:coreProperties>
</file>