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65" r:id="rId12"/>
    <p:sldId id="267" r:id="rId13"/>
    <p:sldId id="268" r:id="rId14"/>
    <p:sldId id="269" r:id="rId15"/>
    <p:sldId id="270" r:id="rId16"/>
    <p:sldId id="292" r:id="rId17"/>
    <p:sldId id="271" r:id="rId18"/>
    <p:sldId id="272" r:id="rId19"/>
    <p:sldId id="273" r:id="rId20"/>
    <p:sldId id="277" r:id="rId21"/>
    <p:sldId id="278" r:id="rId22"/>
    <p:sldId id="283" r:id="rId23"/>
    <p:sldId id="284" r:id="rId24"/>
    <p:sldId id="279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SzTx/>
              <a:buNone/>
              <a:defRPr sz="3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>
              <a:spcBef>
                <a:spcPts val="32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2963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7408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1853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6298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20743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5188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29633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4078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3852333" marR="0" indent="-296333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数据结构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15级春季训练专题四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队列也是一种线性表，入队（push）操作在队尾（rear）实现，出队（pop）操作在队首（front）实现。直观上队列就是实际生活中排队一样。</a:t>
            </a:r>
          </a:p>
          <a:p>
            <a:r>
              <a:rPr dirty="0" err="1"/>
              <a:t>队列是一种FIFO表</a:t>
            </a:r>
            <a:r>
              <a:rPr dirty="0"/>
              <a:t>。（First-In-First-Out）</a:t>
            </a:r>
          </a:p>
          <a:p>
            <a:r>
              <a:rPr dirty="0" err="1"/>
              <a:t>队列的实现：数组模拟</a:t>
            </a:r>
            <a:r>
              <a:rPr dirty="0"/>
              <a:t>/STL </a:t>
            </a:r>
            <a:r>
              <a:rPr dirty="0" err="1"/>
              <a:t>queue（容器适配器，默认deque</a:t>
            </a:r>
            <a:r>
              <a:rPr dirty="0"/>
              <a:t>）</a:t>
            </a:r>
          </a:p>
          <a:p>
            <a:r>
              <a:rPr dirty="0" err="1"/>
              <a:t>初始化：queue</a:t>
            </a:r>
            <a:r>
              <a:rPr dirty="0"/>
              <a:t>&lt;class T(, </a:t>
            </a:r>
            <a:r>
              <a:rPr dirty="0" err="1"/>
              <a:t>deque</a:t>
            </a:r>
            <a:r>
              <a:rPr dirty="0"/>
              <a:t>&lt;T&gt;/vector&lt;T&gt;/list&lt;T&gt;)&gt; q;</a:t>
            </a:r>
          </a:p>
          <a:p>
            <a:r>
              <a:rPr dirty="0" err="1"/>
              <a:t>判空函数</a:t>
            </a:r>
            <a:r>
              <a:rPr dirty="0"/>
              <a:t> queue::empty : </a:t>
            </a:r>
            <a:r>
              <a:rPr dirty="0" err="1"/>
              <a:t>q.empty</a:t>
            </a:r>
            <a:r>
              <a:rPr dirty="0"/>
              <a:t>(); O(1)</a:t>
            </a:r>
          </a:p>
          <a:p>
            <a:r>
              <a:rPr dirty="0" err="1"/>
              <a:t>入队函数和出队函数</a:t>
            </a:r>
            <a:r>
              <a:rPr dirty="0"/>
              <a:t> queue::push/queue::pop : </a:t>
            </a:r>
            <a:r>
              <a:rPr dirty="0" err="1"/>
              <a:t>q.push</a:t>
            </a:r>
            <a:r>
              <a:rPr dirty="0"/>
              <a:t>()/</a:t>
            </a:r>
            <a:r>
              <a:rPr dirty="0" err="1"/>
              <a:t>q.pop</a:t>
            </a:r>
            <a:r>
              <a:rPr dirty="0"/>
              <a:t>(); O(1)</a:t>
            </a:r>
          </a:p>
          <a:p>
            <a:r>
              <a:rPr dirty="0" err="1"/>
              <a:t>队首队尾元素函数</a:t>
            </a:r>
            <a:r>
              <a:rPr dirty="0"/>
              <a:t> queue::front/queue::back : </a:t>
            </a:r>
            <a:r>
              <a:rPr dirty="0" err="1"/>
              <a:t>q.front</a:t>
            </a:r>
            <a:r>
              <a:rPr dirty="0"/>
              <a:t>()/</a:t>
            </a:r>
            <a:r>
              <a:rPr dirty="0" err="1"/>
              <a:t>q.back</a:t>
            </a:r>
            <a:r>
              <a:rPr dirty="0"/>
              <a:t>(); O(1)</a:t>
            </a:r>
          </a:p>
          <a:p>
            <a:r>
              <a:rPr dirty="0" err="1"/>
              <a:t>队列大小函数</a:t>
            </a:r>
            <a:r>
              <a:rPr dirty="0"/>
              <a:t> queue::size : </a:t>
            </a:r>
            <a:r>
              <a:rPr dirty="0" err="1"/>
              <a:t>q.size</a:t>
            </a:r>
            <a:r>
              <a:rPr dirty="0"/>
              <a:t>(); O(1)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2500" y="1270000"/>
            <a:ext cx="12573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队列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队列的应用：BFS，拓扑排序</a:t>
            </a:r>
          </a:p>
          <a:p>
            <a:r>
              <a:t>队列的拓展：循环队列，优先队列(STL priority_queue，类似最大堆，由vector实现)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2500" y="1270000"/>
            <a:ext cx="12573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队列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2.1 散列表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散列表也叫哈希表(hash table)，使用散列函数构造关键字和对应值之间的映射关系。</a:t>
            </a:r>
          </a:p>
          <a:p>
            <a:r>
              <a:t>基于比较的排序算法的复杂度下界是 </a:t>
            </a:r>
          </a:p>
          <a:p>
            <a:r>
              <a:t>在某些情况下，如对n个1-10000范围内的数进行排序，n为int。复杂度可以利用hash的思想降到</a:t>
            </a:r>
          </a:p>
          <a:p>
            <a:r>
              <a:t>字符串hash：如当关键字是小写英文字母a~z时，可以构造如下的hash函数：</a:t>
            </a:r>
          </a:p>
          <a:p>
            <a:endParaRPr/>
          </a:p>
          <a:p>
            <a:endParaRPr/>
          </a:p>
          <a:p>
            <a:endParaRPr/>
          </a:p>
          <a:p>
            <a:r>
              <a:t>其中Si是字符串S第i位的ASCII码，P为散列表的大小（一般为一个较大的质数）</a:t>
            </a:r>
          </a:p>
        </p:txBody>
      </p:sp>
      <p:pic>
        <p:nvPicPr>
          <p:cNvPr id="19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7485" y="4604317"/>
            <a:ext cx="1314583" cy="315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4162" y="5431702"/>
            <a:ext cx="623147" cy="315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00726" y="6317307"/>
            <a:ext cx="5245101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2.2 并查集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并查集作用于一组不相交的集合，在实际应用当中可以在接近常数的复杂度下完成下列操作：</a:t>
            </a:r>
          </a:p>
          <a:p>
            <a:r>
              <a:t>查找(Find)：判断两元素是否属于同一个集合</a:t>
            </a:r>
          </a:p>
          <a:p>
            <a:r>
              <a:t>合并(Union)：将两个集合合并成一个集合</a:t>
            </a:r>
          </a:p>
          <a:p>
            <a:endParaRPr/>
          </a:p>
          <a:p>
            <a:r>
              <a:t>初始化：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初始化：</a:t>
            </a:r>
          </a:p>
          <a:p>
            <a:endParaRPr/>
          </a:p>
          <a:p>
            <a:endParaRPr/>
          </a:p>
          <a:p>
            <a:endParaRPr/>
          </a:p>
          <a:p>
            <a:r>
              <a:t>查找：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合并：</a:t>
            </a:r>
          </a:p>
        </p:txBody>
      </p:sp>
      <p:pic>
        <p:nvPicPr>
          <p:cNvPr id="20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950" y="4022600"/>
            <a:ext cx="7739047" cy="170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0950" y="6581110"/>
            <a:ext cx="5145053" cy="202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7300" y="2014918"/>
            <a:ext cx="6910413" cy="13696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并查集的应用：维护无向图的连通性；Kruskal算法</a:t>
            </a:r>
            <a:r>
              <a:rPr dirty="0"/>
              <a:t>。</a:t>
            </a:r>
          </a:p>
          <a:p>
            <a:r>
              <a:rPr dirty="0" err="1"/>
              <a:t>并查集经典例题：食物链</a:t>
            </a:r>
            <a:r>
              <a:rPr dirty="0"/>
              <a:t>(</a:t>
            </a:r>
            <a:r>
              <a:rPr dirty="0" err="1"/>
              <a:t>poj</a:t>
            </a:r>
            <a:r>
              <a:rPr dirty="0"/>
              <a:t> 1182, </a:t>
            </a:r>
            <a:r>
              <a:rPr lang="zh-CN" altLang="en-US" dirty="0" smtClean="0"/>
              <a:t>种族</a:t>
            </a:r>
            <a:r>
              <a:rPr dirty="0" err="1" smtClean="0"/>
              <a:t>并查集</a:t>
            </a:r>
            <a:r>
              <a:rPr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种族并查集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条虫子，其中有雄的和雌的。给出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个行为，每个行为</a:t>
            </a:r>
            <a:r>
              <a:rPr lang="en-US" altLang="zh-CN" dirty="0" smtClean="0"/>
              <a:t>A B</a:t>
            </a:r>
            <a:r>
              <a:rPr lang="zh-CN" altLang="en-US" dirty="0" smtClean="0"/>
              <a:t>表明虫子</a:t>
            </a:r>
            <a:r>
              <a:rPr lang="en-US" altLang="zh-CN" dirty="0" smtClean="0"/>
              <a:t>AB</a:t>
            </a:r>
            <a:r>
              <a:rPr lang="zh-CN" altLang="en-US" dirty="0"/>
              <a:t>一起玩耍</a:t>
            </a:r>
            <a:endParaRPr lang="en-US" altLang="zh-CN" dirty="0" smtClean="0"/>
          </a:p>
          <a:p>
            <a:r>
              <a:rPr lang="zh-CN" altLang="en-US" dirty="0"/>
              <a:t>大部分情况</a:t>
            </a:r>
            <a:r>
              <a:rPr lang="zh-CN" altLang="en-US" dirty="0" smtClean="0"/>
              <a:t>下，一起玩熟的都是异性。请你从所给数据中分析有没有同性一起</a:t>
            </a:r>
            <a:r>
              <a:rPr lang="zh-CN" altLang="en-US" dirty="0"/>
              <a:t>玩耍</a:t>
            </a:r>
            <a:r>
              <a:rPr lang="zh-CN" altLang="en-US" dirty="0" smtClean="0"/>
              <a:t>向的情况</a:t>
            </a:r>
            <a:r>
              <a:rPr lang="en-US" altLang="zh-CN" dirty="0" smtClean="0"/>
              <a:t>(gay or les)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1750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3.1 二叉堆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952500" y="26162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堆(heap)是一种特殊的树形结构。</a:t>
            </a:r>
          </a:p>
          <a:p>
            <a:r>
              <a:t>堆的性质：如果B是A的子节点，那么                                   ，则根是最大的元素，这样的堆称为大根堆；类似地，有小根堆。</a:t>
            </a:r>
          </a:p>
          <a:p>
            <a:r>
              <a:t>堆是一棵完全二叉树。</a:t>
            </a:r>
          </a:p>
          <a:p>
            <a:r>
              <a:t>堆的深度最多为                   ,所以堆插入和删除的复杂度都是                          .</a:t>
            </a:r>
          </a:p>
          <a:p>
            <a:r>
              <a:t>建堆的复杂度是</a:t>
            </a:r>
          </a:p>
          <a:p>
            <a:r>
              <a:t>查询的复杂度是</a:t>
            </a:r>
          </a:p>
          <a:p>
            <a:endParaRPr/>
          </a:p>
        </p:txBody>
      </p:sp>
      <p:pic>
        <p:nvPicPr>
          <p:cNvPr id="209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6768723" y="4614465"/>
            <a:ext cx="2111977" cy="26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5710" y="5572995"/>
            <a:ext cx="1174017" cy="34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44918" y="5572995"/>
            <a:ext cx="1699975" cy="34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4116" y="5923562"/>
            <a:ext cx="948605" cy="347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73898" y="6271045"/>
            <a:ext cx="578023" cy="305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952500" y="-12319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堆的实现：一般使用STL中的优先队列来实现。priority_queue</a:t>
            </a:r>
          </a:p>
        </p:txBody>
      </p:sp>
      <p:pic>
        <p:nvPicPr>
          <p:cNvPr id="216" name="priority_que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3448449"/>
            <a:ext cx="10579100" cy="485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body" idx="1"/>
          </p:nvPr>
        </p:nvSpPr>
        <p:spPr>
          <a:xfrm>
            <a:off x="952500" y="-2781300"/>
            <a:ext cx="11099800" cy="72136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t>STL更底层的实现堆</a:t>
            </a:r>
          </a:p>
          <a:p>
            <a:r>
              <a:t>速度更快，但是比较复杂</a:t>
            </a:r>
          </a:p>
        </p:txBody>
      </p:sp>
      <p:pic>
        <p:nvPicPr>
          <p:cNvPr id="2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310" y="1973373"/>
            <a:ext cx="10418180" cy="5806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296333" indent="-296333">
              <a:defRPr sz="2800"/>
            </a:pPr>
            <a:r>
              <a:rPr dirty="0"/>
              <a:t>1. </a:t>
            </a:r>
            <a:r>
              <a:rPr dirty="0" err="1"/>
              <a:t>线性表</a:t>
            </a:r>
            <a:endParaRPr dirty="0"/>
          </a:p>
          <a:p>
            <a:r>
              <a:rPr dirty="0"/>
              <a:t>  1.1 </a:t>
            </a:r>
            <a:r>
              <a:rPr dirty="0" err="1"/>
              <a:t>链表</a:t>
            </a:r>
            <a:endParaRPr dirty="0"/>
          </a:p>
          <a:p>
            <a:r>
              <a:rPr dirty="0"/>
              <a:t>  1.2 </a:t>
            </a:r>
            <a:r>
              <a:rPr dirty="0" err="1"/>
              <a:t>栈和队列</a:t>
            </a:r>
            <a:endParaRPr dirty="0"/>
          </a:p>
          <a:p>
            <a:pPr marL="296333" indent="-296333">
              <a:defRPr sz="2800"/>
            </a:pP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集合</a:t>
            </a:r>
            <a:endParaRPr dirty="0"/>
          </a:p>
          <a:p>
            <a:r>
              <a:rPr dirty="0"/>
              <a:t>  2.1 </a:t>
            </a:r>
            <a:r>
              <a:rPr dirty="0" err="1"/>
              <a:t>散列表</a:t>
            </a:r>
            <a:endParaRPr dirty="0"/>
          </a:p>
          <a:p>
            <a:r>
              <a:rPr dirty="0"/>
              <a:t>  2.2 </a:t>
            </a:r>
            <a:r>
              <a:rPr dirty="0" err="1"/>
              <a:t>并查集</a:t>
            </a:r>
            <a:endParaRPr dirty="0"/>
          </a:p>
          <a:p>
            <a:pPr marL="296333" indent="-296333">
              <a:defRPr sz="2800"/>
            </a:pPr>
            <a:r>
              <a:rPr dirty="0"/>
              <a:t>3. 树</a:t>
            </a:r>
          </a:p>
          <a:p>
            <a:r>
              <a:rPr dirty="0"/>
              <a:t>  3.1 </a:t>
            </a:r>
            <a:r>
              <a:rPr dirty="0" err="1" smtClean="0"/>
              <a:t>二叉堆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dirty="0" smtClean="0"/>
              <a:t>3.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 err="1"/>
              <a:t>二叉树</a:t>
            </a:r>
            <a:endParaRPr dirty="0"/>
          </a:p>
          <a:p>
            <a:pPr marL="319128" indent="-319128"/>
            <a:r>
              <a:rPr dirty="0"/>
              <a:t>    </a:t>
            </a:r>
            <a:r>
              <a:rPr sz="2000" dirty="0" smtClean="0"/>
              <a:t>3.</a:t>
            </a:r>
            <a:r>
              <a:rPr lang="en-US" sz="2000" dirty="0" smtClean="0"/>
              <a:t>2</a:t>
            </a:r>
            <a:r>
              <a:rPr sz="2000" dirty="0" smtClean="0"/>
              <a:t>.1 </a:t>
            </a:r>
            <a:r>
              <a:rPr sz="2000" dirty="0" err="1"/>
              <a:t>二叉搜索树</a:t>
            </a:r>
            <a:endParaRPr sz="2000" dirty="0"/>
          </a:p>
          <a:p>
            <a:pPr marL="345722" indent="-345722"/>
            <a:r>
              <a:rPr dirty="0"/>
              <a:t>    </a:t>
            </a:r>
            <a:r>
              <a:rPr sz="2000" dirty="0" smtClean="0"/>
              <a:t>3.</a:t>
            </a:r>
            <a:r>
              <a:rPr lang="en-US" sz="2000" dirty="0" smtClean="0"/>
              <a:t>2</a:t>
            </a:r>
            <a:r>
              <a:rPr sz="2000" dirty="0" smtClean="0"/>
              <a:t>.2 </a:t>
            </a:r>
            <a:r>
              <a:rPr sz="2000" dirty="0" err="1"/>
              <a:t>AVL树</a:t>
            </a:r>
            <a:endParaRPr sz="2000" dirty="0"/>
          </a:p>
          <a:p>
            <a:pPr marL="345722" indent="-345722"/>
            <a:r>
              <a:rPr dirty="0"/>
              <a:t>    </a:t>
            </a:r>
            <a:r>
              <a:rPr sz="2000" dirty="0" smtClean="0"/>
              <a:t>3.</a:t>
            </a:r>
            <a:r>
              <a:rPr lang="en-US" sz="2000" dirty="0" smtClean="0"/>
              <a:t>2</a:t>
            </a:r>
            <a:r>
              <a:rPr sz="2000" dirty="0" smtClean="0"/>
              <a:t>.3 </a:t>
            </a:r>
            <a:r>
              <a:rPr sz="2000" dirty="0"/>
              <a:t>Splay*</a:t>
            </a:r>
          </a:p>
          <a:p>
            <a:r>
              <a:rPr dirty="0"/>
              <a:t>  </a:t>
            </a:r>
            <a:r>
              <a:rPr dirty="0" smtClean="0"/>
              <a:t>3.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 err="1"/>
              <a:t>线段树</a:t>
            </a:r>
            <a:endParaRPr dirty="0"/>
          </a:p>
          <a:p>
            <a:r>
              <a:rPr dirty="0"/>
              <a:t>  </a:t>
            </a:r>
            <a:r>
              <a:rPr dirty="0" smtClean="0"/>
              <a:t>3.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 err="1"/>
              <a:t>Trie树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3.</a:t>
            </a:r>
            <a:r>
              <a:rPr lang="en-US" altLang="zh-CN" dirty="0" smtClean="0"/>
              <a:t>2</a:t>
            </a:r>
            <a:r>
              <a:rPr dirty="0" smtClean="0"/>
              <a:t>.1 </a:t>
            </a:r>
            <a:r>
              <a:rPr dirty="0" err="1"/>
              <a:t>二叉搜索树</a:t>
            </a:r>
            <a:endParaRPr dirty="0"/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二叉搜索树(二叉排序树)的概念：</a:t>
            </a:r>
          </a:p>
          <a:p>
            <a:r>
              <a:t>空树</a:t>
            </a:r>
          </a:p>
          <a:p>
            <a:r>
              <a:t>+</a:t>
            </a:r>
          </a:p>
          <a:p>
            <a:r>
              <a:t>若左子树不空，则所有节点值均小于根节点的值</a:t>
            </a:r>
          </a:p>
          <a:p>
            <a:r>
              <a:t>若右子树不空，则所有节点值均大于根节点的值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3.</a:t>
            </a:r>
            <a:r>
              <a:rPr lang="en-US" altLang="zh-CN" dirty="0" smtClean="0"/>
              <a:t>2</a:t>
            </a:r>
            <a:r>
              <a:rPr dirty="0" smtClean="0"/>
              <a:t>.2 </a:t>
            </a:r>
            <a:r>
              <a:rPr dirty="0" err="1"/>
              <a:t>AVL树</a:t>
            </a:r>
            <a:endParaRPr dirty="0"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AVL树是最先发明的平衡二叉树。在AVL树中，任何节点的两个子树的高度最大差别为1，所以它也被称作高度平衡树。</a:t>
            </a:r>
          </a:p>
          <a:p>
            <a:r>
              <a:rPr dirty="0" err="1"/>
              <a:t>查找、插入和删除元素在平均和最坏情况下的复杂度都是</a:t>
            </a:r>
            <a:r>
              <a:rPr dirty="0"/>
              <a:t>                ，</a:t>
            </a:r>
            <a:r>
              <a:rPr dirty="0" err="1"/>
              <a:t>但增加和删除可能需要通过一次或多次的树旋转来重新平衡这棵树</a:t>
            </a:r>
            <a:r>
              <a:rPr dirty="0"/>
              <a:t>。</a:t>
            </a:r>
          </a:p>
          <a:p>
            <a:r>
              <a:rPr dirty="0" err="1"/>
              <a:t>AVL旋转：单向右旋LL，单项左旋RR，双向旋转LR，双向旋转RL</a:t>
            </a:r>
            <a:r>
              <a:rPr dirty="0"/>
              <a:t>。</a:t>
            </a:r>
          </a:p>
          <a:p>
            <a:r>
              <a:rPr dirty="0"/>
              <a:t>单向右旋：在左子树根节点的左子树上插入节点导致根节点的平衡因子由1变为2，这时需要做一次右旋。</a:t>
            </a:r>
          </a:p>
          <a:p>
            <a:r>
              <a:rPr dirty="0"/>
              <a:t>单向左旋：在右子树根节点的右子树上插入节点导致根节点的平衡因子由-1变为-2，这时需要做一次左旋。</a:t>
            </a:r>
          </a:p>
          <a:p>
            <a:r>
              <a:rPr dirty="0" err="1"/>
              <a:t>双向旋转：在左子树根节点的右子树</a:t>
            </a:r>
            <a:r>
              <a:rPr dirty="0"/>
              <a:t>/在右子树根节点的左子树上插入节点导致根节点的平衡因子由1变成2/-1变成-2，这时需要先左后右/</a:t>
            </a:r>
            <a:r>
              <a:rPr dirty="0" err="1"/>
              <a:t>先右后左做两次旋转</a:t>
            </a:r>
            <a:r>
              <a:rPr dirty="0"/>
              <a:t>。</a:t>
            </a:r>
          </a:p>
          <a:p>
            <a:endParaRPr dirty="0"/>
          </a:p>
        </p:txBody>
      </p:sp>
      <p:pic>
        <p:nvPicPr>
          <p:cNvPr id="2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216" y="4161971"/>
            <a:ext cx="1068864" cy="313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Stl</a:t>
            </a:r>
            <a:r>
              <a:rPr lang="zh-CN" altLang="en-US" dirty="0" smtClean="0"/>
              <a:t>提供的 </a:t>
            </a:r>
            <a:r>
              <a:rPr lang="en-US" altLang="zh-CN" dirty="0" smtClean="0"/>
              <a:t>map&amp;&amp;set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两者内部都是用红黑树实现（平衡二叉查找树）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在</a:t>
            </a:r>
            <a:r>
              <a:rPr lang="en-US" altLang="zh-CN" dirty="0" smtClean="0"/>
              <a:t>O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logn</a:t>
            </a:r>
            <a:r>
              <a:rPr lang="zh-CN" altLang="en-US" dirty="0" smtClean="0"/>
              <a:t>）的时间内进行插入，查找，删除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</a:t>
            </a:r>
            <a:r>
              <a:rPr lang="zh-CN" altLang="en-US" dirty="0" smtClean="0"/>
              <a:t>多了一个键值，可以保存映射（如把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映射到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030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03500"/>
            <a:ext cx="11099800" cy="61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476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3.</a:t>
            </a:r>
            <a:r>
              <a:rPr lang="en-US" altLang="zh-CN" dirty="0" smtClean="0"/>
              <a:t>2</a:t>
            </a:r>
            <a:r>
              <a:rPr dirty="0" smtClean="0"/>
              <a:t>.3 </a:t>
            </a:r>
            <a:r>
              <a:rPr dirty="0" err="1"/>
              <a:t>Splay</a:t>
            </a:r>
            <a:r>
              <a:rPr dirty="0" err="1" smtClean="0"/>
              <a:t>树</a:t>
            </a:r>
            <a:r>
              <a:rPr lang="zh-CN" altLang="en-US" dirty="0" smtClean="0"/>
              <a:t>*</a:t>
            </a:r>
            <a:endParaRPr dirty="0"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Splay树即伸展树，是一种二叉排序树。能够在对数复杂度内完成查找、插入和删除操作。</a:t>
            </a:r>
          </a:p>
          <a:p>
            <a:r>
              <a:t>Splay相对于BST、AVL的优势在于其空间优势：不记录任何冗余信息。</a:t>
            </a:r>
          </a:p>
          <a:p>
            <a:r>
              <a:t>Splay的精华在于树的旋转。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3.</a:t>
            </a:r>
            <a:r>
              <a:rPr lang="en-US" altLang="zh-CN" dirty="0" smtClean="0"/>
              <a:t>3</a:t>
            </a:r>
            <a:r>
              <a:rPr dirty="0" smtClean="0"/>
              <a:t> </a:t>
            </a:r>
            <a:r>
              <a:rPr dirty="0" err="1"/>
              <a:t>线段树</a:t>
            </a:r>
            <a:endParaRPr dirty="0"/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线段树是一种二叉搜索树，它将一个区间划分成一些单元区间，每个单元区间对应线段树中的一个叶结点</a:t>
            </a:r>
            <a:r>
              <a:rPr dirty="0"/>
              <a:t>。</a:t>
            </a:r>
          </a:p>
          <a:p>
            <a:r>
              <a:rPr dirty="0" err="1"/>
              <a:t>对于线段树中的每一个非叶子节点</a:t>
            </a:r>
            <a:r>
              <a:rPr dirty="0"/>
              <a:t>[</a:t>
            </a:r>
            <a:r>
              <a:rPr dirty="0" err="1"/>
              <a:t>a,b</a:t>
            </a:r>
            <a:r>
              <a:rPr dirty="0"/>
              <a:t>]，</a:t>
            </a:r>
            <a:r>
              <a:rPr dirty="0" err="1"/>
              <a:t>它的左儿子表示的区间为</a:t>
            </a:r>
            <a:r>
              <a:rPr dirty="0"/>
              <a:t>[a,(</a:t>
            </a:r>
            <a:r>
              <a:rPr dirty="0" err="1"/>
              <a:t>a+b</a:t>
            </a:r>
            <a:r>
              <a:rPr dirty="0"/>
              <a:t>)/2]，</a:t>
            </a:r>
            <a:r>
              <a:rPr dirty="0" err="1"/>
              <a:t>右儿子表示的区间为</a:t>
            </a:r>
            <a:r>
              <a:rPr dirty="0"/>
              <a:t>[(</a:t>
            </a:r>
            <a:r>
              <a:rPr dirty="0" err="1"/>
              <a:t>a+b</a:t>
            </a:r>
            <a:r>
              <a:rPr dirty="0"/>
              <a:t>)/2+1,b]。</a:t>
            </a:r>
            <a:r>
              <a:rPr dirty="0" err="1"/>
              <a:t>因此线段树是平衡二叉树，最后的子节点数目为N，即整个线段区间的长度</a:t>
            </a:r>
            <a:r>
              <a:rPr dirty="0"/>
              <a:t>。</a:t>
            </a:r>
          </a:p>
          <a:p>
            <a:r>
              <a:rPr dirty="0" err="1"/>
              <a:t>使用线段树可以快速的查找某一个节点在若干条线段中出现的次数，时间复杂度为O</a:t>
            </a:r>
            <a:r>
              <a:rPr dirty="0"/>
              <a:t>(</a:t>
            </a:r>
            <a:r>
              <a:rPr dirty="0" err="1"/>
              <a:t>logN</a:t>
            </a:r>
            <a:r>
              <a:rPr dirty="0"/>
              <a:t>）。而未优化的空间复杂度为2N，因此有时需要离散化让空间压缩。</a:t>
            </a:r>
          </a:p>
          <a:p>
            <a:r>
              <a:rPr dirty="0" err="1"/>
              <a:t>线段树至少支持下列操作</a:t>
            </a:r>
            <a:r>
              <a:rPr dirty="0"/>
              <a:t>：</a:t>
            </a:r>
          </a:p>
          <a:p>
            <a:r>
              <a:rPr dirty="0"/>
              <a:t>Build() </a:t>
            </a:r>
            <a:r>
              <a:rPr dirty="0" err="1"/>
              <a:t>建树,初始化每一个节点</a:t>
            </a:r>
            <a:endParaRPr dirty="0"/>
          </a:p>
          <a:p>
            <a:r>
              <a:rPr dirty="0"/>
              <a:t>update()</a:t>
            </a:r>
            <a:r>
              <a:rPr dirty="0" err="1"/>
              <a:t>更新,有单点更新和区间更新。后者需要lazy标记来保持较低的复杂度</a:t>
            </a:r>
            <a:endParaRPr dirty="0"/>
          </a:p>
          <a:p>
            <a:r>
              <a:rPr dirty="0" err="1"/>
              <a:t>push_down</a:t>
            </a:r>
            <a:r>
              <a:rPr dirty="0"/>
              <a:t>()</a:t>
            </a:r>
            <a:r>
              <a:rPr dirty="0" err="1"/>
              <a:t>向下更新线段树节点信息</a:t>
            </a:r>
            <a:r>
              <a:rPr dirty="0" smtClean="0"/>
              <a:t>。</a:t>
            </a:r>
            <a:endParaRPr lang="en-US" dirty="0" smtClean="0"/>
          </a:p>
          <a:p>
            <a:r>
              <a:rPr lang="en-US" dirty="0" smtClean="0"/>
              <a:t>Query()</a:t>
            </a:r>
            <a:r>
              <a:rPr lang="zh-CN" altLang="en-US" dirty="0" smtClean="0"/>
              <a:t>查询操作。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</a:t>
            </a:r>
            <a:r>
              <a:rPr lang="en-US" altLang="zh-CN" dirty="0"/>
              <a:t>T</a:t>
            </a:r>
            <a:r>
              <a:rPr lang="en-US" altLang="zh-CN" dirty="0" smtClean="0"/>
              <a:t>ree</a:t>
            </a:r>
            <a:endParaRPr lang="zh-CN" altLang="en-US" dirty="0"/>
          </a:p>
        </p:txBody>
      </p:sp>
      <p:grpSp>
        <p:nvGrpSpPr>
          <p:cNvPr id="107" name="组合 106"/>
          <p:cNvGrpSpPr/>
          <p:nvPr/>
        </p:nvGrpSpPr>
        <p:grpSpPr>
          <a:xfrm>
            <a:off x="1009413" y="3090182"/>
            <a:ext cx="11715988" cy="5992858"/>
            <a:chOff x="978064" y="1832882"/>
            <a:chExt cx="7004017" cy="2753632"/>
          </a:xfrm>
        </p:grpSpPr>
        <p:grpSp>
          <p:nvGrpSpPr>
            <p:cNvPr id="108" name="Group 16"/>
            <p:cNvGrpSpPr>
              <a:grpSpLocks noChangeAspect="1"/>
            </p:cNvGrpSpPr>
            <p:nvPr/>
          </p:nvGrpSpPr>
          <p:grpSpPr bwMode="auto">
            <a:xfrm>
              <a:off x="1325693" y="1832882"/>
              <a:ext cx="6656388" cy="2753632"/>
              <a:chOff x="768" y="1056"/>
              <a:chExt cx="4193" cy="1627"/>
            </a:xfrm>
          </p:grpSpPr>
          <p:sp>
            <p:nvSpPr>
              <p:cNvPr id="123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768" y="1056"/>
                <a:ext cx="4127" cy="1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Rectangle 17"/>
              <p:cNvSpPr>
                <a:spLocks noChangeArrowheads="1"/>
              </p:cNvSpPr>
              <p:nvPr/>
            </p:nvSpPr>
            <p:spPr bwMode="auto">
              <a:xfrm>
                <a:off x="798" y="1056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25" name="Line 18"/>
              <p:cNvSpPr>
                <a:spLocks noChangeShapeType="1"/>
              </p:cNvSpPr>
              <p:nvPr/>
            </p:nvSpPr>
            <p:spPr bwMode="auto">
              <a:xfrm flipH="1">
                <a:off x="1532" y="1217"/>
                <a:ext cx="1088" cy="141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19"/>
              <p:cNvSpPr>
                <a:spLocks noChangeShapeType="1"/>
              </p:cNvSpPr>
              <p:nvPr/>
            </p:nvSpPr>
            <p:spPr bwMode="auto">
              <a:xfrm>
                <a:off x="2620" y="1217"/>
                <a:ext cx="1162" cy="154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20"/>
              <p:cNvSpPr>
                <a:spLocks noChangeShapeType="1"/>
              </p:cNvSpPr>
              <p:nvPr/>
            </p:nvSpPr>
            <p:spPr bwMode="auto">
              <a:xfrm flipH="1">
                <a:off x="1200" y="1519"/>
                <a:ext cx="373" cy="167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1"/>
              <p:cNvSpPr>
                <a:spLocks noChangeShapeType="1"/>
              </p:cNvSpPr>
              <p:nvPr/>
            </p:nvSpPr>
            <p:spPr bwMode="auto">
              <a:xfrm>
                <a:off x="1573" y="1519"/>
                <a:ext cx="499" cy="154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2"/>
              <p:cNvSpPr>
                <a:spLocks noChangeShapeType="1"/>
              </p:cNvSpPr>
              <p:nvPr/>
            </p:nvSpPr>
            <p:spPr bwMode="auto">
              <a:xfrm flipH="1">
                <a:off x="951" y="1834"/>
                <a:ext cx="257" cy="167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3"/>
              <p:cNvSpPr>
                <a:spLocks noChangeShapeType="1"/>
              </p:cNvSpPr>
              <p:nvPr/>
            </p:nvSpPr>
            <p:spPr bwMode="auto">
              <a:xfrm>
                <a:off x="1208" y="1834"/>
                <a:ext cx="241" cy="167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4"/>
              <p:cNvSpPr>
                <a:spLocks noChangeShapeType="1"/>
              </p:cNvSpPr>
              <p:nvPr/>
            </p:nvSpPr>
            <p:spPr bwMode="auto">
              <a:xfrm flipH="1">
                <a:off x="1889" y="1827"/>
                <a:ext cx="199" cy="155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5"/>
              <p:cNvSpPr>
                <a:spLocks noChangeShapeType="1"/>
              </p:cNvSpPr>
              <p:nvPr/>
            </p:nvSpPr>
            <p:spPr bwMode="auto">
              <a:xfrm>
                <a:off x="2088" y="1827"/>
                <a:ext cx="258" cy="148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6"/>
              <p:cNvSpPr>
                <a:spLocks noChangeShapeType="1"/>
              </p:cNvSpPr>
              <p:nvPr/>
            </p:nvSpPr>
            <p:spPr bwMode="auto">
              <a:xfrm flipH="1">
                <a:off x="2969" y="1827"/>
                <a:ext cx="298" cy="142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7"/>
              <p:cNvSpPr>
                <a:spLocks noChangeShapeType="1"/>
              </p:cNvSpPr>
              <p:nvPr/>
            </p:nvSpPr>
            <p:spPr bwMode="auto">
              <a:xfrm>
                <a:off x="3267" y="1827"/>
                <a:ext cx="225" cy="136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"/>
              <p:cNvSpPr>
                <a:spLocks noChangeShapeType="1"/>
              </p:cNvSpPr>
              <p:nvPr/>
            </p:nvSpPr>
            <p:spPr bwMode="auto">
              <a:xfrm flipH="1">
                <a:off x="3259" y="1519"/>
                <a:ext cx="573" cy="161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9"/>
              <p:cNvSpPr>
                <a:spLocks noChangeShapeType="1"/>
              </p:cNvSpPr>
              <p:nvPr/>
            </p:nvSpPr>
            <p:spPr bwMode="auto">
              <a:xfrm>
                <a:off x="3832" y="1519"/>
                <a:ext cx="440" cy="167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30"/>
              <p:cNvSpPr>
                <a:spLocks noChangeShapeType="1"/>
              </p:cNvSpPr>
              <p:nvPr/>
            </p:nvSpPr>
            <p:spPr bwMode="auto">
              <a:xfrm flipH="1">
                <a:off x="4073" y="1834"/>
                <a:ext cx="232" cy="148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31"/>
              <p:cNvSpPr>
                <a:spLocks noChangeShapeType="1"/>
              </p:cNvSpPr>
              <p:nvPr/>
            </p:nvSpPr>
            <p:spPr bwMode="auto">
              <a:xfrm>
                <a:off x="4305" y="1834"/>
                <a:ext cx="333" cy="174"/>
              </a:xfrm>
              <a:prstGeom prst="line">
                <a:avLst/>
              </a:prstGeom>
              <a:noFill/>
              <a:ln w="12700">
                <a:solidFill>
                  <a:srgbClr val="01010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Oval 34"/>
              <p:cNvSpPr>
                <a:spLocks noChangeArrowheads="1"/>
              </p:cNvSpPr>
              <p:nvPr/>
            </p:nvSpPr>
            <p:spPr bwMode="auto">
              <a:xfrm>
                <a:off x="2611" y="1210"/>
                <a:ext cx="34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0" name="Oval 35"/>
              <p:cNvSpPr>
                <a:spLocks noChangeArrowheads="1"/>
              </p:cNvSpPr>
              <p:nvPr/>
            </p:nvSpPr>
            <p:spPr bwMode="auto">
              <a:xfrm>
                <a:off x="1515" y="1345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1" name="Oval 36"/>
              <p:cNvSpPr>
                <a:spLocks noChangeArrowheads="1"/>
              </p:cNvSpPr>
              <p:nvPr/>
            </p:nvSpPr>
            <p:spPr bwMode="auto">
              <a:xfrm>
                <a:off x="3774" y="1358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2" name="Oval 37"/>
              <p:cNvSpPr>
                <a:spLocks noChangeArrowheads="1"/>
              </p:cNvSpPr>
              <p:nvPr/>
            </p:nvSpPr>
            <p:spPr bwMode="auto">
              <a:xfrm>
                <a:off x="1565" y="1512"/>
                <a:ext cx="33" cy="3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3" name="Oval 38"/>
              <p:cNvSpPr>
                <a:spLocks noChangeArrowheads="1"/>
              </p:cNvSpPr>
              <p:nvPr/>
            </p:nvSpPr>
            <p:spPr bwMode="auto">
              <a:xfrm>
                <a:off x="1183" y="1680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4" name="Oval 39"/>
              <p:cNvSpPr>
                <a:spLocks noChangeArrowheads="1"/>
              </p:cNvSpPr>
              <p:nvPr/>
            </p:nvSpPr>
            <p:spPr bwMode="auto">
              <a:xfrm>
                <a:off x="2063" y="1660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5" name="Oval 40"/>
              <p:cNvSpPr>
                <a:spLocks noChangeArrowheads="1"/>
              </p:cNvSpPr>
              <p:nvPr/>
            </p:nvSpPr>
            <p:spPr bwMode="auto">
              <a:xfrm>
                <a:off x="1191" y="1821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6" name="Oval 41"/>
              <p:cNvSpPr>
                <a:spLocks noChangeArrowheads="1"/>
              </p:cNvSpPr>
              <p:nvPr/>
            </p:nvSpPr>
            <p:spPr bwMode="auto">
              <a:xfrm>
                <a:off x="934" y="1988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7" name="Oval 42"/>
              <p:cNvSpPr>
                <a:spLocks noChangeArrowheads="1"/>
              </p:cNvSpPr>
              <p:nvPr/>
            </p:nvSpPr>
            <p:spPr bwMode="auto">
              <a:xfrm>
                <a:off x="1441" y="1988"/>
                <a:ext cx="33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8" name="Oval 43"/>
              <p:cNvSpPr>
                <a:spLocks noChangeArrowheads="1"/>
              </p:cNvSpPr>
              <p:nvPr/>
            </p:nvSpPr>
            <p:spPr bwMode="auto">
              <a:xfrm>
                <a:off x="2072" y="1821"/>
                <a:ext cx="41" cy="2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Oval 44"/>
              <p:cNvSpPr>
                <a:spLocks noChangeArrowheads="1"/>
              </p:cNvSpPr>
              <p:nvPr/>
            </p:nvSpPr>
            <p:spPr bwMode="auto">
              <a:xfrm>
                <a:off x="1872" y="1969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0" name="Oval 45"/>
              <p:cNvSpPr>
                <a:spLocks noChangeArrowheads="1"/>
              </p:cNvSpPr>
              <p:nvPr/>
            </p:nvSpPr>
            <p:spPr bwMode="auto">
              <a:xfrm>
                <a:off x="2329" y="1963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Oval 46"/>
              <p:cNvSpPr>
                <a:spLocks noChangeArrowheads="1"/>
              </p:cNvSpPr>
              <p:nvPr/>
            </p:nvSpPr>
            <p:spPr bwMode="auto">
              <a:xfrm>
                <a:off x="3251" y="1821"/>
                <a:ext cx="41" cy="2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2" name="Oval 47"/>
              <p:cNvSpPr>
                <a:spLocks noChangeArrowheads="1"/>
              </p:cNvSpPr>
              <p:nvPr/>
            </p:nvSpPr>
            <p:spPr bwMode="auto">
              <a:xfrm>
                <a:off x="2952" y="1956"/>
                <a:ext cx="41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Oval 48"/>
              <p:cNvSpPr>
                <a:spLocks noChangeArrowheads="1"/>
              </p:cNvSpPr>
              <p:nvPr/>
            </p:nvSpPr>
            <p:spPr bwMode="auto">
              <a:xfrm>
                <a:off x="3475" y="1956"/>
                <a:ext cx="42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" name="Oval 49"/>
              <p:cNvSpPr>
                <a:spLocks noChangeArrowheads="1"/>
              </p:cNvSpPr>
              <p:nvPr/>
            </p:nvSpPr>
            <p:spPr bwMode="auto">
              <a:xfrm>
                <a:off x="3816" y="1506"/>
                <a:ext cx="41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5" name="Oval 50"/>
              <p:cNvSpPr>
                <a:spLocks noChangeArrowheads="1"/>
              </p:cNvSpPr>
              <p:nvPr/>
            </p:nvSpPr>
            <p:spPr bwMode="auto">
              <a:xfrm>
                <a:off x="3251" y="1667"/>
                <a:ext cx="33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6" name="Oval 51"/>
              <p:cNvSpPr>
                <a:spLocks noChangeArrowheads="1"/>
              </p:cNvSpPr>
              <p:nvPr/>
            </p:nvSpPr>
            <p:spPr bwMode="auto">
              <a:xfrm>
                <a:off x="4264" y="1680"/>
                <a:ext cx="33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7" name="Oval 52"/>
              <p:cNvSpPr>
                <a:spLocks noChangeArrowheads="1"/>
              </p:cNvSpPr>
              <p:nvPr/>
            </p:nvSpPr>
            <p:spPr bwMode="auto">
              <a:xfrm>
                <a:off x="4289" y="1821"/>
                <a:ext cx="41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8" name="Oval 53"/>
              <p:cNvSpPr>
                <a:spLocks noChangeArrowheads="1"/>
              </p:cNvSpPr>
              <p:nvPr/>
            </p:nvSpPr>
            <p:spPr bwMode="auto">
              <a:xfrm>
                <a:off x="4065" y="1969"/>
                <a:ext cx="33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9" name="Oval 54"/>
              <p:cNvSpPr>
                <a:spLocks noChangeArrowheads="1"/>
              </p:cNvSpPr>
              <p:nvPr/>
            </p:nvSpPr>
            <p:spPr bwMode="auto">
              <a:xfrm>
                <a:off x="4621" y="2001"/>
                <a:ext cx="41" cy="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1010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0" name="Rectangle 58"/>
              <p:cNvSpPr>
                <a:spLocks noChangeArrowheads="1"/>
              </p:cNvSpPr>
              <p:nvPr/>
            </p:nvSpPr>
            <p:spPr bwMode="auto">
              <a:xfrm>
                <a:off x="2420" y="1082"/>
                <a:ext cx="474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1" name="Rectangle 59"/>
              <p:cNvSpPr>
                <a:spLocks noChangeArrowheads="1"/>
              </p:cNvSpPr>
              <p:nvPr/>
            </p:nvSpPr>
            <p:spPr bwMode="auto">
              <a:xfrm>
                <a:off x="2519" y="1088"/>
                <a:ext cx="3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>
                    <a:latin typeface="Arial" panose="020B0604020202020204" pitchFamily="34" charset="0"/>
                  </a:rPr>
                  <a:t>[1,10]</a:t>
                </a:r>
                <a:endParaRPr lang="en-US" altLang="zh-CN" dirty="0"/>
              </a:p>
            </p:txBody>
          </p:sp>
          <p:sp>
            <p:nvSpPr>
              <p:cNvPr id="162" name="Rectangle 60"/>
              <p:cNvSpPr>
                <a:spLocks noChangeArrowheads="1"/>
              </p:cNvSpPr>
              <p:nvPr/>
            </p:nvSpPr>
            <p:spPr bwMode="auto">
              <a:xfrm>
                <a:off x="2849" y="1120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63" name="Rectangle 61"/>
              <p:cNvSpPr>
                <a:spLocks noChangeArrowheads="1"/>
              </p:cNvSpPr>
              <p:nvPr/>
            </p:nvSpPr>
            <p:spPr bwMode="auto">
              <a:xfrm>
                <a:off x="1391" y="1371"/>
                <a:ext cx="39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" name="Rectangle 62"/>
              <p:cNvSpPr>
                <a:spLocks noChangeArrowheads="1"/>
              </p:cNvSpPr>
              <p:nvPr/>
            </p:nvSpPr>
            <p:spPr bwMode="auto">
              <a:xfrm>
                <a:off x="1478" y="1377"/>
                <a:ext cx="2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>
                    <a:latin typeface="Arial" panose="020B0604020202020204" pitchFamily="34" charset="0"/>
                  </a:rPr>
                  <a:t>[1,5]</a:t>
                </a:r>
                <a:endParaRPr lang="en-US" altLang="zh-CN"/>
              </a:p>
            </p:txBody>
          </p:sp>
          <p:sp>
            <p:nvSpPr>
              <p:cNvPr id="165" name="Rectangle 63"/>
              <p:cNvSpPr>
                <a:spLocks noChangeArrowheads="1"/>
              </p:cNvSpPr>
              <p:nvPr/>
            </p:nvSpPr>
            <p:spPr bwMode="auto">
              <a:xfrm>
                <a:off x="1728" y="1410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66" name="Rectangle 64"/>
              <p:cNvSpPr>
                <a:spLocks noChangeArrowheads="1"/>
              </p:cNvSpPr>
              <p:nvPr/>
            </p:nvSpPr>
            <p:spPr bwMode="auto">
              <a:xfrm>
                <a:off x="3625" y="1371"/>
                <a:ext cx="47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7" name="Rectangle 65"/>
              <p:cNvSpPr>
                <a:spLocks noChangeArrowheads="1"/>
              </p:cNvSpPr>
              <p:nvPr/>
            </p:nvSpPr>
            <p:spPr bwMode="auto">
              <a:xfrm>
                <a:off x="3724" y="1377"/>
                <a:ext cx="30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[6,10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68" name="Rectangle 66"/>
              <p:cNvSpPr>
                <a:spLocks noChangeArrowheads="1"/>
              </p:cNvSpPr>
              <p:nvPr/>
            </p:nvSpPr>
            <p:spPr bwMode="auto">
              <a:xfrm>
                <a:off x="4053" y="1410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69" name="Rectangle 67"/>
              <p:cNvSpPr>
                <a:spLocks noChangeArrowheads="1"/>
              </p:cNvSpPr>
              <p:nvPr/>
            </p:nvSpPr>
            <p:spPr bwMode="auto">
              <a:xfrm>
                <a:off x="1059" y="1686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0" name="Rectangle 68"/>
              <p:cNvSpPr>
                <a:spLocks noChangeArrowheads="1"/>
              </p:cNvSpPr>
              <p:nvPr/>
            </p:nvSpPr>
            <p:spPr bwMode="auto">
              <a:xfrm>
                <a:off x="1146" y="1692"/>
                <a:ext cx="23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>
                    <a:latin typeface="Arial" panose="020B0604020202020204" pitchFamily="34" charset="0"/>
                  </a:rPr>
                  <a:t>[</a:t>
                </a:r>
                <a:r>
                  <a:rPr lang="en-US" altLang="zh-CN" sz="1500" dirty="0" smtClean="0">
                    <a:latin typeface="Arial" panose="020B0604020202020204" pitchFamily="34" charset="0"/>
                  </a:rPr>
                  <a:t>1,3]</a:t>
                </a:r>
                <a:endParaRPr lang="en-US" altLang="zh-CN" dirty="0"/>
              </a:p>
            </p:txBody>
          </p:sp>
          <p:sp>
            <p:nvSpPr>
              <p:cNvPr id="171" name="Rectangle 69"/>
              <p:cNvSpPr>
                <a:spLocks noChangeArrowheads="1"/>
              </p:cNvSpPr>
              <p:nvPr/>
            </p:nvSpPr>
            <p:spPr bwMode="auto">
              <a:xfrm>
                <a:off x="1396" y="1725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72" name="Rectangle 70"/>
              <p:cNvSpPr>
                <a:spLocks noChangeArrowheads="1"/>
              </p:cNvSpPr>
              <p:nvPr/>
            </p:nvSpPr>
            <p:spPr bwMode="auto">
              <a:xfrm>
                <a:off x="1947" y="1680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3" name="Rectangle 71"/>
              <p:cNvSpPr>
                <a:spLocks noChangeArrowheads="1"/>
              </p:cNvSpPr>
              <p:nvPr/>
            </p:nvSpPr>
            <p:spPr bwMode="auto">
              <a:xfrm>
                <a:off x="2034" y="1686"/>
                <a:ext cx="23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[4,5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74" name="Rectangle 72"/>
              <p:cNvSpPr>
                <a:spLocks noChangeArrowheads="1"/>
              </p:cNvSpPr>
              <p:nvPr/>
            </p:nvSpPr>
            <p:spPr bwMode="auto">
              <a:xfrm>
                <a:off x="2284" y="171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75" name="Rectangle 73"/>
              <p:cNvSpPr>
                <a:spLocks noChangeArrowheads="1"/>
              </p:cNvSpPr>
              <p:nvPr/>
            </p:nvSpPr>
            <p:spPr bwMode="auto">
              <a:xfrm>
                <a:off x="3118" y="1680"/>
                <a:ext cx="39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6" name="Rectangle 74"/>
              <p:cNvSpPr>
                <a:spLocks noChangeArrowheads="1"/>
              </p:cNvSpPr>
              <p:nvPr/>
            </p:nvSpPr>
            <p:spPr bwMode="auto">
              <a:xfrm>
                <a:off x="3205" y="1686"/>
                <a:ext cx="23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[6,8]</a:t>
                </a:r>
                <a:endParaRPr lang="en-US" altLang="zh-CN" dirty="0"/>
              </a:p>
            </p:txBody>
          </p:sp>
          <p:sp>
            <p:nvSpPr>
              <p:cNvPr id="177" name="Rectangle 75"/>
              <p:cNvSpPr>
                <a:spLocks noChangeArrowheads="1"/>
              </p:cNvSpPr>
              <p:nvPr/>
            </p:nvSpPr>
            <p:spPr bwMode="auto">
              <a:xfrm>
                <a:off x="3455" y="171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78" name="Rectangle 76"/>
              <p:cNvSpPr>
                <a:spLocks noChangeArrowheads="1"/>
              </p:cNvSpPr>
              <p:nvPr/>
            </p:nvSpPr>
            <p:spPr bwMode="auto">
              <a:xfrm>
                <a:off x="4114" y="1680"/>
                <a:ext cx="474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9" name="Rectangle 77"/>
              <p:cNvSpPr>
                <a:spLocks noChangeArrowheads="1"/>
              </p:cNvSpPr>
              <p:nvPr/>
            </p:nvSpPr>
            <p:spPr bwMode="auto">
              <a:xfrm>
                <a:off x="4213" y="1686"/>
                <a:ext cx="30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[9,10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80" name="Rectangle 78"/>
              <p:cNvSpPr>
                <a:spLocks noChangeArrowheads="1"/>
              </p:cNvSpPr>
              <p:nvPr/>
            </p:nvSpPr>
            <p:spPr bwMode="auto">
              <a:xfrm>
                <a:off x="4543" y="171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81" name="Rectangle 79"/>
              <p:cNvSpPr>
                <a:spLocks noChangeArrowheads="1"/>
              </p:cNvSpPr>
              <p:nvPr/>
            </p:nvSpPr>
            <p:spPr bwMode="auto">
              <a:xfrm>
                <a:off x="801" y="2008"/>
                <a:ext cx="38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Rectangle 80"/>
              <p:cNvSpPr>
                <a:spLocks noChangeArrowheads="1"/>
              </p:cNvSpPr>
              <p:nvPr/>
            </p:nvSpPr>
            <p:spPr bwMode="auto">
              <a:xfrm>
                <a:off x="888" y="2014"/>
                <a:ext cx="233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>
                    <a:latin typeface="Arial" panose="020B0604020202020204" pitchFamily="34" charset="0"/>
                  </a:rPr>
                  <a:t>[1,2]</a:t>
                </a:r>
                <a:endParaRPr lang="en-US" altLang="zh-CN" dirty="0"/>
              </a:p>
            </p:txBody>
          </p:sp>
          <p:sp>
            <p:nvSpPr>
              <p:cNvPr id="183" name="Rectangle 81"/>
              <p:cNvSpPr>
                <a:spLocks noChangeArrowheads="1"/>
              </p:cNvSpPr>
              <p:nvPr/>
            </p:nvSpPr>
            <p:spPr bwMode="auto">
              <a:xfrm>
                <a:off x="1138" y="2046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84" name="Rectangle 82"/>
              <p:cNvSpPr>
                <a:spLocks noChangeArrowheads="1"/>
              </p:cNvSpPr>
              <p:nvPr/>
            </p:nvSpPr>
            <p:spPr bwMode="auto">
              <a:xfrm>
                <a:off x="1308" y="2001"/>
                <a:ext cx="39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" name="Rectangle 83"/>
              <p:cNvSpPr>
                <a:spLocks noChangeArrowheads="1"/>
              </p:cNvSpPr>
              <p:nvPr/>
            </p:nvSpPr>
            <p:spPr bwMode="auto">
              <a:xfrm>
                <a:off x="1395" y="2008"/>
                <a:ext cx="23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[3,3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86" name="Rectangle 84"/>
              <p:cNvSpPr>
                <a:spLocks noChangeArrowheads="1"/>
              </p:cNvSpPr>
              <p:nvPr/>
            </p:nvSpPr>
            <p:spPr bwMode="auto">
              <a:xfrm>
                <a:off x="1645" y="2040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87" name="Rectangle 85"/>
              <p:cNvSpPr>
                <a:spLocks noChangeArrowheads="1"/>
              </p:cNvSpPr>
              <p:nvPr/>
            </p:nvSpPr>
            <p:spPr bwMode="auto">
              <a:xfrm>
                <a:off x="1731" y="1995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Rectangle 86"/>
              <p:cNvSpPr>
                <a:spLocks noChangeArrowheads="1"/>
              </p:cNvSpPr>
              <p:nvPr/>
            </p:nvSpPr>
            <p:spPr bwMode="auto">
              <a:xfrm>
                <a:off x="1818" y="2001"/>
                <a:ext cx="23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[4,4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89" name="Rectangle 87"/>
              <p:cNvSpPr>
                <a:spLocks noChangeArrowheads="1"/>
              </p:cNvSpPr>
              <p:nvPr/>
            </p:nvSpPr>
            <p:spPr bwMode="auto">
              <a:xfrm>
                <a:off x="2068" y="2033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90" name="Rectangle 88"/>
              <p:cNvSpPr>
                <a:spLocks noChangeArrowheads="1"/>
              </p:cNvSpPr>
              <p:nvPr/>
            </p:nvSpPr>
            <p:spPr bwMode="auto">
              <a:xfrm>
                <a:off x="2229" y="1995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1" name="Rectangle 89"/>
              <p:cNvSpPr>
                <a:spLocks noChangeArrowheads="1"/>
              </p:cNvSpPr>
              <p:nvPr/>
            </p:nvSpPr>
            <p:spPr bwMode="auto">
              <a:xfrm>
                <a:off x="2316" y="2001"/>
                <a:ext cx="235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[5,5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192" name="Rectangle 90"/>
              <p:cNvSpPr>
                <a:spLocks noChangeArrowheads="1"/>
              </p:cNvSpPr>
              <p:nvPr/>
            </p:nvSpPr>
            <p:spPr bwMode="auto">
              <a:xfrm>
                <a:off x="2567" y="2033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93" name="Rectangle 91"/>
              <p:cNvSpPr>
                <a:spLocks noChangeArrowheads="1"/>
              </p:cNvSpPr>
              <p:nvPr/>
            </p:nvSpPr>
            <p:spPr bwMode="auto">
              <a:xfrm>
                <a:off x="2836" y="1982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4" name="Rectangle 92"/>
              <p:cNvSpPr>
                <a:spLocks noChangeArrowheads="1"/>
              </p:cNvSpPr>
              <p:nvPr/>
            </p:nvSpPr>
            <p:spPr bwMode="auto">
              <a:xfrm>
                <a:off x="2923" y="1988"/>
                <a:ext cx="23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[6,7]</a:t>
                </a:r>
                <a:endParaRPr lang="en-US" altLang="zh-CN" dirty="0"/>
              </a:p>
            </p:txBody>
          </p:sp>
          <p:sp>
            <p:nvSpPr>
              <p:cNvPr id="195" name="Rectangle 93"/>
              <p:cNvSpPr>
                <a:spLocks noChangeArrowheads="1"/>
              </p:cNvSpPr>
              <p:nvPr/>
            </p:nvSpPr>
            <p:spPr bwMode="auto">
              <a:xfrm>
                <a:off x="3173" y="2020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96" name="Rectangle 94"/>
              <p:cNvSpPr>
                <a:spLocks noChangeArrowheads="1"/>
              </p:cNvSpPr>
              <p:nvPr/>
            </p:nvSpPr>
            <p:spPr bwMode="auto">
              <a:xfrm>
                <a:off x="3359" y="1975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7" name="Rectangle 95"/>
              <p:cNvSpPr>
                <a:spLocks noChangeArrowheads="1"/>
              </p:cNvSpPr>
              <p:nvPr/>
            </p:nvSpPr>
            <p:spPr bwMode="auto">
              <a:xfrm>
                <a:off x="3446" y="1982"/>
                <a:ext cx="23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[8,8]</a:t>
                </a:r>
                <a:endParaRPr lang="en-US" altLang="zh-CN" dirty="0"/>
              </a:p>
            </p:txBody>
          </p:sp>
          <p:sp>
            <p:nvSpPr>
              <p:cNvPr id="198" name="Rectangle 96"/>
              <p:cNvSpPr>
                <a:spLocks noChangeArrowheads="1"/>
              </p:cNvSpPr>
              <p:nvPr/>
            </p:nvSpPr>
            <p:spPr bwMode="auto">
              <a:xfrm>
                <a:off x="3696" y="2014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199" name="Rectangle 97"/>
              <p:cNvSpPr>
                <a:spLocks noChangeArrowheads="1"/>
              </p:cNvSpPr>
              <p:nvPr/>
            </p:nvSpPr>
            <p:spPr bwMode="auto">
              <a:xfrm>
                <a:off x="3923" y="1988"/>
                <a:ext cx="3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0" name="Rectangle 98"/>
              <p:cNvSpPr>
                <a:spLocks noChangeArrowheads="1"/>
              </p:cNvSpPr>
              <p:nvPr/>
            </p:nvSpPr>
            <p:spPr bwMode="auto">
              <a:xfrm>
                <a:off x="4010" y="1995"/>
                <a:ext cx="23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[9,9]</a:t>
                </a:r>
                <a:endParaRPr lang="en-US" altLang="zh-CN" dirty="0"/>
              </a:p>
            </p:txBody>
          </p:sp>
          <p:sp>
            <p:nvSpPr>
              <p:cNvPr id="201" name="Rectangle 99"/>
              <p:cNvSpPr>
                <a:spLocks noChangeArrowheads="1"/>
              </p:cNvSpPr>
              <p:nvPr/>
            </p:nvSpPr>
            <p:spPr bwMode="auto">
              <a:xfrm>
                <a:off x="4261" y="2027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202" name="Rectangle 100"/>
              <p:cNvSpPr>
                <a:spLocks noChangeArrowheads="1"/>
              </p:cNvSpPr>
              <p:nvPr/>
            </p:nvSpPr>
            <p:spPr bwMode="auto">
              <a:xfrm>
                <a:off x="4472" y="2008"/>
                <a:ext cx="4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3" name="Rectangle 101"/>
              <p:cNvSpPr>
                <a:spLocks noChangeArrowheads="1"/>
              </p:cNvSpPr>
              <p:nvPr/>
            </p:nvSpPr>
            <p:spPr bwMode="auto">
              <a:xfrm>
                <a:off x="4571" y="2014"/>
                <a:ext cx="3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500" dirty="0" smtClean="0">
                    <a:latin typeface="Arial" panose="020B0604020202020204" pitchFamily="34" charset="0"/>
                  </a:rPr>
                  <a:t>[10,10</a:t>
                </a:r>
                <a:r>
                  <a:rPr lang="en-US" altLang="zh-CN" sz="1500" dirty="0">
                    <a:latin typeface="Arial" panose="020B0604020202020204" pitchFamily="34" charset="0"/>
                  </a:rPr>
                  <a:t>]</a:t>
                </a:r>
                <a:endParaRPr lang="en-US" altLang="zh-CN" dirty="0"/>
              </a:p>
            </p:txBody>
          </p:sp>
          <p:sp>
            <p:nvSpPr>
              <p:cNvPr id="204" name="Rectangle 102"/>
              <p:cNvSpPr>
                <a:spLocks noChangeArrowheads="1"/>
              </p:cNvSpPr>
              <p:nvPr/>
            </p:nvSpPr>
            <p:spPr bwMode="auto">
              <a:xfrm>
                <a:off x="4900" y="2046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205" name="Rectangle 103"/>
              <p:cNvSpPr>
                <a:spLocks noChangeArrowheads="1"/>
              </p:cNvSpPr>
              <p:nvPr/>
            </p:nvSpPr>
            <p:spPr bwMode="auto">
              <a:xfrm>
                <a:off x="3957" y="2483"/>
                <a:ext cx="390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6" name="Rectangle 105"/>
              <p:cNvSpPr>
                <a:spLocks noChangeArrowheads="1"/>
              </p:cNvSpPr>
              <p:nvPr/>
            </p:nvSpPr>
            <p:spPr bwMode="auto">
              <a:xfrm>
                <a:off x="4294" y="2522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207" name="Rectangle 106"/>
              <p:cNvSpPr>
                <a:spLocks noChangeArrowheads="1"/>
              </p:cNvSpPr>
              <p:nvPr/>
            </p:nvSpPr>
            <p:spPr bwMode="auto">
              <a:xfrm>
                <a:off x="4488" y="2490"/>
                <a:ext cx="47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8" name="Rectangle 108"/>
              <p:cNvSpPr>
                <a:spLocks noChangeArrowheads="1"/>
              </p:cNvSpPr>
              <p:nvPr/>
            </p:nvSpPr>
            <p:spPr bwMode="auto">
              <a:xfrm>
                <a:off x="4917" y="2528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ill Sans MT" panose="020B0502020104020203" pitchFamily="34" charset="0"/>
                    <a:ea typeface="华文中宋" panose="02010600040101010101" pitchFamily="2" charset="-122"/>
                  </a:defRPr>
                </a:lvl9pPr>
              </a:lstStyle>
              <a:p>
                <a:r>
                  <a:rPr lang="en-US" altLang="zh-CN" sz="1100"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</p:grpSp>
        <p:sp>
          <p:nvSpPr>
            <p:cNvPr id="109" name="Line 32"/>
            <p:cNvSpPr>
              <a:spLocks noChangeShapeType="1"/>
            </p:cNvSpPr>
            <p:nvPr/>
          </p:nvSpPr>
          <p:spPr bwMode="auto">
            <a:xfrm flipH="1">
              <a:off x="4315879" y="3679713"/>
              <a:ext cx="614363" cy="516200"/>
            </a:xfrm>
            <a:prstGeom prst="line">
              <a:avLst/>
            </a:prstGeom>
            <a:noFill/>
            <a:ln w="12700">
              <a:solidFill>
                <a:srgbClr val="01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4931829" y="3689868"/>
              <a:ext cx="466725" cy="475581"/>
            </a:xfrm>
            <a:prstGeom prst="line">
              <a:avLst/>
            </a:prstGeom>
            <a:noFill/>
            <a:ln w="12700">
              <a:solidFill>
                <a:srgbClr val="01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Oval 55"/>
            <p:cNvSpPr>
              <a:spLocks noChangeArrowheads="1"/>
            </p:cNvSpPr>
            <p:nvPr/>
          </p:nvSpPr>
          <p:spPr bwMode="auto">
            <a:xfrm>
              <a:off x="4890554" y="3634017"/>
              <a:ext cx="66675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Oval 56"/>
            <p:cNvSpPr>
              <a:spLocks noChangeArrowheads="1"/>
            </p:cNvSpPr>
            <p:nvPr/>
          </p:nvSpPr>
          <p:spPr bwMode="auto">
            <a:xfrm>
              <a:off x="4288892" y="4173911"/>
              <a:ext cx="52388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Oval 57"/>
            <p:cNvSpPr>
              <a:spLocks noChangeArrowheads="1"/>
            </p:cNvSpPr>
            <p:nvPr/>
          </p:nvSpPr>
          <p:spPr bwMode="auto">
            <a:xfrm>
              <a:off x="5362042" y="4170526"/>
              <a:ext cx="66675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Rectangle 104"/>
            <p:cNvSpPr>
              <a:spLocks noChangeArrowheads="1"/>
            </p:cNvSpPr>
            <p:nvPr/>
          </p:nvSpPr>
          <p:spPr bwMode="auto">
            <a:xfrm>
              <a:off x="4139667" y="4206068"/>
              <a:ext cx="3735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1500" dirty="0" smtClean="0">
                  <a:latin typeface="Arial" panose="020B0604020202020204" pitchFamily="34" charset="0"/>
                </a:rPr>
                <a:t>[6,6]</a:t>
              </a:r>
              <a:endParaRPr lang="en-US" altLang="zh-CN" dirty="0"/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auto">
            <a:xfrm>
              <a:off x="5215992" y="4206068"/>
              <a:ext cx="3735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1500" dirty="0" smtClean="0">
                  <a:latin typeface="Arial" panose="020B0604020202020204" pitchFamily="34" charset="0"/>
                </a:rPr>
                <a:t>[7,7]</a:t>
              </a:r>
              <a:endParaRPr lang="en-US" altLang="zh-CN" dirty="0"/>
            </a:p>
          </p:txBody>
        </p:sp>
        <p:sp>
          <p:nvSpPr>
            <p:cNvPr id="116" name="Line 32"/>
            <p:cNvSpPr>
              <a:spLocks noChangeShapeType="1"/>
            </p:cNvSpPr>
            <p:nvPr/>
          </p:nvSpPr>
          <p:spPr bwMode="auto">
            <a:xfrm flipH="1">
              <a:off x="1079168" y="3665816"/>
              <a:ext cx="614363" cy="516200"/>
            </a:xfrm>
            <a:prstGeom prst="line">
              <a:avLst/>
            </a:prstGeom>
            <a:noFill/>
            <a:ln w="12700">
              <a:solidFill>
                <a:srgbClr val="01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33"/>
            <p:cNvSpPr>
              <a:spLocks noChangeShapeType="1"/>
            </p:cNvSpPr>
            <p:nvPr/>
          </p:nvSpPr>
          <p:spPr bwMode="auto">
            <a:xfrm>
              <a:off x="1695118" y="3675971"/>
              <a:ext cx="466725" cy="475581"/>
            </a:xfrm>
            <a:prstGeom prst="line">
              <a:avLst/>
            </a:prstGeom>
            <a:noFill/>
            <a:ln w="12700">
              <a:solidFill>
                <a:srgbClr val="01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Oval 55"/>
            <p:cNvSpPr>
              <a:spLocks noChangeArrowheads="1"/>
            </p:cNvSpPr>
            <p:nvPr/>
          </p:nvSpPr>
          <p:spPr bwMode="auto">
            <a:xfrm>
              <a:off x="1653843" y="3620120"/>
              <a:ext cx="66675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Oval 56"/>
            <p:cNvSpPr>
              <a:spLocks noChangeArrowheads="1"/>
            </p:cNvSpPr>
            <p:nvPr/>
          </p:nvSpPr>
          <p:spPr bwMode="auto">
            <a:xfrm>
              <a:off x="1052181" y="4160014"/>
              <a:ext cx="52388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Oval 57"/>
            <p:cNvSpPr>
              <a:spLocks noChangeArrowheads="1"/>
            </p:cNvSpPr>
            <p:nvPr/>
          </p:nvSpPr>
          <p:spPr bwMode="auto">
            <a:xfrm>
              <a:off x="2125331" y="4156629"/>
              <a:ext cx="66675" cy="5415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1010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Rectangle 104"/>
            <p:cNvSpPr>
              <a:spLocks noChangeArrowheads="1"/>
            </p:cNvSpPr>
            <p:nvPr/>
          </p:nvSpPr>
          <p:spPr bwMode="auto">
            <a:xfrm>
              <a:off x="978064" y="4192171"/>
              <a:ext cx="223285" cy="10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1500" dirty="0" smtClean="0">
                  <a:latin typeface="Arial" panose="020B0604020202020204" pitchFamily="34" charset="0"/>
                </a:rPr>
                <a:t>[1,1]</a:t>
              </a:r>
              <a:endParaRPr lang="en-US" altLang="zh-CN" dirty="0"/>
            </a:p>
          </p:txBody>
        </p:sp>
        <p:sp>
          <p:nvSpPr>
            <p:cNvPr id="122" name="Rectangle 107"/>
            <p:cNvSpPr>
              <a:spLocks noChangeArrowheads="1"/>
            </p:cNvSpPr>
            <p:nvPr/>
          </p:nvSpPr>
          <p:spPr bwMode="auto">
            <a:xfrm>
              <a:off x="1979281" y="4192171"/>
              <a:ext cx="3735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en-US" altLang="zh-CN" sz="1500" dirty="0" smtClean="0">
                  <a:latin typeface="Arial" panose="020B0604020202020204" pitchFamily="34" charset="0"/>
                </a:rPr>
                <a:t>[2,2]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17601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03500"/>
            <a:ext cx="11099800" cy="65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97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4020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建树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005580"/>
            <a:ext cx="11099800" cy="427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3355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166620"/>
          </a:xfrm>
        </p:spPr>
        <p:txBody>
          <a:bodyPr/>
          <a:lstStyle/>
          <a:p>
            <a:r>
              <a:rPr lang="zh-CN" altLang="en-US" dirty="0" smtClean="0"/>
              <a:t>单点更新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919980"/>
            <a:ext cx="11099800" cy="38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07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1.1 链表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b"/>
          <a:lstStyle/>
          <a:p>
            <a:pPr marL="444500" indent="-444500"/>
            <a:r>
              <a:t>在链表中查找和访问一个元素的复杂度是O(n)的。这里的n指的是当前的元素个数。如果已经定位好需要插入和删除的位置后，插入和删除的复杂度是O(1)的。链表支持以下几种操作：</a:t>
            </a:r>
          </a:p>
          <a:p>
            <a:pPr marL="444500" indent="-444500"/>
            <a:r>
              <a:t>（1）查找第i个元素；（2）删除第i个元素；（3）在位置i插入一个元素；</a:t>
            </a:r>
          </a:p>
        </p:txBody>
      </p:sp>
      <p:sp>
        <p:nvSpPr>
          <p:cNvPr id="127" name="Shape 127"/>
          <p:cNvSpPr/>
          <p:nvPr/>
        </p:nvSpPr>
        <p:spPr>
          <a:xfrm>
            <a:off x="2534592" y="2803921"/>
            <a:ext cx="1190576" cy="236304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head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data</a:t>
            </a:r>
          </a:p>
        </p:txBody>
      </p:sp>
      <p:sp>
        <p:nvSpPr>
          <p:cNvPr id="128" name="Shape 128"/>
          <p:cNvSpPr/>
          <p:nvPr/>
        </p:nvSpPr>
        <p:spPr>
          <a:xfrm>
            <a:off x="4249092" y="2803921"/>
            <a:ext cx="1190576" cy="236304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pNext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data</a:t>
            </a:r>
          </a:p>
        </p:txBody>
      </p:sp>
      <p:sp>
        <p:nvSpPr>
          <p:cNvPr id="129" name="Shape 129"/>
          <p:cNvSpPr/>
          <p:nvPr/>
        </p:nvSpPr>
        <p:spPr>
          <a:xfrm>
            <a:off x="5963592" y="2803921"/>
            <a:ext cx="1190576" cy="236304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pNext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data</a:t>
            </a:r>
          </a:p>
        </p:txBody>
      </p:sp>
      <p:sp>
        <p:nvSpPr>
          <p:cNvPr id="130" name="Shape 130"/>
          <p:cNvSpPr/>
          <p:nvPr/>
        </p:nvSpPr>
        <p:spPr>
          <a:xfrm>
            <a:off x="7678092" y="2803921"/>
            <a:ext cx="1190576" cy="236304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pNext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data</a:t>
            </a:r>
          </a:p>
        </p:txBody>
      </p:sp>
      <p:sp>
        <p:nvSpPr>
          <p:cNvPr id="131" name="Shape 131"/>
          <p:cNvSpPr/>
          <p:nvPr/>
        </p:nvSpPr>
        <p:spPr>
          <a:xfrm>
            <a:off x="9392592" y="2803921"/>
            <a:ext cx="1190576" cy="2363045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NULL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data</a:t>
            </a:r>
          </a:p>
        </p:txBody>
      </p:sp>
      <p:sp>
        <p:nvSpPr>
          <p:cNvPr id="132" name="Shape 132"/>
          <p:cNvSpPr/>
          <p:nvPr/>
        </p:nvSpPr>
        <p:spPr>
          <a:xfrm>
            <a:off x="2534592" y="3985443"/>
            <a:ext cx="119057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249092" y="3985443"/>
            <a:ext cx="119057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963592" y="3985443"/>
            <a:ext cx="119057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678092" y="3985443"/>
            <a:ext cx="119057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9392592" y="3985443"/>
            <a:ext cx="1190577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714253" y="3416349"/>
            <a:ext cx="5457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428753" y="3416349"/>
            <a:ext cx="5457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143253" y="3416349"/>
            <a:ext cx="5457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8857753" y="3416349"/>
            <a:ext cx="54575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029460"/>
          </a:xfrm>
        </p:spPr>
        <p:txBody>
          <a:bodyPr/>
          <a:lstStyle/>
          <a:p>
            <a:r>
              <a:rPr lang="zh-CN" altLang="en-US" dirty="0" smtClean="0"/>
              <a:t>区间更新 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028383"/>
            <a:ext cx="11099800" cy="42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694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Segment Tree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0447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179528"/>
            <a:ext cx="11099800" cy="45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7082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线段树的应用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维护区间的最值（RMQ问题</a:t>
            </a:r>
            <a:r>
              <a:rPr dirty="0"/>
              <a:t>），</a:t>
            </a:r>
            <a:r>
              <a:rPr dirty="0" err="1"/>
              <a:t>区间和（树状数组</a:t>
            </a:r>
            <a:r>
              <a:rPr dirty="0"/>
              <a:t>）。</a:t>
            </a:r>
          </a:p>
          <a:p>
            <a:r>
              <a:rPr dirty="0" err="1"/>
              <a:t>可修改</a:t>
            </a:r>
            <a:r>
              <a:rPr dirty="0" smtClean="0"/>
              <a:t>！</a:t>
            </a:r>
            <a:endParaRPr lang="en-US" dirty="0" smtClean="0"/>
          </a:p>
          <a:p>
            <a:r>
              <a:rPr lang="zh-CN" altLang="en-US" dirty="0" smtClean="0"/>
              <a:t>在题目中变化很多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3.</a:t>
            </a:r>
            <a:r>
              <a:rPr lang="en-US" altLang="zh-CN" dirty="0"/>
              <a:t>4</a:t>
            </a:r>
            <a:r>
              <a:rPr dirty="0" smtClean="0"/>
              <a:t> </a:t>
            </a:r>
            <a:r>
              <a:rPr dirty="0" err="1"/>
              <a:t>Trie树</a:t>
            </a:r>
            <a:endParaRPr dirty="0"/>
          </a:p>
        </p:txBody>
      </p:sp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又称单词查找树，Trie树，是一种树形结构，是一种哈希树的变种。典型应用是用于统计，排序和保存大量的字符串（但不仅限于字符串），所以经常被搜索引擎系统用于文本词频统计。它的优点是：利用字符串的公共前缀来减少查询时间，最大限度地减少无谓的字符串比较，查询效率比哈希树高。</a:t>
            </a:r>
          </a:p>
          <a:p>
            <a:r>
              <a:rPr dirty="0" err="1"/>
              <a:t>搜索字典项目的方法为</a:t>
            </a:r>
            <a:r>
              <a:rPr dirty="0"/>
              <a:t>：</a:t>
            </a:r>
          </a:p>
          <a:p>
            <a:r>
              <a:rPr dirty="0"/>
              <a:t>(1) </a:t>
            </a:r>
            <a:r>
              <a:rPr dirty="0" err="1"/>
              <a:t>从根结点开始一次搜索</a:t>
            </a:r>
            <a:r>
              <a:rPr dirty="0"/>
              <a:t>；</a:t>
            </a:r>
          </a:p>
          <a:p>
            <a:r>
              <a:rPr dirty="0"/>
              <a:t>(2) </a:t>
            </a:r>
            <a:r>
              <a:rPr dirty="0" err="1"/>
              <a:t>取得要查找关键词的第一个字母，并根据该字母选择对应的子树并转到该子树继续进行检索</a:t>
            </a:r>
            <a:r>
              <a:rPr dirty="0"/>
              <a:t>；</a:t>
            </a:r>
          </a:p>
          <a:p>
            <a:r>
              <a:rPr dirty="0"/>
              <a:t>(3) </a:t>
            </a:r>
            <a:r>
              <a:rPr dirty="0" err="1"/>
              <a:t>在相应的子树上，取得要查找关键词的第二个字母,并进一步选择对应的子树进行检索</a:t>
            </a:r>
            <a:r>
              <a:rPr dirty="0"/>
              <a:t>。</a:t>
            </a:r>
          </a:p>
          <a:p>
            <a:r>
              <a:rPr dirty="0"/>
              <a:t>(4) </a:t>
            </a:r>
            <a:r>
              <a:rPr dirty="0" err="1"/>
              <a:t>迭代过程</a:t>
            </a:r>
            <a:r>
              <a:rPr dirty="0"/>
              <a:t>……</a:t>
            </a:r>
          </a:p>
          <a:p>
            <a:r>
              <a:rPr dirty="0"/>
              <a:t>(5) </a:t>
            </a:r>
            <a:r>
              <a:rPr dirty="0" err="1"/>
              <a:t>在某个结点处，关键词的所有字母已被取出，则读取附在该结点上的信息，即完成查找</a:t>
            </a:r>
            <a:r>
              <a:rPr dirty="0"/>
              <a:t>。</a:t>
            </a:r>
          </a:p>
          <a:p>
            <a:r>
              <a:rPr dirty="0" err="1"/>
              <a:t>其他操作类似处理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使用指针构造链表？（一般避免指针操作，用数组模拟）</a:t>
            </a:r>
          </a:p>
          <a:p>
            <a:r>
              <a:t>STL list（双向链表）</a:t>
            </a:r>
          </a:p>
          <a:p>
            <a:r>
              <a:t>链表的应用举例：图的邻接表存储（vector模拟/数组模拟），</a:t>
            </a:r>
          </a:p>
          <a:p>
            <a:r>
              <a:t>一般以模拟题的形式出现。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302250" y="1410207"/>
            <a:ext cx="24003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链表的应用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774700" y="2032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链式前向星建图。</a:t>
            </a:r>
          </a:p>
          <a:p>
            <a:endParaRPr/>
          </a:p>
          <a:p>
            <a:endParaRPr/>
          </a:p>
          <a:p>
            <a:endParaRPr/>
          </a:p>
          <a:p>
            <a:r>
              <a:t>遍历：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146" name="se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2705100"/>
            <a:ext cx="107569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1.2 栈和队列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栈是一种线性表，只允许在一端进行操作。直观上栈就是一堆叠在一起的盘子。</a:t>
            </a:r>
          </a:p>
          <a:p>
            <a:r>
              <a:t>栈支持插入（push）和删除（pop）两种操作，都在栈顶进行。</a:t>
            </a:r>
          </a:p>
          <a:p>
            <a:r>
              <a:t>栈是一种LIFO表。（Last-In-First-Out）</a:t>
            </a:r>
          </a:p>
          <a:p>
            <a:r>
              <a:t>栈的实现：数组模拟/STL stack(STL stack -&gt; 容器适配器)</a:t>
            </a:r>
          </a:p>
          <a:p>
            <a:r>
              <a:t>STL stack基本操作：</a:t>
            </a:r>
          </a:p>
          <a:p>
            <a:r>
              <a:t>初始化 stack&lt;class T(, deque&lt;T&gt;/vector&lt;T&gt;/list&lt;T&gt;)&gt; s;</a:t>
            </a:r>
          </a:p>
          <a:p>
            <a:r>
              <a:t>判空函数 stack::empty : s.empty()当s为空时返回true，否则返回false；O(1)</a:t>
            </a:r>
          </a:p>
          <a:p>
            <a:r>
              <a:t>压入和弹出函数 stack::push/stack::pop : s.push(const T&amp; x)/s.pop(void); O(1) </a:t>
            </a:r>
          </a:p>
          <a:p>
            <a:r>
              <a:t>栈顶元素和元素个数 stack::top/stack::size : s.top(void)/s.size(); O(1)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栈的应用：DFS</a:t>
            </a:r>
            <a:r>
              <a:rPr dirty="0"/>
              <a:t>(</a:t>
            </a:r>
            <a:r>
              <a:rPr dirty="0" err="1"/>
              <a:t>手写栈实现递归</a:t>
            </a:r>
            <a:r>
              <a:rPr dirty="0"/>
              <a:t>)，</a:t>
            </a:r>
            <a:r>
              <a:rPr dirty="0" err="1"/>
              <a:t>表达式求值，括号匹配</a:t>
            </a:r>
            <a:r>
              <a:rPr dirty="0"/>
              <a:t>。</a:t>
            </a:r>
          </a:p>
          <a:p>
            <a:r>
              <a:rPr dirty="0"/>
              <a:t>经典例题1：火车进站问题（zoj 1259/</a:t>
            </a:r>
            <a:r>
              <a:rPr dirty="0" err="1"/>
              <a:t>hdu</a:t>
            </a:r>
            <a:r>
              <a:rPr dirty="0"/>
              <a:t> 1022）。</a:t>
            </a:r>
          </a:p>
          <a:p>
            <a:r>
              <a:rPr dirty="0"/>
              <a:t>经典例题2：双栈模拟（hdu 4699）。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2500" y="1270000"/>
            <a:ext cx="115824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栈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4835278" y="1487806"/>
            <a:ext cx="333424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zh-CN" dirty="0" smtClean="0"/>
              <a:t>HDU4699 Editor</a:t>
            </a:r>
            <a:endParaRPr dirty="0"/>
          </a:p>
        </p:txBody>
      </p:sp>
      <p:sp>
        <p:nvSpPr>
          <p:cNvPr id="4" name="文本占位符 3"/>
          <p:cNvSpPr txBox="1">
            <a:spLocks noGrp="1"/>
          </p:cNvSpPr>
          <p:nvPr>
            <p:ph type="body" idx="1"/>
          </p:nvPr>
        </p:nvSpPr>
        <p:spPr>
          <a:xfrm>
            <a:off x="952500" y="3717508"/>
            <a:ext cx="11099800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个操作 </a:t>
            </a:r>
            <a:r>
              <a:rPr lang="en-US" altLang="zh-CN" dirty="0" smtClean="0"/>
              <a:t>N&lt;=1e6</a:t>
            </a:r>
          </a:p>
          <a:p>
            <a:r>
              <a:rPr lang="en-US" altLang="zh-CN" dirty="0" smtClean="0"/>
              <a:t>Insert(x) </a:t>
            </a:r>
            <a:r>
              <a:rPr lang="zh-CN" altLang="en-US" dirty="0" smtClean="0"/>
              <a:t>在光标后插入数字</a:t>
            </a:r>
            <a:r>
              <a:rPr lang="en-US" altLang="zh-CN" dirty="0" smtClean="0"/>
              <a:t>x</a:t>
            </a:r>
          </a:p>
          <a:p>
            <a:r>
              <a:rPr lang="en-US" altLang="zh-CN" dirty="0" smtClean="0"/>
              <a:t>delete </a:t>
            </a:r>
            <a:r>
              <a:rPr lang="zh-CN" altLang="en-US" dirty="0" smtClean="0"/>
              <a:t>在在光标前删除数字</a:t>
            </a:r>
            <a:endParaRPr lang="en-US" altLang="zh-CN" dirty="0" smtClean="0"/>
          </a:p>
          <a:p>
            <a:r>
              <a:rPr lang="en-US" altLang="zh-CN" dirty="0" smtClean="0"/>
              <a:t>Left/right </a:t>
            </a:r>
            <a:r>
              <a:rPr lang="zh-CN" altLang="en-US" dirty="0" smtClean="0"/>
              <a:t>向左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右移动光标</a:t>
            </a:r>
            <a:endParaRPr lang="en-US" altLang="zh-CN" dirty="0" smtClean="0"/>
          </a:p>
          <a:p>
            <a:r>
              <a:rPr lang="en-US" altLang="zh-CN" dirty="0" smtClean="0"/>
              <a:t>Query(k) </a:t>
            </a:r>
            <a:r>
              <a:rPr lang="zh-CN" altLang="en-US" dirty="0" smtClean="0"/>
              <a:t>设当前光标前的序列是</a:t>
            </a:r>
            <a:r>
              <a:rPr lang="en-US" altLang="zh-CN" dirty="0" smtClean="0"/>
              <a:t>{ a1,a2,a3,……,an}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 = a1+a2+a3+……+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，求</a:t>
            </a:r>
            <a:r>
              <a:rPr lang="en-US" altLang="zh-CN" dirty="0" smtClean="0"/>
              <a:t>s1,s2,……,</a:t>
            </a:r>
            <a:r>
              <a:rPr lang="en-US" altLang="zh-CN" dirty="0" err="1" smtClean="0"/>
              <a:t>sk</a:t>
            </a:r>
            <a:r>
              <a:rPr lang="zh-CN" altLang="en-US" dirty="0" smtClean="0"/>
              <a:t>的最大值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用两个栈模拟光标前后的内容。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同时维护光标前的</a:t>
            </a:r>
            <a:r>
              <a:rPr lang="en-US" altLang="zh-CN" dirty="0" smtClean="0"/>
              <a:t>sum[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max_sum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829" y="1040062"/>
            <a:ext cx="653314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5400" dirty="0" smtClean="0"/>
              <a:t>Editor </a:t>
            </a:r>
            <a:r>
              <a:rPr lang="zh-CN" altLang="en-US" sz="5400" dirty="0" smtClean="0"/>
              <a:t>（</a:t>
            </a:r>
            <a:r>
              <a:rPr lang="en-US" altLang="zh-CN" sz="5400" dirty="0" smtClean="0"/>
              <a:t>hdu4699</a:t>
            </a:r>
            <a:r>
              <a:rPr lang="zh-CN" altLang="en-US" sz="5400" dirty="0" smtClean="0"/>
              <a:t>）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10923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1086</Words>
  <Application>Microsoft Office PowerPoint</Application>
  <PresentationFormat>自定义</PresentationFormat>
  <Paragraphs>233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Helvetica Light</vt:lpstr>
      <vt:lpstr>Helvetica Neue</vt:lpstr>
      <vt:lpstr>华文中宋</vt:lpstr>
      <vt:lpstr>Arial</vt:lpstr>
      <vt:lpstr>Gill Sans MT</vt:lpstr>
      <vt:lpstr>Helvetica</vt:lpstr>
      <vt:lpstr>Times New Roman</vt:lpstr>
      <vt:lpstr>White</vt:lpstr>
      <vt:lpstr>数据结构</vt:lpstr>
      <vt:lpstr>目录</vt:lpstr>
      <vt:lpstr>1.1 链表</vt:lpstr>
      <vt:lpstr>PowerPoint 演示文稿</vt:lpstr>
      <vt:lpstr>PowerPoint 演示文稿</vt:lpstr>
      <vt:lpstr>1.2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 散列表</vt:lpstr>
      <vt:lpstr>2.2 并查集</vt:lpstr>
      <vt:lpstr>PowerPoint 演示文稿</vt:lpstr>
      <vt:lpstr>PowerPoint 演示文稿</vt:lpstr>
      <vt:lpstr>PowerPoint 演示文稿</vt:lpstr>
      <vt:lpstr>3.1 二叉堆</vt:lpstr>
      <vt:lpstr>PowerPoint 演示文稿</vt:lpstr>
      <vt:lpstr>PowerPoint 演示文稿</vt:lpstr>
      <vt:lpstr>3.2.1 二叉搜索树</vt:lpstr>
      <vt:lpstr>3.2.2 AVL树</vt:lpstr>
      <vt:lpstr>Stl提供的 map&amp;&amp;set</vt:lpstr>
      <vt:lpstr>相关操作</vt:lpstr>
      <vt:lpstr>3.2.3 Splay树*</vt:lpstr>
      <vt:lpstr>3.3 线段树</vt:lpstr>
      <vt:lpstr>Segment Tree</vt:lpstr>
      <vt:lpstr>Segment Tree</vt:lpstr>
      <vt:lpstr>Segment Tree</vt:lpstr>
      <vt:lpstr>Segment Tree</vt:lpstr>
      <vt:lpstr>Segment Tree</vt:lpstr>
      <vt:lpstr>Segment Tree</vt:lpstr>
      <vt:lpstr>线段树的应用</vt:lpstr>
      <vt:lpstr>3.4 Trie树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cp:lastModifiedBy>fund helica</cp:lastModifiedBy>
  <cp:revision>15</cp:revision>
  <dcterms:modified xsi:type="dcterms:W3CDTF">2016-05-27T14:24:10Z</dcterms:modified>
</cp:coreProperties>
</file>