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F86A-8AEB-777E-3A6D-E50056A7B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E11B79-7CE9-60CD-1322-C6BA99190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89D2CD-77D4-70C1-BD92-685D7606A3F9}"/>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11049DDE-C4BE-0F8C-E71C-624965FAC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21031-27BA-5009-6C3C-2EC94285AC9B}"/>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339964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BA36-FD06-47A9-216F-58DDE232E6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232A2-CCEE-CBAC-2275-2ECE865AE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5612D-5447-D4E7-3472-109E5DC1D161}"/>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42001099-2D66-68B8-5AD2-929767AB2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0DE70-84B4-0156-2137-49A0EB7D98CE}"/>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92939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76662-C0F2-9C03-925B-C217F044F5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9C73D-5034-3F7B-7622-9B554CCBD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230AE-6F67-1589-5AB4-6699753D5465}"/>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49A205D5-BE2A-8A70-375B-25CD6D417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D2C59-D3C8-D947-D23D-361D747E0568}"/>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119131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AC89-0026-3F74-FA47-36A75B558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93F03-A3D0-5515-DC38-630C5754CB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05653-17B8-EBFC-50B6-CE32B6701957}"/>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3AE0018F-C163-59BE-23ED-BAE917C92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B2A81-F3F1-1109-8DDE-9C3575F63CC7}"/>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140307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5298-1C47-559D-9F47-886655FE3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043C53-B49C-0C5D-BE8B-B0863D6CB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FEDC8-5B43-2935-4E50-B8CC70E46EF8}"/>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6048CF20-FD97-A42C-9E72-D939AC341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07DD6-181A-AF88-25DE-9C22E8D1ADFA}"/>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341217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9795-EA21-3C6C-230A-A733C2B80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A7E5C-4289-38C4-8C55-084B63477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ABB2CE-0B46-F8C1-0BC4-FC532F5A7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7AA40-0B20-39A8-3B4F-799DDCBBD1A1}"/>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6" name="Footer Placeholder 5">
            <a:extLst>
              <a:ext uri="{FF2B5EF4-FFF2-40B4-BE49-F238E27FC236}">
                <a16:creationId xmlns:a16="http://schemas.microsoft.com/office/drawing/2014/main" id="{305D7F43-242F-8262-FDA2-24D1E4F5C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7FA70-DB86-035D-A729-E04F605A339A}"/>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341318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0490-F577-EAC9-53FB-4B3EAD8161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762A2-8805-FDC1-DDA0-2D3CA4AD8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AE30D-5086-F7D7-F905-47072EACA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E66BB5-9ADF-899C-54BC-9E4B0EEB0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7FB1A-3FB0-292C-566C-071DFDFBB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5C6D57-4A83-394E-07B3-B5A6D4BD774F}"/>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8" name="Footer Placeholder 7">
            <a:extLst>
              <a:ext uri="{FF2B5EF4-FFF2-40B4-BE49-F238E27FC236}">
                <a16:creationId xmlns:a16="http://schemas.microsoft.com/office/drawing/2014/main" id="{1E6A2529-0B8E-7318-A444-E9970074F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A99C2-1BD4-C45A-3898-3E22824DC9F5}"/>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25360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89B6-CEB0-E20C-BCC9-455AA8851B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B2B5F9-085C-2EFB-49F6-0EFEC14474BB}"/>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4" name="Footer Placeholder 3">
            <a:extLst>
              <a:ext uri="{FF2B5EF4-FFF2-40B4-BE49-F238E27FC236}">
                <a16:creationId xmlns:a16="http://schemas.microsoft.com/office/drawing/2014/main" id="{E26209D9-7122-14AA-07F7-2D830F5F9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F9938-8B8A-AF5F-7AE6-5EBDC57F8000}"/>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285899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CC39C-0447-E1A7-A9B7-1D303B221874}"/>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3" name="Footer Placeholder 2">
            <a:extLst>
              <a:ext uri="{FF2B5EF4-FFF2-40B4-BE49-F238E27FC236}">
                <a16:creationId xmlns:a16="http://schemas.microsoft.com/office/drawing/2014/main" id="{1157FBC6-1C83-72D7-51E0-62D1A3FBE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D5E8FF-4F12-35D1-6DEE-8EBFC057FE63}"/>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216738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A464-10F7-7E67-BE7B-43770BC78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7D409-8233-57E8-B42D-C536B7029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03B6A-B41E-A330-A82B-2058348C9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6D2AE-85B3-6CAD-A405-476467E2287E}"/>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6" name="Footer Placeholder 5">
            <a:extLst>
              <a:ext uri="{FF2B5EF4-FFF2-40B4-BE49-F238E27FC236}">
                <a16:creationId xmlns:a16="http://schemas.microsoft.com/office/drawing/2014/main" id="{49ABBFD6-3F35-2043-584B-F9B0122B4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BD5F4-8EB3-225F-7EAB-01EBD4D618EE}"/>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121208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E3E8-5786-A7CB-B474-47D9BE4DD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5A1F7E-EA6D-A790-B9CA-6B57EC2E7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0C020-9A9E-089E-1073-4CD7FE0AF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7B46-46C6-D918-6028-FBC53FF368F0}"/>
              </a:ext>
            </a:extLst>
          </p:cNvPr>
          <p:cNvSpPr>
            <a:spLocks noGrp="1"/>
          </p:cNvSpPr>
          <p:nvPr>
            <p:ph type="dt" sz="half" idx="10"/>
          </p:nvPr>
        </p:nvSpPr>
        <p:spPr/>
        <p:txBody>
          <a:bodyPr/>
          <a:lstStyle/>
          <a:p>
            <a:fld id="{CB9AC7AB-BA26-49CF-B07B-9607685FF8BF}" type="datetimeFigureOut">
              <a:rPr lang="en-US" smtClean="0"/>
              <a:t>2/14/2024</a:t>
            </a:fld>
            <a:endParaRPr lang="en-US"/>
          </a:p>
        </p:txBody>
      </p:sp>
      <p:sp>
        <p:nvSpPr>
          <p:cNvPr id="6" name="Footer Placeholder 5">
            <a:extLst>
              <a:ext uri="{FF2B5EF4-FFF2-40B4-BE49-F238E27FC236}">
                <a16:creationId xmlns:a16="http://schemas.microsoft.com/office/drawing/2014/main" id="{205C71D6-AB60-1EEE-15EB-C0A59B6F6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E815E-B9E9-BE43-FD75-CB7B8C8C24A2}"/>
              </a:ext>
            </a:extLst>
          </p:cNvPr>
          <p:cNvSpPr>
            <a:spLocks noGrp="1"/>
          </p:cNvSpPr>
          <p:nvPr>
            <p:ph type="sldNum" sz="quarter" idx="12"/>
          </p:nvPr>
        </p:nvSpPr>
        <p:spPr/>
        <p:txBody>
          <a:bodyPr/>
          <a:lstStyle/>
          <a:p>
            <a:fld id="{6A64F95B-E344-411C-B0CC-26D8B3BBEC27}" type="slidenum">
              <a:rPr lang="en-US" smtClean="0"/>
              <a:t>‹#›</a:t>
            </a:fld>
            <a:endParaRPr lang="en-US"/>
          </a:p>
        </p:txBody>
      </p:sp>
    </p:spTree>
    <p:extLst>
      <p:ext uri="{BB962C8B-B14F-4D97-AF65-F5344CB8AC3E}">
        <p14:creationId xmlns:p14="http://schemas.microsoft.com/office/powerpoint/2010/main" val="4039704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B0495-CFB1-953C-DFA3-126295EEC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3D1EE1-34F7-D164-9B6E-28E6071D3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93BDA-9444-FFA7-FF13-0F123FA65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AC7AB-BA26-49CF-B07B-9607685FF8BF}" type="datetimeFigureOut">
              <a:rPr lang="en-US" smtClean="0"/>
              <a:t>2/14/2024</a:t>
            </a:fld>
            <a:endParaRPr lang="en-US"/>
          </a:p>
        </p:txBody>
      </p:sp>
      <p:sp>
        <p:nvSpPr>
          <p:cNvPr id="5" name="Footer Placeholder 4">
            <a:extLst>
              <a:ext uri="{FF2B5EF4-FFF2-40B4-BE49-F238E27FC236}">
                <a16:creationId xmlns:a16="http://schemas.microsoft.com/office/drawing/2014/main" id="{82FF6529-7025-07B6-5B2A-54D6D2B46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B6617C-7321-4862-9C6C-DCD5FD5B9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4F95B-E344-411C-B0CC-26D8B3BBEC27}" type="slidenum">
              <a:rPr lang="en-US" smtClean="0"/>
              <a:t>‹#›</a:t>
            </a:fld>
            <a:endParaRPr lang="en-US"/>
          </a:p>
        </p:txBody>
      </p:sp>
    </p:spTree>
    <p:extLst>
      <p:ext uri="{BB962C8B-B14F-4D97-AF65-F5344CB8AC3E}">
        <p14:creationId xmlns:p14="http://schemas.microsoft.com/office/powerpoint/2010/main" val="234285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5D7B22-61F3-802A-B42D-D53591E4ECD7}"/>
              </a:ext>
            </a:extLst>
          </p:cNvPr>
          <p:cNvSpPr>
            <a:spLocks noGrp="1"/>
          </p:cNvSpPr>
          <p:nvPr>
            <p:ph type="subTitle" idx="1"/>
          </p:nvPr>
        </p:nvSpPr>
        <p:spPr>
          <a:xfrm>
            <a:off x="132522" y="994009"/>
            <a:ext cx="3946497" cy="1582213"/>
          </a:xfrm>
        </p:spPr>
        <p:txBody>
          <a:bodyPr>
            <a:noAutofit/>
          </a:bodyPr>
          <a:lstStyle/>
          <a:p>
            <a:r>
              <a:rPr lang="en-US" sz="1100" b="1" dirty="0">
                <a:latin typeface="Times New Roman" panose="02020603050405020304" pitchFamily="18" charset="0"/>
                <a:cs typeface="Times New Roman" panose="02020603050405020304" pitchFamily="18" charset="0"/>
              </a:rPr>
              <a:t>INTRODUCTION</a:t>
            </a:r>
          </a:p>
          <a:p>
            <a:pPr algn="just"/>
            <a:r>
              <a:rPr lang="en-US" sz="1100" dirty="0">
                <a:latin typeface="Times New Roman" panose="02020603050405020304" pitchFamily="18" charset="0"/>
                <a:cs typeface="Times New Roman" panose="02020603050405020304" pitchFamily="18" charset="0"/>
              </a:rPr>
              <a:t>Technology has transformed industries by introducing innovative tools and methodologies, particularly in the service industry. The internet has become an invaluable tool for seeking services, businesses, and products, offering speed and ease. This assignment focuses on creating a mobile application for house owners and cleaners to discover top-notch service providers and find job opportunities. The application ensures swift access to specific requirements and allows users to peruse and submit reviews, creating a feedback loop that benefits both parties. Newcomers can rely on these reviews to inform their decisions and continue their tasks.</a:t>
            </a:r>
          </a:p>
        </p:txBody>
      </p:sp>
      <p:sp>
        <p:nvSpPr>
          <p:cNvPr id="4" name="Subtitle 2">
            <a:extLst>
              <a:ext uri="{FF2B5EF4-FFF2-40B4-BE49-F238E27FC236}">
                <a16:creationId xmlns:a16="http://schemas.microsoft.com/office/drawing/2014/main" id="{CEBCFC5C-05EE-4C7C-2AB2-4A8EA309C489}"/>
              </a:ext>
            </a:extLst>
          </p:cNvPr>
          <p:cNvSpPr txBox="1">
            <a:spLocks/>
          </p:cNvSpPr>
          <p:nvPr/>
        </p:nvSpPr>
        <p:spPr>
          <a:xfrm>
            <a:off x="147579" y="3151925"/>
            <a:ext cx="3857708" cy="35289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Mobile App Development Tools and Technology</a:t>
            </a:r>
            <a:endParaRPr lang="en-US" sz="1100" dirty="0">
              <a:latin typeface="Times New Roman" panose="02020603050405020304" pitchFamily="18" charset="0"/>
              <a:cs typeface="Times New Roman" panose="02020603050405020304" pitchFamily="18" charset="0"/>
            </a:endParaRPr>
          </a:p>
          <a:p>
            <a:pPr algn="just"/>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Development Tools – Android Studio IDE</a:t>
            </a:r>
          </a:p>
          <a:p>
            <a:pPr algn="just"/>
            <a:r>
              <a:rPr lang="en-US" sz="1100" dirty="0">
                <a:effectLst/>
                <a:latin typeface="Times New Roman" panose="02020603050405020304" pitchFamily="18" charset="0"/>
                <a:ea typeface="Calibri" panose="020F0502020204030204" pitchFamily="34" charset="0"/>
                <a:cs typeface="Times New Roman" panose="02020603050405020304" pitchFamily="18" charset="0"/>
              </a:rPr>
              <a:t>I'm choosing the mobile app development tool Android Studio Software, which will ultimately decide the quality and capabilities of my mobile application. Before I select a mobile app development tool, I carefully analyze the features and requirements of my application and then I pick up the Android Studio to develop my project.</a:t>
            </a:r>
          </a:p>
          <a:p>
            <a:pPr algn="just"/>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Technology – Java</a:t>
            </a:r>
          </a:p>
          <a:p>
            <a:pPr algn="just"/>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Java-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Java is arguably the most popular language for building Android Applications. About this object-oriented programming language, we've all heard enough. The standard language for creating Android applications is this user-friendly and highly secure one. Java has a wealth of open-source frameworks, great documentation, and community support, all of which enable developers to quickly and effectively create a variety of Android applications. </a:t>
            </a:r>
          </a:p>
          <a:p>
            <a:pPr algn="just"/>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48233D4-A889-0919-3EA5-A5BB37A850C1}"/>
              </a:ext>
            </a:extLst>
          </p:cNvPr>
          <p:cNvPicPr>
            <a:picLocks noChangeAspect="1"/>
          </p:cNvPicPr>
          <p:nvPr/>
        </p:nvPicPr>
        <p:blipFill>
          <a:blip r:embed="rId2"/>
          <a:stretch>
            <a:fillRect/>
          </a:stretch>
        </p:blipFill>
        <p:spPr>
          <a:xfrm>
            <a:off x="10186282" y="1109048"/>
            <a:ext cx="801094" cy="1449974"/>
          </a:xfrm>
          <a:prstGeom prst="rect">
            <a:avLst/>
          </a:prstGeom>
        </p:spPr>
      </p:pic>
      <p:sp>
        <p:nvSpPr>
          <p:cNvPr id="7" name="TextBox 6">
            <a:extLst>
              <a:ext uri="{FF2B5EF4-FFF2-40B4-BE49-F238E27FC236}">
                <a16:creationId xmlns:a16="http://schemas.microsoft.com/office/drawing/2014/main" id="{1490B684-34C2-AF08-46DE-1099347EEE90}"/>
              </a:ext>
            </a:extLst>
          </p:cNvPr>
          <p:cNvSpPr txBox="1"/>
          <p:nvPr/>
        </p:nvSpPr>
        <p:spPr>
          <a:xfrm>
            <a:off x="10055749" y="757826"/>
            <a:ext cx="2003729" cy="646331"/>
          </a:xfrm>
          <a:prstGeom prst="rect">
            <a:avLst/>
          </a:prstGeom>
          <a:noFill/>
        </p:spPr>
        <p:txBody>
          <a:bodyPr wrap="square" rtlCol="0">
            <a:spAutoFit/>
          </a:bodyPr>
          <a:lstStyle/>
          <a:p>
            <a:r>
              <a:rPr lang="en-US" dirty="0"/>
              <a:t>Results</a:t>
            </a:r>
          </a:p>
          <a:p>
            <a:endParaRPr lang="en-US" dirty="0"/>
          </a:p>
        </p:txBody>
      </p:sp>
      <p:pic>
        <p:nvPicPr>
          <p:cNvPr id="9" name="Picture 8">
            <a:extLst>
              <a:ext uri="{FF2B5EF4-FFF2-40B4-BE49-F238E27FC236}">
                <a16:creationId xmlns:a16="http://schemas.microsoft.com/office/drawing/2014/main" id="{337D04C2-7C8F-08CD-BB57-CD20D5A3951C}"/>
              </a:ext>
            </a:extLst>
          </p:cNvPr>
          <p:cNvPicPr>
            <a:picLocks noChangeAspect="1"/>
          </p:cNvPicPr>
          <p:nvPr/>
        </p:nvPicPr>
        <p:blipFill>
          <a:blip r:embed="rId3"/>
          <a:stretch>
            <a:fillRect/>
          </a:stretch>
        </p:blipFill>
        <p:spPr>
          <a:xfrm>
            <a:off x="9532074" y="2559022"/>
            <a:ext cx="1056891" cy="1237215"/>
          </a:xfrm>
          <a:prstGeom prst="rect">
            <a:avLst/>
          </a:prstGeom>
        </p:spPr>
      </p:pic>
      <p:pic>
        <p:nvPicPr>
          <p:cNvPr id="10" name="Picture 9">
            <a:extLst>
              <a:ext uri="{FF2B5EF4-FFF2-40B4-BE49-F238E27FC236}">
                <a16:creationId xmlns:a16="http://schemas.microsoft.com/office/drawing/2014/main" id="{EA62BE5D-AF82-8C15-C13F-504D701D8BCC}"/>
              </a:ext>
            </a:extLst>
          </p:cNvPr>
          <p:cNvPicPr>
            <a:picLocks noChangeAspect="1"/>
          </p:cNvPicPr>
          <p:nvPr/>
        </p:nvPicPr>
        <p:blipFill>
          <a:blip r:embed="rId4"/>
          <a:stretch>
            <a:fillRect/>
          </a:stretch>
        </p:blipFill>
        <p:spPr>
          <a:xfrm>
            <a:off x="10588965" y="2559022"/>
            <a:ext cx="1029891" cy="1237215"/>
          </a:xfrm>
          <a:prstGeom prst="rect">
            <a:avLst/>
          </a:prstGeom>
        </p:spPr>
      </p:pic>
      <p:pic>
        <p:nvPicPr>
          <p:cNvPr id="11" name="Picture 10">
            <a:extLst>
              <a:ext uri="{FF2B5EF4-FFF2-40B4-BE49-F238E27FC236}">
                <a16:creationId xmlns:a16="http://schemas.microsoft.com/office/drawing/2014/main" id="{8D15A0C8-94BE-CF05-6B3A-2437F80198AF}"/>
              </a:ext>
            </a:extLst>
          </p:cNvPr>
          <p:cNvPicPr>
            <a:picLocks noChangeAspect="1"/>
          </p:cNvPicPr>
          <p:nvPr/>
        </p:nvPicPr>
        <p:blipFill>
          <a:blip r:embed="rId5"/>
          <a:stretch>
            <a:fillRect/>
          </a:stretch>
        </p:blipFill>
        <p:spPr>
          <a:xfrm>
            <a:off x="9518211" y="3778407"/>
            <a:ext cx="1056891" cy="1337401"/>
          </a:xfrm>
          <a:prstGeom prst="rect">
            <a:avLst/>
          </a:prstGeom>
        </p:spPr>
      </p:pic>
      <p:pic>
        <p:nvPicPr>
          <p:cNvPr id="12" name="Picture 11">
            <a:extLst>
              <a:ext uri="{FF2B5EF4-FFF2-40B4-BE49-F238E27FC236}">
                <a16:creationId xmlns:a16="http://schemas.microsoft.com/office/drawing/2014/main" id="{49758EB4-A111-938E-4632-68433E7294B7}"/>
              </a:ext>
            </a:extLst>
          </p:cNvPr>
          <p:cNvPicPr>
            <a:picLocks noChangeAspect="1"/>
          </p:cNvPicPr>
          <p:nvPr/>
        </p:nvPicPr>
        <p:blipFill>
          <a:blip r:embed="rId6"/>
          <a:stretch>
            <a:fillRect/>
          </a:stretch>
        </p:blipFill>
        <p:spPr>
          <a:xfrm>
            <a:off x="10575102" y="3778406"/>
            <a:ext cx="1029891" cy="1337401"/>
          </a:xfrm>
          <a:prstGeom prst="rect">
            <a:avLst/>
          </a:prstGeom>
        </p:spPr>
      </p:pic>
      <p:sp>
        <p:nvSpPr>
          <p:cNvPr id="13" name="TextBox 12">
            <a:extLst>
              <a:ext uri="{FF2B5EF4-FFF2-40B4-BE49-F238E27FC236}">
                <a16:creationId xmlns:a16="http://schemas.microsoft.com/office/drawing/2014/main" id="{95E82E53-8E2C-AF8D-4F2D-B095A773C98F}"/>
              </a:ext>
            </a:extLst>
          </p:cNvPr>
          <p:cNvSpPr txBox="1"/>
          <p:nvPr/>
        </p:nvSpPr>
        <p:spPr>
          <a:xfrm>
            <a:off x="9208919" y="5115808"/>
            <a:ext cx="2691516" cy="1615827"/>
          </a:xfrm>
          <a:prstGeom prst="rect">
            <a:avLst/>
          </a:prstGeom>
          <a:noFill/>
        </p:spPr>
        <p:txBody>
          <a:bodyPr wrap="square" rtlCol="0">
            <a:spAutoFit/>
          </a:bodyPr>
          <a:lstStyle/>
          <a:p>
            <a:pPr algn="ctr"/>
            <a:r>
              <a:rPr lang="en-US" sz="1100" b="1" dirty="0">
                <a:effectLst/>
                <a:latin typeface="Times New Roman" panose="02020603050405020304" pitchFamily="18" charset="0"/>
                <a:ea typeface="Times New Roman" panose="02020603050405020304" pitchFamily="18" charset="0"/>
                <a:cs typeface="Iskoola Pota" panose="020B0502040204020203" pitchFamily="34" charset="0"/>
              </a:rPr>
              <a:t>Conclusion</a:t>
            </a:r>
          </a:p>
          <a:p>
            <a:pPr algn="just"/>
            <a:r>
              <a:rPr lang="en-US" sz="1100" dirty="0">
                <a:effectLst/>
                <a:latin typeface="Times New Roman" panose="02020603050405020304" pitchFamily="18" charset="0"/>
                <a:ea typeface="Times New Roman" panose="02020603050405020304" pitchFamily="18" charset="0"/>
                <a:cs typeface="Iskoola Pota" panose="020B0502040204020203" pitchFamily="34" charset="0"/>
              </a:rPr>
              <a:t>The mobile application can help House owners and cleaners to work with the system and improve their job and move to the new systems as they got knowledge about it. </a:t>
            </a:r>
            <a:r>
              <a:rPr lang="en-US" sz="1100" dirty="0">
                <a:effectLst/>
                <a:latin typeface="Times New Roman" panose="02020603050405020304" pitchFamily="18" charset="0"/>
                <a:ea typeface="Calibri" panose="020F0502020204030204" pitchFamily="34" charset="0"/>
                <a:cs typeface="Iskoola Pota" panose="020B0502040204020203" pitchFamily="34" charset="0"/>
              </a:rPr>
              <a:t>We believe this makes these applications most convenient for the practice and learning of the elements they deal with. </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p>
            <a:pPr algn="just"/>
            <a:endParaRPr lang="en-US" sz="1100" dirty="0"/>
          </a:p>
        </p:txBody>
      </p:sp>
      <p:pic>
        <p:nvPicPr>
          <p:cNvPr id="14" name="Picture 13">
            <a:extLst>
              <a:ext uri="{FF2B5EF4-FFF2-40B4-BE49-F238E27FC236}">
                <a16:creationId xmlns:a16="http://schemas.microsoft.com/office/drawing/2014/main" id="{F53729F8-F9B3-95B6-BA63-3C67618AF1F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63969" y="1294846"/>
            <a:ext cx="1309950" cy="1010400"/>
          </a:xfrm>
          <a:prstGeom prst="rect">
            <a:avLst/>
          </a:prstGeom>
          <a:noFill/>
          <a:ln>
            <a:noFill/>
          </a:ln>
        </p:spPr>
      </p:pic>
      <p:sp>
        <p:nvSpPr>
          <p:cNvPr id="15" name="TextBox 14">
            <a:extLst>
              <a:ext uri="{FF2B5EF4-FFF2-40B4-BE49-F238E27FC236}">
                <a16:creationId xmlns:a16="http://schemas.microsoft.com/office/drawing/2014/main" id="{7D6A890A-003D-E727-2F93-C32206BE9886}"/>
              </a:ext>
            </a:extLst>
          </p:cNvPr>
          <p:cNvSpPr txBox="1"/>
          <p:nvPr/>
        </p:nvSpPr>
        <p:spPr>
          <a:xfrm>
            <a:off x="4403759" y="2336595"/>
            <a:ext cx="2291302" cy="430887"/>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Customer Entity Diagram</a:t>
            </a:r>
          </a:p>
          <a:p>
            <a:endParaRPr lang="en-US" sz="11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E3C87BA-0639-23EF-EB34-A4007B804963}"/>
              </a:ext>
            </a:extLst>
          </p:cNvPr>
          <p:cNvSpPr txBox="1"/>
          <p:nvPr/>
        </p:nvSpPr>
        <p:spPr>
          <a:xfrm>
            <a:off x="5614012" y="885752"/>
            <a:ext cx="2003729"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Diagrams</a:t>
            </a:r>
          </a:p>
          <a:p>
            <a:endParaRPr lang="en-US" sz="14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C2C13FC-7E50-FE4B-FF1A-A1D452A64E8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67313" y="1307905"/>
            <a:ext cx="1251457" cy="1039738"/>
          </a:xfrm>
          <a:prstGeom prst="rect">
            <a:avLst/>
          </a:prstGeom>
          <a:noFill/>
          <a:ln>
            <a:noFill/>
          </a:ln>
        </p:spPr>
      </p:pic>
      <p:sp>
        <p:nvSpPr>
          <p:cNvPr id="18" name="TextBox 17">
            <a:extLst>
              <a:ext uri="{FF2B5EF4-FFF2-40B4-BE49-F238E27FC236}">
                <a16:creationId xmlns:a16="http://schemas.microsoft.com/office/drawing/2014/main" id="{355E8311-40FA-528D-879A-457CD1EE28A2}"/>
              </a:ext>
            </a:extLst>
          </p:cNvPr>
          <p:cNvSpPr txBox="1"/>
          <p:nvPr/>
        </p:nvSpPr>
        <p:spPr>
          <a:xfrm>
            <a:off x="6529374" y="2338909"/>
            <a:ext cx="2291302" cy="430887"/>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Cleaner Entity Diagram</a:t>
            </a:r>
          </a:p>
          <a:p>
            <a:endParaRPr lang="en-US" sz="1100"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3A3BA36B-40E3-3DDA-8860-2C1A1578E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97404" y="2590524"/>
            <a:ext cx="1508234" cy="1743843"/>
          </a:xfrm>
          <a:prstGeom prst="rect">
            <a:avLst/>
          </a:prstGeom>
          <a:noFill/>
          <a:ln>
            <a:noFill/>
          </a:ln>
        </p:spPr>
      </p:pic>
      <p:sp>
        <p:nvSpPr>
          <p:cNvPr id="20" name="TextBox 19">
            <a:extLst>
              <a:ext uri="{FF2B5EF4-FFF2-40B4-BE49-F238E27FC236}">
                <a16:creationId xmlns:a16="http://schemas.microsoft.com/office/drawing/2014/main" id="{D798F367-AE97-B163-437A-31335C59F95A}"/>
              </a:ext>
            </a:extLst>
          </p:cNvPr>
          <p:cNvSpPr txBox="1"/>
          <p:nvPr/>
        </p:nvSpPr>
        <p:spPr>
          <a:xfrm>
            <a:off x="5261343" y="4350178"/>
            <a:ext cx="2335896" cy="430887"/>
          </a:xfrm>
          <a:prstGeom prst="rect">
            <a:avLst/>
          </a:prstGeom>
          <a:noFill/>
        </p:spPr>
        <p:txBody>
          <a:bodyPr wrap="none" rtlCol="0">
            <a:spAutoFit/>
          </a:bodyPr>
          <a:lstStyle/>
          <a:p>
            <a:r>
              <a:rPr lang="en-US" sz="1100" b="1" dirty="0">
                <a:effectLst/>
                <a:latin typeface="Times New Roman" panose="02020603050405020304" pitchFamily="18" charset="0"/>
                <a:ea typeface="Calibri" panose="020F0502020204030204" pitchFamily="34" charset="0"/>
                <a:cs typeface="Iskoola Pota" panose="020B0502040204020203" pitchFamily="34" charset="0"/>
              </a:rPr>
              <a:t>Logon &amp; Register Activity Diagram</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100" dirty="0"/>
          </a:p>
        </p:txBody>
      </p:sp>
      <p:pic>
        <p:nvPicPr>
          <p:cNvPr id="21" name="Picture 20">
            <a:extLst>
              <a:ext uri="{FF2B5EF4-FFF2-40B4-BE49-F238E27FC236}">
                <a16:creationId xmlns:a16="http://schemas.microsoft.com/office/drawing/2014/main" id="{D1B4E61B-EE8F-8139-4CD2-D603FCC2864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82387" y="4748354"/>
            <a:ext cx="2049482" cy="1499305"/>
          </a:xfrm>
          <a:prstGeom prst="rect">
            <a:avLst/>
          </a:prstGeom>
          <a:noFill/>
          <a:ln>
            <a:noFill/>
          </a:ln>
        </p:spPr>
      </p:pic>
      <p:pic>
        <p:nvPicPr>
          <p:cNvPr id="22" name="Picture 21">
            <a:extLst>
              <a:ext uri="{FF2B5EF4-FFF2-40B4-BE49-F238E27FC236}">
                <a16:creationId xmlns:a16="http://schemas.microsoft.com/office/drawing/2014/main" id="{315D3F29-8B1A-1378-8CBF-E469DDAB69A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342573" y="4735916"/>
            <a:ext cx="2049482" cy="1531548"/>
          </a:xfrm>
          <a:prstGeom prst="rect">
            <a:avLst/>
          </a:prstGeom>
          <a:noFill/>
          <a:ln>
            <a:noFill/>
          </a:ln>
        </p:spPr>
      </p:pic>
      <p:sp>
        <p:nvSpPr>
          <p:cNvPr id="23" name="TextBox 22">
            <a:extLst>
              <a:ext uri="{FF2B5EF4-FFF2-40B4-BE49-F238E27FC236}">
                <a16:creationId xmlns:a16="http://schemas.microsoft.com/office/drawing/2014/main" id="{3C5E8638-C72D-7C2E-CC8A-86DD66536880}"/>
              </a:ext>
            </a:extLst>
          </p:cNvPr>
          <p:cNvSpPr txBox="1"/>
          <p:nvPr/>
        </p:nvSpPr>
        <p:spPr>
          <a:xfrm>
            <a:off x="6732723" y="6267464"/>
            <a:ext cx="1770036" cy="430887"/>
          </a:xfrm>
          <a:prstGeom prst="rect">
            <a:avLst/>
          </a:prstGeom>
          <a:noFill/>
        </p:spPr>
        <p:txBody>
          <a:bodyPr wrap="none" rtlCol="0">
            <a:spAutoFit/>
          </a:bodyPr>
          <a:lstStyle/>
          <a:p>
            <a:r>
              <a:rPr lang="en-US" sz="1100" b="1" dirty="0">
                <a:effectLst/>
                <a:latin typeface="Times New Roman" panose="02020603050405020304" pitchFamily="18" charset="0"/>
                <a:ea typeface="Calibri" panose="020F0502020204030204" pitchFamily="34" charset="0"/>
                <a:cs typeface="Iskoola Pota" panose="020B0502040204020203" pitchFamily="34" charset="0"/>
              </a:rPr>
              <a:t>Cleaner Use case Diagram</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100" dirty="0"/>
          </a:p>
        </p:txBody>
      </p:sp>
      <p:sp>
        <p:nvSpPr>
          <p:cNvPr id="24" name="TextBox 23">
            <a:extLst>
              <a:ext uri="{FF2B5EF4-FFF2-40B4-BE49-F238E27FC236}">
                <a16:creationId xmlns:a16="http://schemas.microsoft.com/office/drawing/2014/main" id="{DB4D26C5-655C-2DB3-FB46-B1622878ED5A}"/>
              </a:ext>
            </a:extLst>
          </p:cNvPr>
          <p:cNvSpPr txBox="1"/>
          <p:nvPr/>
        </p:nvSpPr>
        <p:spPr>
          <a:xfrm>
            <a:off x="4617500" y="6249996"/>
            <a:ext cx="1887055" cy="430887"/>
          </a:xfrm>
          <a:prstGeom prst="rect">
            <a:avLst/>
          </a:prstGeom>
          <a:noFill/>
        </p:spPr>
        <p:txBody>
          <a:bodyPr wrap="none" rtlCol="0">
            <a:spAutoFit/>
          </a:bodyPr>
          <a:lstStyle/>
          <a:p>
            <a:r>
              <a:rPr lang="en-US" sz="1100" b="1" dirty="0">
                <a:effectLst/>
                <a:latin typeface="Times New Roman" panose="02020603050405020304" pitchFamily="18" charset="0"/>
                <a:ea typeface="Calibri" panose="020F0502020204030204" pitchFamily="34" charset="0"/>
                <a:cs typeface="Iskoola Pota" panose="020B0502040204020203" pitchFamily="34" charset="0"/>
              </a:rPr>
              <a:t>Customer Use case Diagram</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100" dirty="0"/>
          </a:p>
        </p:txBody>
      </p:sp>
      <p:pic>
        <p:nvPicPr>
          <p:cNvPr id="25" name="Picture 24">
            <a:extLst>
              <a:ext uri="{FF2B5EF4-FFF2-40B4-BE49-F238E27FC236}">
                <a16:creationId xmlns:a16="http://schemas.microsoft.com/office/drawing/2014/main" id="{9DC5AB4D-9093-E261-9C7E-9F4DBBFA0C9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0" y="-273166"/>
            <a:ext cx="1440032" cy="1133595"/>
          </a:xfrm>
          <a:prstGeom prst="rect">
            <a:avLst/>
          </a:prstGeom>
          <a:noFill/>
          <a:ln>
            <a:noFill/>
          </a:ln>
        </p:spPr>
      </p:pic>
      <p:pic>
        <p:nvPicPr>
          <p:cNvPr id="26" name="Picture 25">
            <a:extLst>
              <a:ext uri="{FF2B5EF4-FFF2-40B4-BE49-F238E27FC236}">
                <a16:creationId xmlns:a16="http://schemas.microsoft.com/office/drawing/2014/main" id="{D8E24DB4-AA28-FBCF-4D95-1714835C40B7}"/>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276046" y="56865"/>
            <a:ext cx="783432" cy="646331"/>
          </a:xfrm>
          <a:prstGeom prst="rect">
            <a:avLst/>
          </a:prstGeom>
          <a:noFill/>
          <a:ln>
            <a:noFill/>
          </a:ln>
        </p:spPr>
      </p:pic>
      <p:sp>
        <p:nvSpPr>
          <p:cNvPr id="27" name="TextBox 26">
            <a:extLst>
              <a:ext uri="{FF2B5EF4-FFF2-40B4-BE49-F238E27FC236}">
                <a16:creationId xmlns:a16="http://schemas.microsoft.com/office/drawing/2014/main" id="{41A11F1F-F7E3-D845-0389-64FF587C1484}"/>
              </a:ext>
            </a:extLst>
          </p:cNvPr>
          <p:cNvSpPr txBox="1"/>
          <p:nvPr/>
        </p:nvSpPr>
        <p:spPr>
          <a:xfrm>
            <a:off x="2561673" y="18613"/>
            <a:ext cx="7935401" cy="1038233"/>
          </a:xfrm>
          <a:prstGeom prst="rect">
            <a:avLst/>
          </a:prstGeom>
          <a:noFill/>
        </p:spPr>
        <p:txBody>
          <a:bodyPr wrap="square" rtlCol="0">
            <a:spAutoFit/>
          </a:bodyPr>
          <a:lstStyle/>
          <a:p>
            <a:pPr marL="0" marR="0">
              <a:lnSpc>
                <a:spcPct val="107000"/>
              </a:lnSpc>
              <a:spcBef>
                <a:spcPts val="0"/>
              </a:spcBef>
              <a:spcAft>
                <a:spcPts val="800"/>
              </a:spcAft>
            </a:pPr>
            <a:r>
              <a:rPr lang="en-US" sz="4000" i="1" dirty="0">
                <a:gradFill>
                  <a:gsLst>
                    <a:gs pos="0">
                      <a:srgbClr val="132C5A"/>
                    </a:gs>
                    <a:gs pos="50000">
                      <a:srgbClr val="204484"/>
                    </a:gs>
                    <a:gs pos="100000">
                      <a:srgbClr val="28529E"/>
                    </a:gs>
                  </a:gsLst>
                  <a:lin ang="5400000" scaled="0"/>
                </a:gradFill>
                <a:effectLst/>
                <a:latin typeface="Times New Roman" panose="02020603050405020304" pitchFamily="18" charset="0"/>
                <a:ea typeface="Calibri" panose="020F0502020204030204" pitchFamily="34" charset="0"/>
                <a:cs typeface="Iskoola Pota" panose="020B0502040204020203" pitchFamily="34" charset="0"/>
              </a:rPr>
              <a:t>Mobile Application Development</a:t>
            </a:r>
            <a:endParaRPr lang="en-US" sz="4000" dirty="0">
              <a:effectLst/>
              <a:latin typeface="Calibri" panose="020F0502020204030204" pitchFamily="34" charset="0"/>
              <a:ea typeface="Calibri" panose="020F0502020204030204" pitchFamily="34" charset="0"/>
              <a:cs typeface="Iskoola Pota" panose="020B0502040204020203" pitchFamily="34" charset="0"/>
            </a:endParaRPr>
          </a:p>
          <a:p>
            <a:endParaRPr lang="en-US" sz="12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FFCD09BB-F0C0-E9EB-FFF1-1AE017AF43D1}"/>
              </a:ext>
            </a:extLst>
          </p:cNvPr>
          <p:cNvSpPr txBox="1"/>
          <p:nvPr/>
        </p:nvSpPr>
        <p:spPr>
          <a:xfrm>
            <a:off x="8621540" y="573160"/>
            <a:ext cx="851515" cy="369332"/>
          </a:xfrm>
          <a:prstGeom prst="rect">
            <a:avLst/>
          </a:prstGeom>
          <a:noFill/>
        </p:spPr>
        <p:txBody>
          <a:bodyPr wrap="none" rtlCol="0">
            <a:spAutoFit/>
          </a:bodyPr>
          <a:lstStyle/>
          <a:p>
            <a:r>
              <a:rPr lang="en-US" sz="1800" i="1" dirty="0">
                <a:gradFill>
                  <a:gsLst>
                    <a:gs pos="0">
                      <a:srgbClr val="132C5A"/>
                    </a:gs>
                    <a:gs pos="50000">
                      <a:srgbClr val="204484"/>
                    </a:gs>
                    <a:gs pos="100000">
                      <a:srgbClr val="28529E"/>
                    </a:gs>
                  </a:gsLst>
                  <a:lin ang="5400000" scaled="0"/>
                </a:gradFill>
                <a:effectLst/>
                <a:latin typeface="Times New Roman" panose="02020603050405020304" pitchFamily="18" charset="0"/>
                <a:ea typeface="Calibri" panose="020F0502020204030204" pitchFamily="34" charset="0"/>
                <a:cs typeface="Iskoola Pota" panose="020B0502040204020203" pitchFamily="34" charset="0"/>
              </a:rPr>
              <a:t>CO666</a:t>
            </a:r>
            <a:endParaRPr lang="en-US" dirty="0"/>
          </a:p>
        </p:txBody>
      </p:sp>
    </p:spTree>
    <p:extLst>
      <p:ext uri="{BB962C8B-B14F-4D97-AF65-F5344CB8AC3E}">
        <p14:creationId xmlns:p14="http://schemas.microsoft.com/office/powerpoint/2010/main" val="395542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321</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Minod Fernando</dc:creator>
  <cp:lastModifiedBy>Minod Fernando</cp:lastModifiedBy>
  <cp:revision>1</cp:revision>
  <dcterms:created xsi:type="dcterms:W3CDTF">2024-02-14T13:08:17Z</dcterms:created>
  <dcterms:modified xsi:type="dcterms:W3CDTF">2024-02-14T13:09:51Z</dcterms:modified>
</cp:coreProperties>
</file>